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71" r:id="rId10"/>
    <p:sldId id="261" r:id="rId11"/>
    <p:sldId id="262" r:id="rId12"/>
    <p:sldId id="277" r:id="rId13"/>
    <p:sldId id="278" r:id="rId14"/>
    <p:sldId id="273" r:id="rId15"/>
    <p:sldId id="279" r:id="rId16"/>
    <p:sldId id="263" r:id="rId17"/>
    <p:sldId id="274" r:id="rId18"/>
    <p:sldId id="264" r:id="rId19"/>
    <p:sldId id="275" r:id="rId20"/>
    <p:sldId id="280" r:id="rId21"/>
    <p:sldId id="281" r:id="rId22"/>
    <p:sldId id="276" r:id="rId23"/>
    <p:sldId id="282" r:id="rId24"/>
    <p:sldId id="266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CB41-D062-40E5-9A8D-757C38293685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C5E3-47A5-4396-BCD2-F99221FC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D4B9-C4D5-45CF-BD5B-BC1D0FD904B6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9F8A-7272-4795-9AFD-A4EF9C52C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A565-1599-4D1A-921D-7CA92F0D7684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9C34-CEBF-4155-B6DF-6E15B7DF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EE12-2702-40AD-A25C-B04EFABACF4F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189A-0A72-4352-A873-D17A5F48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ACB-80D5-4512-BBC5-4798FDAEDC59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0625-E5D7-4691-8C01-F7925A047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03E6-EA5A-441D-971B-F8626289DA59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CB6E-563B-4E1A-A5DA-09F35094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3A36-FED7-4309-ACF6-1C32F966F22C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8BAF-EB40-4672-99B6-FCF867A7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0BA4-8A64-4F0E-A79B-9496900CDF0F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695F-4F5F-4633-89C2-D4AFD69D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571D-7AF0-487A-B070-E2AC52B5BD3C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30DC-76C1-42AE-86A6-196694F31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C533-DD0F-4D1A-89A1-EBA9A7E8563F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A82CC-15FA-4FAE-A3E6-3268CB38F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C941-0227-47E9-8C43-9A0AB70677E8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515E-8A29-42C2-B97F-2890E31D8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99AC31-E38B-4B29-8C7A-A9C5B101324C}" type="datetime1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B419E5F-CCBD-411A-8A25-AEBF4254A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yha.org/8845/File.aspx" TargetMode="External"/><Relationship Id="rId2" Type="http://schemas.openxmlformats.org/officeDocument/2006/relationships/hyperlink" Target="http://economix.blogs.nytimes.com/2009/10/16/is-medicare-raising-prices-for-the-privately-insur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spm.sph.sc.edu/Courses/Econ/Classes/provider%2520clout.hlthaff.2009.0715v1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spm.sph.sc.edu/Courses/Econ/CLASSES/849.regional%20variatio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www.opensecrets.org/industries/totals.php?ind=H02++&amp;goButt2.x=12&amp;goButt2.y=8&amp;goButt2=Submit" TargetMode="External"/><Relationship Id="rId2" Type="http://schemas.openxmlformats.org/officeDocument/2006/relationships/hyperlink" Target="http://www.opensecrets.org/politicians/industries.php?cid=N00024809&amp;cycle=2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ecrets.org/industries/totals.php?ind=H4300&amp;goButt2.x=10&amp;goButt2.y=6&amp;goButt2=Subm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Medical care market performance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HSPM J712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0"/>
            <a:ext cx="75342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14300"/>
            <a:ext cx="748665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Hillman, B.J., Joseph, C.A., Mabry, M.R., Sunshine, J.H., Kennedy, S.D., </a:t>
            </a:r>
            <a:r>
              <a:rPr lang="en-US" dirty="0" err="1" smtClean="0"/>
              <a:t>Noether</a:t>
            </a:r>
            <a:r>
              <a:rPr lang="en-US" dirty="0" smtClean="0"/>
              <a:t>, M., "Frequency and Costs of Diagnostic Imaging in Office Practice -- A Comparison of Self-Referring and Radiologist-Referring Physicians,"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Dec. 6, 1990, </a:t>
            </a:r>
            <a:r>
              <a:rPr lang="en-US" i="1" dirty="0" smtClean="0"/>
              <a:t>323</a:t>
            </a:r>
            <a:r>
              <a:rPr lang="en-US" dirty="0" smtClean="0"/>
              <a:t>(23), pp. 1604-1608.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ll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-4149"/>
            <a:ext cx="8700654" cy="689111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Pattison, R.V., and Katz, H.M., "Investor-Owned and Not-for-Profit Hospitals: A Comparison Based on California Data,"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August 11, 1983, </a:t>
            </a:r>
            <a:r>
              <a:rPr lang="en-US" i="1" dirty="0" smtClean="0"/>
              <a:t>309</a:t>
            </a:r>
            <a:r>
              <a:rPr lang="en-US" dirty="0" smtClean="0"/>
              <a:t>, pp. 347-353. More differences with the competitive model: Some providers (for-profit hospitals, in this case) can charge more than other providers for the same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att table 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990"/>
            <a:ext cx="7375236" cy="66876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"/>
            <a:ext cx="8991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Woolhandler</a:t>
            </a:r>
            <a:r>
              <a:rPr lang="en-US" dirty="0" smtClean="0"/>
              <a:t>, S., </a:t>
            </a:r>
            <a:r>
              <a:rPr lang="en-US" dirty="0" err="1" smtClean="0"/>
              <a:t>Himmelstein</a:t>
            </a:r>
            <a:r>
              <a:rPr lang="en-US" dirty="0" smtClean="0"/>
              <a:t>, D.U., "Costs of Care and Administration at For-Profit and Other Hospitals in the United States,"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March 13, 1997, </a:t>
            </a:r>
            <a:r>
              <a:rPr lang="en-US" i="1" dirty="0" smtClean="0"/>
              <a:t>336</a:t>
            </a:r>
            <a:r>
              <a:rPr lang="en-US" dirty="0" smtClean="0"/>
              <a:t>(11), pp. 769-74.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38"/>
            <a:ext cx="8255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Reinhardt, </a:t>
            </a:r>
            <a:r>
              <a:rPr lang="en-US" dirty="0" err="1" smtClean="0"/>
              <a:t>Uwe</a:t>
            </a:r>
            <a:r>
              <a:rPr lang="en-US" dirty="0" smtClean="0"/>
              <a:t> E., "The Pricing Of U.S. Hospital Services: Chaos Behind A Veil Of Secrecy," </a:t>
            </a:r>
            <a:r>
              <a:rPr lang="en-US" i="1" dirty="0" smtClean="0"/>
              <a:t>Health Affairs</a:t>
            </a:r>
            <a:r>
              <a:rPr lang="en-US" dirty="0" smtClean="0"/>
              <a:t>, January/February 2006; 25(1): 57-69.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competition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713"/>
          </a:xfrm>
        </p:spPr>
        <p:txBody>
          <a:bodyPr/>
          <a:lstStyle/>
          <a:p>
            <a:pPr eaLnBrk="1" hangingPunct="1"/>
            <a:r>
              <a:rPr lang="en-US" smtClean="0"/>
              <a:t>Each seller is small relative to the whole market</a:t>
            </a:r>
          </a:p>
          <a:p>
            <a:pPr eaLnBrk="1" hangingPunct="1"/>
            <a:r>
              <a:rPr lang="en-US" smtClean="0"/>
              <a:t>None has market power</a:t>
            </a:r>
          </a:p>
          <a:p>
            <a:pPr lvl="1" eaLnBrk="1" hangingPunct="1"/>
            <a:r>
              <a:rPr lang="en-US" smtClean="0"/>
              <a:t>Market power means able to restrict the total supply and thus drive up the price</a:t>
            </a:r>
          </a:p>
          <a:p>
            <a:pPr eaLnBrk="1" hangingPunct="1"/>
            <a:r>
              <a:rPr lang="en-US" smtClean="0"/>
              <a:t>In a money-based system, each seller’s demand is elastic.</a:t>
            </a:r>
          </a:p>
          <a:p>
            <a:pPr lvl="1" eaLnBrk="1" hangingPunct="1"/>
            <a:r>
              <a:rPr lang="en-US" smtClean="0"/>
              <a:t>You can sell as much as you want at the going market price.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417638"/>
            <a:ext cx="89931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move from the present, chaotic pricing system toward a … system that could support genuinely consumer-directed health care will be an awesome challenge. </a:t>
            </a:r>
          </a:p>
          <a:p>
            <a:r>
              <a:rPr lang="en-US" dirty="0" smtClean="0"/>
              <a:t>Yet without major changes in </a:t>
            </a:r>
            <a:r>
              <a:rPr lang="en-US" smtClean="0"/>
              <a:t>the present chaos</a:t>
            </a:r>
            <a:r>
              <a:rPr lang="en-US" dirty="0" smtClean="0"/>
              <a:t>, forcing sick and anxious people to shop around blindfolded … mocks the very idea of consumer-directed care.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are chaotic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http://economix.blogs.nytimes.com/2009/10/16/is-medicare-raising-prices-for-the-privately-insured/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www.gnyha.org/8845/File.aspx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http://hspm.sph.sc.edu/Courses/Econ/Classes/provider%2520clout.hlthaff.2009.0715v1.pdf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quantities are chaotic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hspm.sph.sc.edu/Courses/Econ/CLASSES/849.regional%20variation.pdf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Health professionals and institutions’ political contributions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http://www.opensecrets.org/industries/totals.php?ind=H01++&amp;goButt2.x=10&amp;goButt2.y=8&amp;goButt2=Submit</a:t>
            </a:r>
          </a:p>
          <a:p>
            <a:pPr eaLnBrk="1" hangingPunct="1"/>
            <a:r>
              <a:rPr lang="en-US" dirty="0" smtClean="0">
                <a:hlinkClick r:id="rId3"/>
              </a:rPr>
              <a:t>http://http://www.opensecrets.org/industries/totals.php?ind=H02++&amp;goButt2.x=12&amp;goButt2.y=8&amp;goButt2=Submit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http://www.opensecrets.org/industries/totals.php?ind=H4300&amp;goButt2.x=10&amp;goButt2.y=6&amp;goButt2=Submit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free market at optimum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a going price.</a:t>
            </a:r>
          </a:p>
          <a:p>
            <a:pPr lvl="1" eaLnBrk="1" hangingPunct="1"/>
            <a:r>
              <a:rPr lang="en-US" smtClean="0"/>
              <a:t>If there were price differences, then arbitrageurs would get rid of the price differences.</a:t>
            </a:r>
          </a:p>
          <a:p>
            <a:pPr eaLnBrk="1" hangingPunct="1"/>
            <a:r>
              <a:rPr lang="en-US" smtClean="0"/>
              <a:t>Price is forced down to cost.</a:t>
            </a:r>
          </a:p>
          <a:p>
            <a:pPr lvl="1" eaLnBrk="1" hangingPunct="1"/>
            <a:r>
              <a:rPr lang="en-US" smtClean="0"/>
              <a:t>For the marginal seller.</a:t>
            </a:r>
          </a:p>
          <a:p>
            <a:pPr eaLnBrk="1" hangingPunct="1"/>
            <a:r>
              <a:rPr lang="en-US" smtClean="0"/>
              <a:t>Price is a given (for the individual seller)</a:t>
            </a:r>
          </a:p>
          <a:p>
            <a:pPr lvl="1" eaLnBrk="1" hangingPunct="1"/>
            <a:r>
              <a:rPr lang="en-US" smtClean="0"/>
              <a:t>Seller adjusts to 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Reinhardt, U.E., "Resource Allocation in Health Care: The Allocation of Lifestyles to Providers," </a:t>
            </a:r>
            <a:r>
              <a:rPr lang="en-US" i="1" dirty="0" smtClean="0"/>
              <a:t>The Milbank Quarterly</a:t>
            </a:r>
            <a:r>
              <a:rPr lang="en-US" dirty="0" smtClean="0"/>
              <a:t>, 1987, </a:t>
            </a:r>
            <a:r>
              <a:rPr lang="en-US" i="1" dirty="0" smtClean="0"/>
              <a:t>65</a:t>
            </a:r>
            <a:r>
              <a:rPr lang="en-US" dirty="0" smtClean="0"/>
              <a:t>(2), pp. 153-176.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74638"/>
            <a:ext cx="8509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552450"/>
            <a:ext cx="9024937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63500"/>
            <a:ext cx="7751762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7638"/>
            <a:ext cx="841375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competition drive down prices and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Brown, M.L., Kessler, L.G., Reuter, F.G., "Is the Supply of Mammography Machines Outstripping Need and Demand?" </a:t>
            </a:r>
            <a:r>
              <a:rPr lang="en-US" i="1" dirty="0" smtClean="0"/>
              <a:t>Annals of Internal Medicine</a:t>
            </a:r>
            <a:r>
              <a:rPr lang="en-US" dirty="0" smtClean="0"/>
              <a:t>, October, 1, 1990, </a:t>
            </a:r>
            <a:r>
              <a:rPr lang="en-US" i="1" dirty="0" smtClean="0"/>
              <a:t>113</a:t>
            </a:r>
            <a:r>
              <a:rPr lang="en-US" dirty="0" smtClean="0"/>
              <a:t>(7), pp. 547-552. Also contrary to the competitive market model, excess capacity does not lead to price competition.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506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Medical care market performance</vt:lpstr>
      <vt:lpstr>Free competition</vt:lpstr>
      <vt:lpstr>In a free market at optimum</vt:lpstr>
      <vt:lpstr>Slide 4</vt:lpstr>
      <vt:lpstr>Slide 5</vt:lpstr>
      <vt:lpstr>Slide 6</vt:lpstr>
      <vt:lpstr>Slide 7</vt:lpstr>
      <vt:lpstr>Slide 8</vt:lpstr>
      <vt:lpstr>Does competition drive down prices and costs?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Prices are chaotic …</vt:lpstr>
      <vt:lpstr>…and the quantities are chaotic</vt:lpstr>
      <vt:lpstr>Health professionals and institutions’ political contributions</vt:lpstr>
    </vt:vector>
  </TitlesOfParts>
  <Company>Univ.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HSPM J712</dc:title>
  <dc:creator>Sam Baker</dc:creator>
  <cp:lastModifiedBy>sbaker</cp:lastModifiedBy>
  <cp:revision>34</cp:revision>
  <dcterms:created xsi:type="dcterms:W3CDTF">2009-10-14T15:08:43Z</dcterms:created>
  <dcterms:modified xsi:type="dcterms:W3CDTF">2010-10-20T19:46:20Z</dcterms:modified>
</cp:coreProperties>
</file>