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320" r:id="rId4"/>
    <p:sldId id="258" r:id="rId5"/>
    <p:sldId id="259" r:id="rId6"/>
    <p:sldId id="260" r:id="rId7"/>
    <p:sldId id="321" r:id="rId8"/>
    <p:sldId id="322" r:id="rId9"/>
    <p:sldId id="318" r:id="rId10"/>
    <p:sldId id="31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66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DD72A-B9F9-44EB-9D1D-8F2A37F91C4B}" type="datetimeFigureOut">
              <a:rPr lang="en-US" smtClean="0"/>
              <a:pPr/>
              <a:t>10/29/12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5484B-1069-4A5B-B02A-6CA62497BB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814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0646F-76A1-4CA6-9358-372F4C032409}" type="datetimeFigureOut">
              <a:rPr lang="en-US" smtClean="0"/>
              <a:pPr/>
              <a:t>10/29/12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2C9A-61E3-4DE2-932A-4E631BB78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0646F-76A1-4CA6-9358-372F4C032409}" type="datetimeFigureOut">
              <a:rPr lang="en-US" smtClean="0"/>
              <a:pPr/>
              <a:t>10/29/12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2C9A-61E3-4DE2-932A-4E631BB78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0646F-76A1-4CA6-9358-372F4C032409}" type="datetimeFigureOut">
              <a:rPr lang="en-US" smtClean="0"/>
              <a:pPr/>
              <a:t>10/29/12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2C9A-61E3-4DE2-932A-4E631BB78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0646F-76A1-4CA6-9358-372F4C032409}" type="datetimeFigureOut">
              <a:rPr lang="en-US" smtClean="0"/>
              <a:pPr/>
              <a:t>10/29/12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2C9A-61E3-4DE2-932A-4E631BB78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0646F-76A1-4CA6-9358-372F4C032409}" type="datetimeFigureOut">
              <a:rPr lang="en-US" smtClean="0"/>
              <a:pPr/>
              <a:t>10/29/12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2C9A-61E3-4DE2-932A-4E631BB78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0646F-76A1-4CA6-9358-372F4C032409}" type="datetimeFigureOut">
              <a:rPr lang="en-US" smtClean="0"/>
              <a:pPr/>
              <a:t>10/29/12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2C9A-61E3-4DE2-932A-4E631BB78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0646F-76A1-4CA6-9358-372F4C032409}" type="datetimeFigureOut">
              <a:rPr lang="en-US" smtClean="0"/>
              <a:pPr/>
              <a:t>10/29/12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2C9A-61E3-4DE2-932A-4E631BB78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0646F-76A1-4CA6-9358-372F4C032409}" type="datetimeFigureOut">
              <a:rPr lang="en-US" smtClean="0"/>
              <a:pPr/>
              <a:t>10/29/12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2C9A-61E3-4DE2-932A-4E631BB78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0646F-76A1-4CA6-9358-372F4C032409}" type="datetimeFigureOut">
              <a:rPr lang="en-US" smtClean="0"/>
              <a:pPr/>
              <a:t>10/29/12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2C9A-61E3-4DE2-932A-4E631BB78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0646F-76A1-4CA6-9358-372F4C032409}" type="datetimeFigureOut">
              <a:rPr lang="en-US" smtClean="0"/>
              <a:pPr/>
              <a:t>10/29/12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2C9A-61E3-4DE2-932A-4E631BB78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0646F-76A1-4CA6-9358-372F4C032409}" type="datetimeFigureOut">
              <a:rPr lang="en-US" smtClean="0"/>
              <a:pPr/>
              <a:t>10/29/12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62C9A-61E3-4DE2-932A-4E631BB78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0646F-76A1-4CA6-9358-372F4C032409}" type="datetimeFigureOut">
              <a:rPr lang="en-US" smtClean="0"/>
              <a:pPr/>
              <a:t>10/29/12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62C9A-61E3-4DE2-932A-4E631BB785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Administrative Cost in Health Care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HSPM J712</a:t>
            </a:r>
          </a:p>
          <a:p>
            <a:r>
              <a:rPr lang="en-US" dirty="0" smtClean="0"/>
              <a:t>Oct. 27, 2010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Himmelstein</a:t>
            </a:r>
            <a:r>
              <a:rPr lang="en-US" sz="2800" dirty="0" smtClean="0"/>
              <a:t> and </a:t>
            </a:r>
            <a:r>
              <a:rPr lang="en-US" sz="2800" dirty="0" err="1" smtClean="0"/>
              <a:t>Woolhandler</a:t>
            </a:r>
            <a:r>
              <a:rPr lang="en-US" sz="2800" dirty="0" smtClean="0"/>
              <a:t> (1986), reply to letter from James A. Cowan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H&amp;W:  “Cowan seems unaware that many millions of uninsured or underinsured Americans face limitations far more severe than those confronting anyone in Britain or Canada.  </a:t>
            </a:r>
            <a:r>
              <a:rPr lang="en-US" b="1" dirty="0" smtClean="0"/>
              <a:t>The high administrative overhead of the U.S. health care system is not the price of avoiding such limitations, but the cost of enforcing them.</a:t>
            </a:r>
            <a:r>
              <a:rPr lang="en-US" dirty="0" smtClean="0"/>
              <a:t>”  	[Emphasis is mine.]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Himmelstein</a:t>
            </a:r>
            <a:r>
              <a:rPr lang="en-US" sz="2800" dirty="0" smtClean="0"/>
              <a:t> and </a:t>
            </a:r>
            <a:r>
              <a:rPr lang="en-US" sz="2800" dirty="0" err="1" smtClean="0"/>
              <a:t>Woolhandler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752600"/>
            <a:ext cx="7833667" cy="468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161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What do </a:t>
            </a:r>
            <a:r>
              <a:rPr lang="en-US" sz="3600" dirty="0" err="1" smtClean="0"/>
              <a:t>Himmelstein</a:t>
            </a:r>
            <a:r>
              <a:rPr lang="en-US" sz="3600" dirty="0" smtClean="0"/>
              <a:t> and </a:t>
            </a:r>
            <a:r>
              <a:rPr lang="en-US" sz="3600" dirty="0" err="1" smtClean="0"/>
              <a:t>Woolhandler</a:t>
            </a:r>
            <a:r>
              <a:rPr lang="en-US" sz="3600" dirty="0" smtClean="0"/>
              <a:t> include in “administrative cost?”</a:t>
            </a:r>
            <a:endParaRPr lang="en-US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991600" cy="6238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6324600"/>
            <a:ext cx="69532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58811"/>
            <a:ext cx="7086600" cy="6668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50458"/>
            <a:ext cx="6477000" cy="683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can a market system be inefficient?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Grumet</a:t>
            </a:r>
            <a:r>
              <a:rPr lang="en-US" dirty="0" smtClean="0"/>
              <a:t>:  “Paradoxically, the savings that ordinarily accrue to an efficiently managed business are reversed in the case of insurance carriers, whose bungling, confusion, and delay impede the outflow of funds.”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Rejections of claims in California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“Six of the state's largest insurers rejected 45.7 million claims for medical care, or 22% of all claims, from 2002 to June 30, 2009, according to the California Nurses Assn.'s analysis of data submitted to regulators by the companies.”</a:t>
            </a:r>
          </a:p>
          <a:p>
            <a:r>
              <a:rPr lang="en-US" dirty="0" smtClean="0"/>
              <a:t>“‘… not … denials of care for consumers or widespread denials of insurance coverage,’ said [the] spokeswoman for the California Assn. of Health Plans. </a:t>
            </a:r>
            <a:r>
              <a:rPr lang="en-US" smtClean="0"/>
              <a:t>‘… the </a:t>
            </a:r>
            <a:r>
              <a:rPr lang="en-US" dirty="0" smtClean="0"/>
              <a:t>so-called denials are merely paperwork issues.’”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Himmelstein</a:t>
            </a:r>
            <a:r>
              <a:rPr lang="en-US" sz="2800" dirty="0" smtClean="0"/>
              <a:t> and </a:t>
            </a:r>
            <a:r>
              <a:rPr lang="en-US" sz="2800" dirty="0" err="1" smtClean="0"/>
              <a:t>Woolhandler</a:t>
            </a:r>
            <a:r>
              <a:rPr lang="en-US" sz="2800" dirty="0" smtClean="0"/>
              <a:t> (1986), letter from James A. Cowan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Cowan:  “I wonder if the U.S. public would accept the restrictions of a national health program like those in Canada and Britain.</a:t>
            </a:r>
          </a:p>
          <a:p>
            <a:r>
              <a:rPr lang="en-US" dirty="0" smtClean="0"/>
              <a:t>“… it is an American virtue to expect and demand the best … The present U.S. health care system responds to this expectation by emphasizing service … This service comes at a price, part of which is high administrative overhead.”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331</Words>
  <Application>Microsoft Macintosh PowerPoint</Application>
  <PresentationFormat>On-screen Show (4:3)</PresentationFormat>
  <Paragraphs>15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Administrative Cost in Health Care</vt:lpstr>
      <vt:lpstr>Himmelstein and Woolhandler</vt:lpstr>
      <vt:lpstr>What do Himmelstein and Woolhandler include in “administrative cost?”</vt:lpstr>
      <vt:lpstr>PowerPoint Presentation</vt:lpstr>
      <vt:lpstr>PowerPoint Presentation</vt:lpstr>
      <vt:lpstr>PowerPoint Presentation</vt:lpstr>
      <vt:lpstr>How can a market system be inefficient?</vt:lpstr>
      <vt:lpstr>Rejections of claims in California </vt:lpstr>
      <vt:lpstr>Himmelstein and Woolhandler (1986), letter from James A. Cowan</vt:lpstr>
      <vt:lpstr>Himmelstein and Woolhandler (1986), reply to letter from James A. Cowan</vt:lpstr>
    </vt:vector>
  </TitlesOfParts>
  <Company>Arnold School of Public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sbaker</dc:creator>
  <cp:lastModifiedBy>Sam Baker</cp:lastModifiedBy>
  <cp:revision>21</cp:revision>
  <dcterms:created xsi:type="dcterms:W3CDTF">2009-11-18T14:59:43Z</dcterms:created>
  <dcterms:modified xsi:type="dcterms:W3CDTF">2012-10-29T21:12:18Z</dcterms:modified>
</cp:coreProperties>
</file>