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95" r:id="rId5"/>
    <p:sldId id="296"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28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1" d="100"/>
          <a:sy n="91" d="100"/>
        </p:scale>
        <p:origin x="-972" y="-11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C413D50-2654-4E84-8B52-DE4E1883BEB2}"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C413D50-2654-4E84-8B52-DE4E1883BEB2}" type="datetimeFigureOut">
              <a:rPr lang="en-US" smtClean="0"/>
              <a:pPr/>
              <a:t>10/20/2010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C413D50-2654-4E84-8B52-DE4E1883BEB2}" type="datetimeFigureOut">
              <a:rPr lang="en-US" smtClean="0"/>
              <a:pPr/>
              <a:t>10/20/2010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C413D50-2654-4E84-8B52-DE4E1883BEB2}" type="datetimeFigureOut">
              <a:rPr lang="en-US" smtClean="0"/>
              <a:pPr/>
              <a:t>10/20/2010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C413D50-2654-4E84-8B52-DE4E1883BEB2}" type="datetimeFigureOut">
              <a:rPr lang="en-US" smtClean="0"/>
              <a:pPr/>
              <a:t>10/20/2010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413D50-2654-4E84-8B52-DE4E1883BEB2}" type="datetimeFigureOut">
              <a:rPr lang="en-US" smtClean="0"/>
              <a:pPr/>
              <a:t>10/20/2010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413D50-2654-4E84-8B52-DE4E1883BEB2}" type="datetimeFigureOut">
              <a:rPr lang="en-US" smtClean="0"/>
              <a:pPr/>
              <a:t>10/20/2010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C413D50-2654-4E84-8B52-DE4E1883BEB2}" type="datetimeFigureOut">
              <a:rPr lang="en-US" smtClean="0"/>
              <a:pPr/>
              <a:t>10/20/2010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DD69F2-F609-4816-BA06-58D19F1D1A9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413D50-2654-4E84-8B52-DE4E1883BEB2}" type="datetimeFigureOut">
              <a:rPr lang="en-US" smtClean="0"/>
              <a:pPr/>
              <a:t>10/20/2010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DD69F2-F609-4816-BA06-58D19F1D1A9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p:txBody>
          <a:bodyPr/>
          <a:lstStyle/>
          <a:p>
            <a:pPr eaLnBrk="1" hangingPunct="1"/>
            <a:r>
              <a:rPr lang="en-US" dirty="0" smtClean="0"/>
              <a:t>Competition and Monopoly</a:t>
            </a: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r>
              <a:rPr lang="en-US" dirty="0" smtClean="0"/>
              <a:t>HSPM 712</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Conduct</a:t>
            </a:r>
          </a:p>
        </p:txBody>
      </p:sp>
      <p:sp>
        <p:nvSpPr>
          <p:cNvPr id="14339" name="Content Placeholder 2"/>
          <p:cNvSpPr>
            <a:spLocks noGrp="1"/>
          </p:cNvSpPr>
          <p:nvPr>
            <p:ph idx="1"/>
          </p:nvPr>
        </p:nvSpPr>
        <p:spPr/>
        <p:txBody>
          <a:bodyPr/>
          <a:lstStyle/>
          <a:p>
            <a:pPr eaLnBrk="1" hangingPunct="1"/>
            <a:r>
              <a:rPr lang="en-US" smtClean="0"/>
              <a:t>Collusive behavior. Do the firms attempt to act as one?</a:t>
            </a:r>
          </a:p>
          <a:p>
            <a:pPr eaLnBrk="1" hangingPunct="1"/>
            <a:r>
              <a:rPr lang="en-US" smtClean="0"/>
              <a:t>Competitive behavior. Do the firms attempt to undercut each other?</a:t>
            </a:r>
          </a:p>
          <a:p>
            <a:pPr eaLnBrk="1" hangingPunct="1"/>
            <a:r>
              <a:rPr lang="en-US" smtClean="0"/>
              <a:t>Product differentiation. How do the firms try to distinguish their products?</a:t>
            </a:r>
          </a:p>
          <a:p>
            <a:pPr eaLnBrk="1" hangingPunct="1"/>
            <a:endParaRPr lang="en-US"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smtClean="0"/>
              <a:t>Performance</a:t>
            </a:r>
          </a:p>
        </p:txBody>
      </p:sp>
      <p:sp>
        <p:nvSpPr>
          <p:cNvPr id="15363" name="Content Placeholder 2"/>
          <p:cNvSpPr>
            <a:spLocks noGrp="1"/>
          </p:cNvSpPr>
          <p:nvPr>
            <p:ph idx="1"/>
          </p:nvPr>
        </p:nvSpPr>
        <p:spPr/>
        <p:txBody>
          <a:bodyPr/>
          <a:lstStyle/>
          <a:p>
            <a:pPr eaLnBrk="1" hangingPunct="1"/>
            <a:r>
              <a:rPr lang="en-US" smtClean="0"/>
              <a:t>Whether costs are minimized</a:t>
            </a:r>
          </a:p>
          <a:p>
            <a:pPr eaLnBrk="1" hangingPunct="1"/>
            <a:r>
              <a:rPr lang="en-US" smtClean="0"/>
              <a:t>Whether prices are high relative to cost</a:t>
            </a:r>
          </a:p>
          <a:p>
            <a:pPr eaLnBrk="1" hangingPunct="1"/>
            <a:r>
              <a:rPr lang="en-US" smtClean="0"/>
              <a:t>Quality</a:t>
            </a:r>
          </a:p>
          <a:p>
            <a:pPr eaLnBrk="1" hangingPunct="1"/>
            <a:r>
              <a:rPr lang="en-US" smtClean="0"/>
              <a:t>Pace of technological progress and innovation.</a:t>
            </a:r>
          </a:p>
          <a:p>
            <a:pPr eaLnBrk="1" hangingPunct="1"/>
            <a:endParaRPr 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smtClean="0"/>
              <a:t>Structure-Conduct relation</a:t>
            </a:r>
          </a:p>
        </p:txBody>
      </p:sp>
      <p:sp>
        <p:nvSpPr>
          <p:cNvPr id="3" name="Content Placeholder 2"/>
          <p:cNvSpPr>
            <a:spLocks noGrp="1"/>
          </p:cNvSpPr>
          <p:nvPr>
            <p:ph idx="1"/>
          </p:nvPr>
        </p:nvSpPr>
        <p:spPr>
          <a:xfrm>
            <a:off x="457200" y="1600200"/>
            <a:ext cx="8229600" cy="5029200"/>
          </a:xfrm>
        </p:spPr>
        <p:txBody>
          <a:bodyPr rtlCol="0">
            <a:normAutofit fontScale="92500" lnSpcReduction="10000"/>
          </a:bodyPr>
          <a:lstStyle/>
          <a:p>
            <a:pPr eaLnBrk="1" fontAlgn="auto" hangingPunct="1">
              <a:spcAft>
                <a:spcPts val="0"/>
              </a:spcAft>
              <a:buFont typeface="Arial" pitchFamily="34" charset="0"/>
              <a:buChar char="•"/>
              <a:defRPr/>
            </a:pPr>
            <a:r>
              <a:rPr lang="en-US" dirty="0" smtClean="0"/>
              <a:t>Structure determines whether conduct matters. </a:t>
            </a:r>
          </a:p>
          <a:p>
            <a:pPr eaLnBrk="1" fontAlgn="auto" hangingPunct="1">
              <a:spcAft>
                <a:spcPts val="0"/>
              </a:spcAft>
              <a:buFont typeface="Arial" pitchFamily="34" charset="0"/>
              <a:buChar char="•"/>
              <a:defRPr/>
            </a:pPr>
            <a:r>
              <a:rPr lang="en-US" dirty="0" smtClean="0"/>
              <a:t>Conduct doesn't matter in a perfectly competitive market, because any firm that doesn't minimize cost and keep its price low is out of business. </a:t>
            </a:r>
          </a:p>
          <a:p>
            <a:pPr eaLnBrk="1" fontAlgn="auto" hangingPunct="1">
              <a:spcAft>
                <a:spcPts val="0"/>
              </a:spcAft>
              <a:buFont typeface="Arial" pitchFamily="34" charset="0"/>
              <a:buChar char="•"/>
              <a:defRPr/>
            </a:pPr>
            <a:r>
              <a:rPr lang="en-US" dirty="0" smtClean="0"/>
              <a:t>Conduct matters in monopolized markets. The monopolist may or may not take advantage of its position. </a:t>
            </a:r>
          </a:p>
          <a:p>
            <a:pPr eaLnBrk="1" fontAlgn="auto" hangingPunct="1">
              <a:spcAft>
                <a:spcPts val="0"/>
              </a:spcAft>
              <a:buFont typeface="Arial" pitchFamily="34" charset="0"/>
              <a:buChar char="•"/>
              <a:defRPr/>
            </a:pPr>
            <a:r>
              <a:rPr lang="en-US" dirty="0" smtClean="0"/>
              <a:t>Conduct is most complex in </a:t>
            </a:r>
            <a:r>
              <a:rPr lang="en-US" dirty="0" err="1" smtClean="0"/>
              <a:t>oligopolized</a:t>
            </a:r>
            <a:r>
              <a:rPr lang="en-US" dirty="0" smtClean="0"/>
              <a:t> markets. An oligopoly can act like a monopoly, like competition, or like something else that conforms to neither of those models.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smtClean="0"/>
              <a:t>Natural monopolies</a:t>
            </a:r>
          </a:p>
        </p:txBody>
      </p:sp>
      <p:sp>
        <p:nvSpPr>
          <p:cNvPr id="17411" name="Content Placeholder 2"/>
          <p:cNvSpPr>
            <a:spLocks noGrp="1"/>
          </p:cNvSpPr>
          <p:nvPr>
            <p:ph idx="1"/>
          </p:nvPr>
        </p:nvSpPr>
        <p:spPr/>
        <p:txBody>
          <a:bodyPr/>
          <a:lstStyle/>
          <a:p>
            <a:pPr eaLnBrk="1" hangingPunct="1"/>
            <a:r>
              <a:rPr lang="en-US" b="1" smtClean="0"/>
              <a:t>Natural monopolies -- </a:t>
            </a:r>
            <a:r>
              <a:rPr lang="en-US" smtClean="0"/>
              <a:t>if it is most efficient to have one seller serve an entire market. Local utility service may be an example, because it would be costly to have two sets of water pipes, electrical lines, or telephone lines to each house.  </a:t>
            </a:r>
          </a:p>
          <a:p>
            <a:pPr eaLnBrk="1" hangingPunct="1"/>
            <a:endParaRPr lang="en-US"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smtClean="0"/>
              <a:t>Natural oligopolies</a:t>
            </a:r>
          </a:p>
        </p:txBody>
      </p:sp>
      <p:sp>
        <p:nvSpPr>
          <p:cNvPr id="18435" name="Content Placeholder 2"/>
          <p:cNvSpPr>
            <a:spLocks noGrp="1"/>
          </p:cNvSpPr>
          <p:nvPr>
            <p:ph idx="1"/>
          </p:nvPr>
        </p:nvSpPr>
        <p:spPr/>
        <p:txBody>
          <a:bodyPr/>
          <a:lstStyle/>
          <a:p>
            <a:pPr eaLnBrk="1" hangingPunct="1"/>
            <a:r>
              <a:rPr lang="en-US" smtClean="0"/>
              <a:t>Industries may be </a:t>
            </a:r>
            <a:r>
              <a:rPr lang="en-US" b="1" smtClean="0"/>
              <a:t>natural oligopolies</a:t>
            </a:r>
            <a:r>
              <a:rPr lang="en-US" smtClean="0"/>
              <a:t>, if there are </a:t>
            </a:r>
            <a:r>
              <a:rPr lang="en-US" b="1" smtClean="0"/>
              <a:t>economies of scale</a:t>
            </a:r>
            <a:r>
              <a:rPr lang="en-US" smtClean="0"/>
              <a:t> (larger size is less costly) to the point that the </a:t>
            </a:r>
            <a:r>
              <a:rPr lang="en-US" b="1" smtClean="0"/>
              <a:t>minimum efficient size</a:t>
            </a:r>
            <a:r>
              <a:rPr lang="en-US" smtClean="0"/>
              <a:t> firm is a substantial portion of the market. In automobiles, for example, minimum efficient sizes are large enough that it is doubtful that there could be more than a dozen or so mass-market automobile companies world-wide. </a:t>
            </a:r>
          </a:p>
          <a:p>
            <a:pPr eaLnBrk="1" hangingPunct="1"/>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What monopolies do </a:t>
            </a:r>
            <a:br>
              <a:rPr lang="en-US" dirty="0" smtClean="0"/>
            </a:br>
            <a:r>
              <a:rPr lang="en-US" dirty="0" smtClean="0"/>
              <a:t>(that we don't like) </a:t>
            </a:r>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US" dirty="0" smtClean="0"/>
              <a:t>Restrict output and raise price</a:t>
            </a:r>
          </a:p>
          <a:p>
            <a:pPr lvl="1" eaLnBrk="1" fontAlgn="auto" hangingPunct="1">
              <a:spcAft>
                <a:spcPts val="0"/>
              </a:spcAft>
              <a:buFont typeface="Arial" pitchFamily="34" charset="0"/>
              <a:buChar char="–"/>
              <a:defRPr/>
            </a:pPr>
            <a:r>
              <a:rPr lang="en-US" dirty="0" smtClean="0"/>
              <a:t>Transfer income to themselves, a distributional issue.</a:t>
            </a:r>
          </a:p>
          <a:p>
            <a:pPr lvl="1" eaLnBrk="1" fontAlgn="auto" hangingPunct="1">
              <a:spcAft>
                <a:spcPts val="0"/>
              </a:spcAft>
              <a:buFont typeface="Arial" pitchFamily="34" charset="0"/>
              <a:buChar char="–"/>
              <a:defRPr/>
            </a:pPr>
            <a:r>
              <a:rPr lang="en-US" dirty="0" smtClean="0"/>
              <a:t>Efficiency is lost, because society forgoes the opportunity to turn relatively low value resources into relatively high value products. </a:t>
            </a:r>
          </a:p>
          <a:p>
            <a:pPr eaLnBrk="1" fontAlgn="auto" hangingPunct="1">
              <a:spcAft>
                <a:spcPts val="0"/>
              </a:spcAft>
              <a:buFont typeface="Arial" pitchFamily="34" charset="0"/>
              <a:buChar char="•"/>
              <a:defRPr/>
            </a:pPr>
            <a:r>
              <a:rPr lang="en-US" dirty="0" smtClean="0"/>
              <a:t>Allow costs to rise, thanks to lack of competitive pressure. (Allocation issue.)</a:t>
            </a:r>
          </a:p>
          <a:p>
            <a:pPr eaLnBrk="1" fontAlgn="auto" hangingPunct="1">
              <a:spcAft>
                <a:spcPts val="0"/>
              </a:spcAft>
              <a:buFont typeface="Arial" pitchFamily="34" charset="0"/>
              <a:buChar char="•"/>
              <a:defRPr/>
            </a:pPr>
            <a:r>
              <a:rPr lang="en-US" dirty="0" smtClean="0"/>
              <a:t>Retard or distort innovation, to defend the monopoly. (Allocation issue.)</a:t>
            </a:r>
          </a:p>
          <a:p>
            <a:pPr eaLnBrk="1" fontAlgn="auto" hangingPunct="1">
              <a:spcAft>
                <a:spcPts val="0"/>
              </a:spcAft>
              <a:buFont typeface="Arial" pitchFamily="34" charset="0"/>
              <a:buChar char="•"/>
              <a:defRPr/>
            </a:pPr>
            <a:r>
              <a:rPr lang="en-US" dirty="0" smtClean="0"/>
              <a:t>Concentrate political power.</a:t>
            </a:r>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smtClean="0"/>
              <a:t>Antitrust laws</a:t>
            </a:r>
          </a:p>
        </p:txBody>
      </p:sp>
      <p:sp>
        <p:nvSpPr>
          <p:cNvPr id="20483" name="Content Placeholder 2"/>
          <p:cNvSpPr>
            <a:spLocks noGrp="1"/>
          </p:cNvSpPr>
          <p:nvPr>
            <p:ph idx="1"/>
          </p:nvPr>
        </p:nvSpPr>
        <p:spPr/>
        <p:txBody>
          <a:bodyPr/>
          <a:lstStyle/>
          <a:p>
            <a:pPr eaLnBrk="1" hangingPunct="1">
              <a:buFont typeface="Arial" charset="0"/>
              <a:buNone/>
            </a:pPr>
            <a:r>
              <a:rPr lang="en-US" smtClean="0"/>
              <a:t>Laws against monopolies in the United States: </a:t>
            </a:r>
          </a:p>
          <a:p>
            <a:pPr eaLnBrk="1" hangingPunct="1"/>
            <a:endParaRPr lang="en-US" smtClean="0"/>
          </a:p>
          <a:p>
            <a:pPr eaLnBrk="1" hangingPunct="1"/>
            <a:r>
              <a:rPr lang="en-US" smtClean="0"/>
              <a:t>Sherman Act of 1890 </a:t>
            </a:r>
          </a:p>
          <a:p>
            <a:pPr eaLnBrk="1" hangingPunct="1"/>
            <a:r>
              <a:rPr lang="en-US" smtClean="0"/>
              <a:t>Clayton and Federal Trade Commission Acts of 1914. </a:t>
            </a:r>
          </a:p>
          <a:p>
            <a:pPr eaLnBrk="1" hangingPunct="1"/>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smtClean="0"/>
              <a:t>Sherman Act</a:t>
            </a:r>
          </a:p>
        </p:txBody>
      </p:sp>
      <p:sp>
        <p:nvSpPr>
          <p:cNvPr id="21507" name="Content Placeholder 2"/>
          <p:cNvSpPr>
            <a:spLocks noGrp="1"/>
          </p:cNvSpPr>
          <p:nvPr>
            <p:ph idx="1"/>
          </p:nvPr>
        </p:nvSpPr>
        <p:spPr/>
        <p:txBody>
          <a:bodyPr/>
          <a:lstStyle/>
          <a:p>
            <a:pPr eaLnBrk="1" hangingPunct="1"/>
            <a:r>
              <a:rPr lang="en-US" smtClean="0"/>
              <a:t>The Sherman Act of 1890 makes it illegal to "monopolize, or attempt to monopolize, ... any ... trade or commerce..." </a:t>
            </a:r>
          </a:p>
          <a:p>
            <a:pPr eaLnBrk="1" hangingPunct="1"/>
            <a:r>
              <a:rPr lang="en-US" smtClean="0"/>
              <a:t>This law is aimed at market structure. The U.S. Justice Department has the responsibility for enforcing this law. </a:t>
            </a:r>
          </a:p>
          <a:p>
            <a:pPr eaLnBrk="1" hangingPunct="1"/>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The Clayton and Federal Trade Commission Acts of 1914</a:t>
            </a:r>
          </a:p>
        </p:txBody>
      </p:sp>
      <p:sp>
        <p:nvSpPr>
          <p:cNvPr id="22531" name="Content Placeholder 2"/>
          <p:cNvSpPr>
            <a:spLocks noGrp="1"/>
          </p:cNvSpPr>
          <p:nvPr>
            <p:ph idx="1"/>
          </p:nvPr>
        </p:nvSpPr>
        <p:spPr/>
        <p:txBody>
          <a:bodyPr/>
          <a:lstStyle/>
          <a:p>
            <a:pPr eaLnBrk="1" hangingPunct="1"/>
            <a:r>
              <a:rPr lang="en-US" smtClean="0"/>
              <a:t>Prohibit monopolistic mergers and certain other forms of anti-competitive behavior. </a:t>
            </a:r>
          </a:p>
          <a:p>
            <a:pPr eaLnBrk="1" hangingPunct="1"/>
            <a:r>
              <a:rPr lang="en-US" smtClean="0"/>
              <a:t>These laws are aimed more at conduct. </a:t>
            </a:r>
          </a:p>
          <a:p>
            <a:pPr eaLnBrk="1" hangingPunct="1"/>
            <a:r>
              <a:rPr lang="en-US" smtClean="0"/>
              <a:t>The Federal Trade Commission was established by this legislation to enforce this law.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smtClean="0"/>
              <a:t>Justice Dept. and the FTC</a:t>
            </a:r>
          </a:p>
        </p:txBody>
      </p:sp>
      <p:sp>
        <p:nvSpPr>
          <p:cNvPr id="3" name="Content Placeholder 2"/>
          <p:cNvSpPr>
            <a:spLocks noGrp="1"/>
          </p:cNvSpPr>
          <p:nvPr>
            <p:ph idx="1"/>
          </p:nvPr>
        </p:nvSpPr>
        <p:spPr/>
        <p:txBody>
          <a:bodyPr rtlCol="0">
            <a:normAutofit fontScale="92500"/>
          </a:bodyPr>
          <a:lstStyle/>
          <a:p>
            <a:pPr eaLnBrk="1" fontAlgn="auto" hangingPunct="1">
              <a:spcAft>
                <a:spcPts val="0"/>
              </a:spcAft>
              <a:buFont typeface="Arial" pitchFamily="34" charset="0"/>
              <a:buChar char="•"/>
              <a:defRPr/>
            </a:pPr>
            <a:r>
              <a:rPr lang="en-US" dirty="0" smtClean="0"/>
              <a:t>That's why we have two government agencies, Justice and the Federal Trade </a:t>
            </a:r>
            <a:r>
              <a:rPr lang="en-US" dirty="0" err="1" smtClean="0"/>
              <a:t>Commissin</a:t>
            </a:r>
            <a:r>
              <a:rPr lang="en-US" dirty="0" smtClean="0"/>
              <a:t>, involved in antitrust law enforcement. </a:t>
            </a:r>
          </a:p>
          <a:p>
            <a:pPr eaLnBrk="1" fontAlgn="auto" hangingPunct="1">
              <a:spcAft>
                <a:spcPts val="0"/>
              </a:spcAft>
              <a:buFont typeface="Arial" pitchFamily="34" charset="0"/>
              <a:buChar char="•"/>
              <a:defRPr/>
            </a:pPr>
            <a:r>
              <a:rPr lang="en-US" dirty="0" smtClean="0"/>
              <a:t>In the 1990’s, for example, it was the FTC that required Columbia/HCA to sell its Aiken hospital when it acquired a hospital in Augusta. </a:t>
            </a:r>
          </a:p>
          <a:p>
            <a:pPr eaLnBrk="1" fontAlgn="auto" hangingPunct="1">
              <a:spcAft>
                <a:spcPts val="0"/>
              </a:spcAft>
              <a:buFont typeface="Arial" pitchFamily="34" charset="0"/>
              <a:buChar char="•"/>
              <a:defRPr/>
            </a:pPr>
            <a:r>
              <a:rPr lang="en-US" dirty="0" smtClean="0"/>
              <a:t>Also back then, the Justice Department sued two hospitals in Dubuque, Iowa, that were merging to form a local monopoly. </a:t>
            </a:r>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Competition</a:t>
            </a:r>
          </a:p>
        </p:txBody>
      </p:sp>
      <p:sp>
        <p:nvSpPr>
          <p:cNvPr id="4099" name="Content Placeholder 2"/>
          <p:cNvSpPr>
            <a:spLocks noGrp="1"/>
          </p:cNvSpPr>
          <p:nvPr>
            <p:ph idx="1"/>
          </p:nvPr>
        </p:nvSpPr>
        <p:spPr/>
        <p:txBody>
          <a:bodyPr/>
          <a:lstStyle/>
          <a:p>
            <a:pPr eaLnBrk="1" hangingPunct="1"/>
            <a:r>
              <a:rPr lang="en-US" dirty="0" smtClean="0"/>
              <a:t>How supply and demand work</a:t>
            </a:r>
          </a:p>
          <a:p>
            <a:pPr lvl="1"/>
            <a:r>
              <a:rPr lang="en-US" dirty="0" smtClean="0"/>
              <a:t>How “efficient” a market is</a:t>
            </a:r>
          </a:p>
          <a:p>
            <a:pPr lvl="1"/>
            <a:r>
              <a:rPr lang="en-US" dirty="0" smtClean="0"/>
              <a:t>As well as how equitable</a:t>
            </a:r>
          </a:p>
          <a:p>
            <a:r>
              <a:rPr lang="en-US" dirty="0" smtClean="0"/>
              <a:t>… depends on competition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smtClean="0"/>
              <a:t>“Antitrust”</a:t>
            </a:r>
          </a:p>
        </p:txBody>
      </p:sp>
      <p:sp>
        <p:nvSpPr>
          <p:cNvPr id="3" name="Content Placeholder 2"/>
          <p:cNvSpPr>
            <a:spLocks noGrp="1"/>
          </p:cNvSpPr>
          <p:nvPr>
            <p:ph idx="1"/>
          </p:nvPr>
        </p:nvSpPr>
        <p:spPr>
          <a:xfrm>
            <a:off x="457200" y="1295400"/>
            <a:ext cx="8229600" cy="5410200"/>
          </a:xfrm>
        </p:spPr>
        <p:txBody>
          <a:bodyPr rtlCol="0">
            <a:normAutofit fontScale="70000" lnSpcReduction="20000"/>
          </a:bodyPr>
          <a:lstStyle/>
          <a:p>
            <a:pPr eaLnBrk="1" fontAlgn="auto" hangingPunct="1">
              <a:spcAft>
                <a:spcPts val="0"/>
              </a:spcAft>
              <a:buFont typeface="Arial" pitchFamily="34" charset="0"/>
              <a:buChar char="•"/>
              <a:defRPr/>
            </a:pPr>
            <a:r>
              <a:rPr lang="en-US" dirty="0" smtClean="0"/>
              <a:t>Calling anti-monopoly laws "antitrust" has its roots in the 1880's. </a:t>
            </a:r>
          </a:p>
          <a:p>
            <a:pPr eaLnBrk="1" fontAlgn="auto" hangingPunct="1">
              <a:spcAft>
                <a:spcPts val="0"/>
              </a:spcAft>
              <a:buFont typeface="Arial" pitchFamily="34" charset="0"/>
              <a:buChar char="•"/>
              <a:defRPr/>
            </a:pPr>
            <a:r>
              <a:rPr lang="en-US" dirty="0" smtClean="0"/>
              <a:t>The "trust" was a specific form of corporate organization used by Standard Oil as it grew by merger towards being a national oil refining monopoly. Stockholders in corporations joining Standard Oil gave their shares of stock to Standard Oil. In return they got trust certificates giving them part ownership of Standard Oil. </a:t>
            </a:r>
          </a:p>
          <a:p>
            <a:pPr eaLnBrk="1" fontAlgn="auto" hangingPunct="1">
              <a:spcAft>
                <a:spcPts val="0"/>
              </a:spcAft>
              <a:buFont typeface="Arial" pitchFamily="34" charset="0"/>
              <a:buChar char="•"/>
              <a:defRPr/>
            </a:pPr>
            <a:r>
              <a:rPr lang="en-US" dirty="0" smtClean="0"/>
              <a:t>State courts declared this arrangement illegal under then-existing state corporation law. </a:t>
            </a:r>
          </a:p>
          <a:p>
            <a:pPr eaLnBrk="1" fontAlgn="auto" hangingPunct="1">
              <a:spcAft>
                <a:spcPts val="0"/>
              </a:spcAft>
              <a:buFont typeface="Arial" pitchFamily="34" charset="0"/>
              <a:buChar char="•"/>
              <a:defRPr/>
            </a:pPr>
            <a:r>
              <a:rPr lang="en-US" dirty="0" smtClean="0"/>
              <a:t>Standard Oil might have had to break up, but New Jersey came to its rescue by legalizing the holding company, allowing New Jersey corporations to own shares in other corporations. (Today, every state allows this.) </a:t>
            </a:r>
          </a:p>
          <a:p>
            <a:pPr eaLnBrk="1" fontAlgn="auto" hangingPunct="1">
              <a:spcAft>
                <a:spcPts val="0"/>
              </a:spcAft>
              <a:buFont typeface="Arial" pitchFamily="34" charset="0"/>
              <a:buChar char="•"/>
              <a:defRPr/>
            </a:pPr>
            <a:r>
              <a:rPr lang="en-US" dirty="0" smtClean="0"/>
              <a:t>Standard Oil dumped the trust form of organization, moved its corporate headquarters to New Jersey, and became a holding company. </a:t>
            </a:r>
          </a:p>
          <a:p>
            <a:pPr eaLnBrk="1" fontAlgn="auto" hangingPunct="1">
              <a:spcAft>
                <a:spcPts val="0"/>
              </a:spcAft>
              <a:buFont typeface="Arial" pitchFamily="34" charset="0"/>
              <a:buChar char="•"/>
              <a:defRPr/>
            </a:pPr>
            <a:r>
              <a:rPr lang="en-US" dirty="0" smtClean="0"/>
              <a:t>Nevertheless, the press applied the term "trust" to all large firms that were attempting to monopolize their markets, and the term has stuck to this day.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endParaRPr lang="en-US" smtClean="0"/>
          </a:p>
        </p:txBody>
      </p:sp>
      <p:pic>
        <p:nvPicPr>
          <p:cNvPr id="25603" name="Content Placeholder 3" descr="2_TR_with_Trusts.jpg"/>
          <p:cNvPicPr>
            <a:picLocks noGrp="1" noChangeAspect="1"/>
          </p:cNvPicPr>
          <p:nvPr>
            <p:ph idx="1"/>
          </p:nvPr>
        </p:nvPicPr>
        <p:blipFill>
          <a:blip r:embed="rId2" cstate="print"/>
          <a:srcRect/>
          <a:stretch>
            <a:fillRect/>
          </a:stretch>
        </p:blipFill>
        <p:spPr>
          <a:xfrm>
            <a:off x="1066800" y="30163"/>
            <a:ext cx="6477000" cy="7081837"/>
          </a:xfr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fontScale="90000"/>
          </a:bodyPr>
          <a:lstStyle/>
          <a:p>
            <a:pPr eaLnBrk="1" hangingPunct="1"/>
            <a:r>
              <a:rPr lang="en-US" dirty="0" smtClean="0"/>
              <a:t>State antitrust exemptions </a:t>
            </a:r>
            <a:br>
              <a:rPr lang="en-US" dirty="0" smtClean="0"/>
            </a:br>
            <a:r>
              <a:rPr lang="en-US" dirty="0" smtClean="0"/>
              <a:t>relevant to health care</a:t>
            </a:r>
          </a:p>
        </p:txBody>
      </p:sp>
      <p:sp>
        <p:nvSpPr>
          <p:cNvPr id="26627" name="Content Placeholder 2"/>
          <p:cNvSpPr>
            <a:spLocks noGrp="1"/>
          </p:cNvSpPr>
          <p:nvPr>
            <p:ph idx="1"/>
          </p:nvPr>
        </p:nvSpPr>
        <p:spPr/>
        <p:txBody>
          <a:bodyPr/>
          <a:lstStyle/>
          <a:p>
            <a:pPr eaLnBrk="1" hangingPunct="1"/>
            <a:r>
              <a:rPr lang="en-US" dirty="0" smtClean="0"/>
              <a:t>Federal McCarran-Ferguson act (1945) </a:t>
            </a:r>
          </a:p>
          <a:p>
            <a:pPr lvl="1"/>
            <a:r>
              <a:rPr lang="en-US" dirty="0" smtClean="0"/>
              <a:t>Insurance is “commerce” and can be regulated by the U.S. and the states</a:t>
            </a:r>
          </a:p>
          <a:p>
            <a:pPr lvl="1"/>
            <a:r>
              <a:rPr lang="en-US" dirty="0" smtClean="0"/>
              <a:t>The Sherman Act does not apply to insurance companies in states that regulate insurance.</a:t>
            </a:r>
          </a:p>
          <a:p>
            <a:pPr eaLnBrk="1" hangingPunct="1"/>
            <a:r>
              <a:rPr lang="en-US" dirty="0" smtClean="0"/>
              <a:t>This exemption of state-regulated industries from antitrust law is why Palmetto Health Alliance has a Certificate of Public Advantage.</a:t>
            </a:r>
          </a:p>
          <a:p>
            <a:pPr eaLnBrk="1" hangingPunct="1"/>
            <a:endParaRPr lang="en-US" dirty="0" smtClean="0"/>
          </a:p>
          <a:p>
            <a:pPr eaLnBrk="1" hangingPunct="1"/>
            <a:endParaRPr lang="en-US"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US" smtClean="0"/>
              <a:t>Measuring structure</a:t>
            </a:r>
          </a:p>
        </p:txBody>
      </p:sp>
      <p:sp>
        <p:nvSpPr>
          <p:cNvPr id="27651" name="Content Placeholder 2"/>
          <p:cNvSpPr>
            <a:spLocks noGrp="1"/>
          </p:cNvSpPr>
          <p:nvPr>
            <p:ph idx="1"/>
          </p:nvPr>
        </p:nvSpPr>
        <p:spPr/>
        <p:txBody>
          <a:bodyPr/>
          <a:lstStyle/>
          <a:p>
            <a:pPr eaLnBrk="1" hangingPunct="1">
              <a:buFont typeface="Arial" charset="0"/>
              <a:buNone/>
            </a:pPr>
            <a:r>
              <a:rPr lang="en-US" smtClean="0"/>
              <a:t>The concentration ratio </a:t>
            </a:r>
          </a:p>
          <a:p>
            <a:pPr eaLnBrk="1" hangingPunct="1"/>
            <a:r>
              <a:rPr lang="en-US" smtClean="0"/>
              <a:t>is the portion of the market controlled by the top X number of firms. </a:t>
            </a:r>
          </a:p>
          <a:p>
            <a:pPr eaLnBrk="1" hangingPunct="1"/>
            <a:r>
              <a:rPr lang="en-US" smtClean="0"/>
              <a:t>You choose the X. </a:t>
            </a:r>
          </a:p>
          <a:p>
            <a:pPr eaLnBrk="1" hangingPunct="1"/>
            <a:r>
              <a:rPr lang="en-US" smtClean="0"/>
              <a:t>Pretty straightforward, if you have market share data.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Concentration ratio example – Columbia-area hospitals 1995</a:t>
            </a:r>
          </a:p>
        </p:txBody>
      </p:sp>
      <p:pic>
        <p:nvPicPr>
          <p:cNvPr id="28675" name="Content Placeholder 4" descr="merger01.gif"/>
          <p:cNvPicPr>
            <a:picLocks noGrp="1" noChangeAspect="1"/>
          </p:cNvPicPr>
          <p:nvPr>
            <p:ph idx="1"/>
          </p:nvPr>
        </p:nvPicPr>
        <p:blipFill>
          <a:blip r:embed="rId2" cstate="print"/>
          <a:srcRect/>
          <a:stretch>
            <a:fillRect/>
          </a:stretch>
        </p:blipFill>
        <p:spPr>
          <a:xfrm>
            <a:off x="2286000" y="1447800"/>
            <a:ext cx="4343400" cy="5202238"/>
          </a:xfrm>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smtClean="0"/>
              <a:t>Measuring structure</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Arial" pitchFamily="34" charset="0"/>
              <a:buChar char="•"/>
              <a:defRPr/>
            </a:pPr>
            <a:r>
              <a:rPr lang="en-US" b="1" dirty="0" smtClean="0"/>
              <a:t>The </a:t>
            </a:r>
            <a:r>
              <a:rPr lang="en-US" b="1" dirty="0" err="1" smtClean="0"/>
              <a:t>Herfindahl</a:t>
            </a:r>
            <a:r>
              <a:rPr lang="en-US" b="1" dirty="0" smtClean="0"/>
              <a:t>-Hirschman Index (HHI) </a:t>
            </a:r>
          </a:p>
          <a:p>
            <a:pPr eaLnBrk="1" fontAlgn="auto" hangingPunct="1">
              <a:spcAft>
                <a:spcPts val="0"/>
              </a:spcAft>
              <a:buFont typeface="Arial" pitchFamily="34" charset="0"/>
              <a:buChar char="•"/>
              <a:defRPr/>
            </a:pPr>
            <a:r>
              <a:rPr lang="en-US" dirty="0" smtClean="0"/>
              <a:t>The HHI measures concentration with the sum of the squares of the market shares of all the firms in the market. </a:t>
            </a:r>
          </a:p>
          <a:p>
            <a:pPr eaLnBrk="1" fontAlgn="auto" hangingPunct="1">
              <a:spcAft>
                <a:spcPts val="0"/>
              </a:spcAft>
              <a:buFont typeface="Arial" pitchFamily="34" charset="0"/>
              <a:buChar char="•"/>
              <a:defRPr/>
            </a:pPr>
            <a:r>
              <a:rPr lang="en-US" dirty="0" smtClean="0"/>
              <a:t>An HHI near 0 indicates that no firms are large relative to the market -- a competitive structure. </a:t>
            </a:r>
          </a:p>
          <a:p>
            <a:pPr eaLnBrk="1" fontAlgn="auto" hangingPunct="1">
              <a:spcAft>
                <a:spcPts val="0"/>
              </a:spcAft>
              <a:buFont typeface="Arial" pitchFamily="34" charset="0"/>
              <a:buChar char="•"/>
              <a:defRPr/>
            </a:pPr>
            <a:r>
              <a:rPr lang="en-US" dirty="0" smtClean="0"/>
              <a:t>An HHI of 1 means that there is just one firm in the market -- a monopoly structure.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smtClean="0"/>
              <a:t>HHI for Palmetto Health merger</a:t>
            </a:r>
          </a:p>
        </p:txBody>
      </p:sp>
      <p:pic>
        <p:nvPicPr>
          <p:cNvPr id="30723" name="Content Placeholder 4" descr="merger.gif"/>
          <p:cNvPicPr>
            <a:picLocks noGrp="1" noChangeAspect="1"/>
          </p:cNvPicPr>
          <p:nvPr>
            <p:ph idx="1"/>
          </p:nvPr>
        </p:nvPicPr>
        <p:blipFill>
          <a:blip r:embed="rId2" cstate="print"/>
          <a:srcRect/>
          <a:stretch>
            <a:fillRect/>
          </a:stretch>
        </p:blipFill>
        <p:spPr>
          <a:xfrm>
            <a:off x="128588" y="1209675"/>
            <a:ext cx="5643562" cy="5038725"/>
          </a:xfrm>
        </p:spPr>
      </p:pic>
      <p:pic>
        <p:nvPicPr>
          <p:cNvPr id="30724" name="Picture 5" descr="hhi.gif"/>
          <p:cNvPicPr>
            <a:picLocks noChangeAspect="1"/>
          </p:cNvPicPr>
          <p:nvPr/>
        </p:nvPicPr>
        <p:blipFill>
          <a:blip r:embed="rId3" cstate="print"/>
          <a:srcRect/>
          <a:stretch>
            <a:fillRect/>
          </a:stretch>
        </p:blipFill>
        <p:spPr bwMode="auto">
          <a:xfrm>
            <a:off x="5773738" y="2514600"/>
            <a:ext cx="3370262" cy="1638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Palmetto Health’s </a:t>
            </a:r>
            <a:br>
              <a:rPr lang="en-US" dirty="0" smtClean="0"/>
            </a:br>
            <a:r>
              <a:rPr lang="en-US" dirty="0" smtClean="0"/>
              <a:t>Certificate Of Public Advantage</a:t>
            </a:r>
          </a:p>
        </p:txBody>
      </p:sp>
      <p:sp>
        <p:nvSpPr>
          <p:cNvPr id="31747" name="Content Placeholder 2"/>
          <p:cNvSpPr>
            <a:spLocks noGrp="1"/>
          </p:cNvSpPr>
          <p:nvPr>
            <p:ph idx="1"/>
          </p:nvPr>
        </p:nvSpPr>
        <p:spPr/>
        <p:txBody>
          <a:bodyPr/>
          <a:lstStyle/>
          <a:p>
            <a:pPr eaLnBrk="1" hangingPunct="1"/>
            <a:r>
              <a:rPr lang="en-US" smtClean="0"/>
              <a:t>Revenue per patient* will not rise faster than inflation</a:t>
            </a:r>
          </a:p>
          <a:p>
            <a:pPr eaLnBrk="1" hangingPunct="1"/>
            <a:r>
              <a:rPr lang="en-US" smtClean="0"/>
              <a:t>Will not monopolize medical practice</a:t>
            </a:r>
          </a:p>
          <a:p>
            <a:pPr eaLnBrk="1" hangingPunct="1"/>
            <a:r>
              <a:rPr lang="en-US" smtClean="0"/>
              <a:t>Savings given to community </a:t>
            </a:r>
          </a:p>
          <a:p>
            <a:pPr lvl="1" eaLnBrk="1" hangingPunct="1"/>
            <a:r>
              <a:rPr lang="en-US" smtClean="0"/>
              <a:t>Savings were anticipated from reduced duplication, spreading fixed cost over more patients </a:t>
            </a:r>
          </a:p>
          <a:p>
            <a:pPr eaLnBrk="1" hangingPunct="1"/>
            <a:r>
              <a:rPr lang="en-US" smtClean="0"/>
              <a:t>* adjusted for case mix</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US" smtClean="0"/>
              <a:t>COPA irony</a:t>
            </a:r>
          </a:p>
        </p:txBody>
      </p:sp>
      <p:sp>
        <p:nvSpPr>
          <p:cNvPr id="3" name="Content Placeholder 2"/>
          <p:cNvSpPr>
            <a:spLocks noGrp="1"/>
          </p:cNvSpPr>
          <p:nvPr>
            <p:ph idx="1"/>
          </p:nvPr>
        </p:nvSpPr>
        <p:spPr/>
        <p:txBody>
          <a:bodyPr rtlCol="0">
            <a:normAutofit fontScale="92500" lnSpcReduction="10000"/>
          </a:bodyPr>
          <a:lstStyle/>
          <a:p>
            <a:pPr eaLnBrk="1" fontAlgn="auto" hangingPunct="1">
              <a:spcAft>
                <a:spcPts val="0"/>
              </a:spcAft>
              <a:buFont typeface="Arial" pitchFamily="34" charset="0"/>
              <a:buChar char="•"/>
              <a:defRPr/>
            </a:pPr>
            <a:r>
              <a:rPr lang="en-US" dirty="0" smtClean="0"/>
              <a:t>A COPA must be actively enforced by the state. </a:t>
            </a:r>
          </a:p>
          <a:p>
            <a:pPr eaLnBrk="1" fontAlgn="auto" hangingPunct="1">
              <a:spcAft>
                <a:spcPts val="0"/>
              </a:spcAft>
              <a:buFont typeface="Arial" pitchFamily="34" charset="0"/>
              <a:buChar char="•"/>
              <a:defRPr/>
            </a:pPr>
            <a:r>
              <a:rPr lang="en-US" dirty="0" smtClean="0"/>
              <a:t>Otherwise, a Federal court might find that the COPA was not being strictly enough enforced to provide immunity from Federal antitrust action.  </a:t>
            </a:r>
          </a:p>
          <a:p>
            <a:pPr eaLnBrk="1" fontAlgn="auto" hangingPunct="1">
              <a:spcAft>
                <a:spcPts val="0"/>
              </a:spcAft>
              <a:buFont typeface="Arial" pitchFamily="34" charset="0"/>
              <a:buChar char="•"/>
              <a:defRPr/>
            </a:pPr>
            <a:r>
              <a:rPr lang="en-US" dirty="0" smtClean="0"/>
              <a:t>Hospitals "will be forced to monitor and even encourage active state participation as a security measure against antitrust liability." </a:t>
            </a:r>
          </a:p>
          <a:p>
            <a:pPr eaLnBrk="1" fontAlgn="auto" hangingPunct="1">
              <a:spcAft>
                <a:spcPts val="0"/>
              </a:spcAft>
              <a:buFont typeface="Arial" pitchFamily="34" charset="0"/>
              <a:buChar char="•"/>
              <a:defRPr/>
            </a:pPr>
            <a:r>
              <a:rPr lang="en-US" dirty="0" smtClean="0"/>
              <a:t>Palmetto Health finances its own regulation, by giving DHEC money to pay for independent audits of PHA’s COPA compliance.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normAutofit fontScale="90000"/>
          </a:bodyPr>
          <a:lstStyle/>
          <a:p>
            <a:pPr eaLnBrk="1" hangingPunct="1"/>
            <a:r>
              <a:rPr lang="en-US" dirty="0" smtClean="0"/>
              <a:t>Competition in insurance, for example</a:t>
            </a:r>
          </a:p>
        </p:txBody>
      </p:sp>
      <p:sp>
        <p:nvSpPr>
          <p:cNvPr id="5123" name="Content Placeholder 2"/>
          <p:cNvSpPr>
            <a:spLocks noGrp="1"/>
          </p:cNvSpPr>
          <p:nvPr>
            <p:ph idx="1"/>
          </p:nvPr>
        </p:nvSpPr>
        <p:spPr/>
        <p:txBody>
          <a:bodyPr>
            <a:normAutofit fontScale="92500" lnSpcReduction="10000"/>
          </a:bodyPr>
          <a:lstStyle/>
          <a:p>
            <a:pPr eaLnBrk="1" hangingPunct="1"/>
            <a:r>
              <a:rPr lang="en-US" dirty="0" smtClean="0"/>
              <a:t>Textbook ideal:</a:t>
            </a:r>
          </a:p>
          <a:p>
            <a:pPr lvl="1"/>
            <a:r>
              <a:rPr lang="en-US" dirty="0" smtClean="0"/>
              <a:t>Lower price</a:t>
            </a:r>
          </a:p>
          <a:p>
            <a:pPr lvl="1"/>
            <a:r>
              <a:rPr lang="en-US" dirty="0" smtClean="0"/>
              <a:t>Better coverage -- Higher medical loss ratio</a:t>
            </a:r>
          </a:p>
          <a:p>
            <a:pPr lvl="2"/>
            <a:r>
              <a:rPr lang="en-US" dirty="0" smtClean="0"/>
              <a:t>Oops!  I mean “health benefit ratio.”</a:t>
            </a:r>
          </a:p>
          <a:p>
            <a:pPr lvl="1"/>
            <a:r>
              <a:rPr lang="en-US" dirty="0" smtClean="0"/>
              <a:t>Better service</a:t>
            </a:r>
          </a:p>
          <a:p>
            <a:r>
              <a:rPr lang="en-US" dirty="0" smtClean="0"/>
              <a:t>We get that (?), but also</a:t>
            </a:r>
          </a:p>
          <a:p>
            <a:pPr lvl="1"/>
            <a:r>
              <a:rPr lang="en-US" dirty="0" smtClean="0"/>
              <a:t>Underwriting (higher premiums for the predictably sick)</a:t>
            </a:r>
          </a:p>
          <a:p>
            <a:pPr lvl="1"/>
            <a:r>
              <a:rPr lang="en-US" dirty="0" smtClean="0"/>
              <a:t>Pre-existing condition exclusions</a:t>
            </a:r>
          </a:p>
          <a:p>
            <a:pPr lvl="1"/>
            <a:r>
              <a:rPr lang="en-US" dirty="0" smtClean="0"/>
              <a:t>Retroactive cancellation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 competition</a:t>
            </a:r>
            <a:endParaRPr lang="en-US" dirty="0"/>
          </a:p>
        </p:txBody>
      </p:sp>
      <p:sp>
        <p:nvSpPr>
          <p:cNvPr id="3" name="Content Placeholder 2"/>
          <p:cNvSpPr>
            <a:spLocks noGrp="1"/>
          </p:cNvSpPr>
          <p:nvPr>
            <p:ph idx="1"/>
          </p:nvPr>
        </p:nvSpPr>
        <p:spPr/>
        <p:txBody>
          <a:bodyPr>
            <a:normAutofit/>
          </a:bodyPr>
          <a:lstStyle/>
          <a:p>
            <a:r>
              <a:rPr lang="en-US" dirty="0" smtClean="0"/>
              <a:t>Each firm is a price-taker</a:t>
            </a:r>
          </a:p>
          <a:p>
            <a:pPr lvl="1"/>
            <a:r>
              <a:rPr lang="en-US" dirty="0" smtClean="0"/>
              <a:t>Each is too small to influence market</a:t>
            </a:r>
          </a:p>
          <a:p>
            <a:pPr lvl="1"/>
            <a:r>
              <a:rPr lang="en-US" dirty="0" smtClean="0"/>
              <a:t>Demand curve is flat</a:t>
            </a:r>
            <a:endParaRPr lang="en-US" dirty="0"/>
          </a:p>
          <a:p>
            <a:r>
              <a:rPr lang="en-US" dirty="0" smtClean="0"/>
              <a:t>Each firm expands production to the rate at which its marginal cost rises to equal the price.</a:t>
            </a:r>
          </a:p>
          <a:p>
            <a:r>
              <a:rPr lang="en-US" dirty="0" smtClean="0"/>
              <a:t>The price sends a good signal to consumers.</a:t>
            </a:r>
          </a:p>
          <a:p>
            <a:pPr lvl="1"/>
            <a:r>
              <a:rPr lang="en-US" dirty="0" smtClean="0"/>
              <a:t>What you pay equals the opportunity cost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Textbook monopoly</a:t>
            </a:r>
            <a:endParaRPr lang="en-US" dirty="0"/>
          </a:p>
        </p:txBody>
      </p:sp>
      <p:sp>
        <p:nvSpPr>
          <p:cNvPr id="3" name="Content Placeholder 2"/>
          <p:cNvSpPr>
            <a:spLocks noGrp="1"/>
          </p:cNvSpPr>
          <p:nvPr>
            <p:ph idx="1"/>
          </p:nvPr>
        </p:nvSpPr>
        <p:spPr/>
        <p:txBody>
          <a:bodyPr/>
          <a:lstStyle/>
          <a:p>
            <a:r>
              <a:rPr lang="en-US" dirty="0" smtClean="0"/>
              <a:t>Firm is price-maker</a:t>
            </a:r>
          </a:p>
          <a:p>
            <a:pPr lvl="1"/>
            <a:r>
              <a:rPr lang="en-US" dirty="0" smtClean="0"/>
              <a:t>Demand curve has a slope</a:t>
            </a:r>
          </a:p>
          <a:p>
            <a:r>
              <a:rPr lang="en-US" dirty="0" smtClean="0"/>
              <a:t>Seller restricts production</a:t>
            </a:r>
          </a:p>
          <a:p>
            <a:pPr lvl="1"/>
            <a:r>
              <a:rPr lang="en-US" dirty="0" smtClean="0"/>
              <a:t>To raise the price</a:t>
            </a:r>
          </a:p>
          <a:p>
            <a:pPr lvl="1"/>
            <a:r>
              <a:rPr lang="en-US" dirty="0" smtClean="0"/>
              <a:t>Leads to “welfare loss” or “consumer surplus” loss</a:t>
            </a:r>
          </a:p>
          <a:p>
            <a:pPr lvl="2"/>
            <a:r>
              <a:rPr lang="en-US" dirty="0" smtClean="0"/>
              <a:t>Similar math to welfare loss from moral hazard in health insurance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Monopoly theory and antitrust laws</a:t>
            </a:r>
          </a:p>
        </p:txBody>
      </p:sp>
      <p:sp>
        <p:nvSpPr>
          <p:cNvPr id="3" name="Content Placeholder 2"/>
          <p:cNvSpPr>
            <a:spLocks noGrp="1"/>
          </p:cNvSpPr>
          <p:nvPr>
            <p:ph idx="1"/>
          </p:nvPr>
        </p:nvSpPr>
        <p:spPr/>
        <p:txBody>
          <a:bodyPr rtlCol="0">
            <a:normAutofit fontScale="85000" lnSpcReduction="10000"/>
          </a:bodyPr>
          <a:lstStyle/>
          <a:p>
            <a:pPr eaLnBrk="1" fontAlgn="auto" hangingPunct="1">
              <a:spcAft>
                <a:spcPts val="0"/>
              </a:spcAft>
              <a:buFont typeface="Arial" pitchFamily="34" charset="0"/>
              <a:buChar char="•"/>
              <a:defRPr/>
            </a:pPr>
            <a:r>
              <a:rPr lang="en-US" b="1" dirty="0" smtClean="0"/>
              <a:t>Monopoly and Competition Theory </a:t>
            </a:r>
          </a:p>
          <a:p>
            <a:pPr eaLnBrk="1" fontAlgn="auto" hangingPunct="1">
              <a:spcAft>
                <a:spcPts val="0"/>
              </a:spcAft>
              <a:buFont typeface="Arial" pitchFamily="34" charset="0"/>
              <a:buChar char="•"/>
              <a:defRPr/>
            </a:pPr>
            <a:r>
              <a:rPr lang="en-US" dirty="0" smtClean="0"/>
              <a:t>"Monopoly" means one seller. It comes from Greek words meaning one (mono) seller (</a:t>
            </a:r>
            <a:r>
              <a:rPr lang="en-US" dirty="0" err="1" smtClean="0"/>
              <a:t>polein</a:t>
            </a:r>
            <a:r>
              <a:rPr lang="en-US" dirty="0" smtClean="0"/>
              <a:t>, which is Anglicized to "poly"). The term is used broadly to include industries of several sellers who act as one. The correct term for a "buyers' monopoly," where there is only one buyer, is "</a:t>
            </a:r>
            <a:r>
              <a:rPr lang="en-US" dirty="0" err="1" smtClean="0"/>
              <a:t>monopsony</a:t>
            </a:r>
            <a:r>
              <a:rPr lang="en-US" dirty="0" smtClean="0"/>
              <a:t>." </a:t>
            </a:r>
          </a:p>
          <a:p>
            <a:pPr eaLnBrk="1" fontAlgn="auto" hangingPunct="1">
              <a:spcAft>
                <a:spcPts val="0"/>
              </a:spcAft>
              <a:buFont typeface="Arial" pitchFamily="34" charset="0"/>
              <a:buChar char="•"/>
              <a:defRPr/>
            </a:pPr>
            <a:r>
              <a:rPr lang="en-US" dirty="0" smtClean="0"/>
              <a:t>"Oligopoly" means a small number of sellers. The automobile industry is an example of an oligopoly. So is the hospital services industry in most small to medium-sized market areas. </a:t>
            </a:r>
          </a:p>
          <a:p>
            <a:pPr eaLnBrk="1" fontAlgn="auto" hangingPunct="1">
              <a:spcAft>
                <a:spcPts val="0"/>
              </a:spcAft>
              <a:buFont typeface="Arial" pitchFamily="34" charset="0"/>
              <a:buChar char="•"/>
              <a:defRPr/>
            </a:pP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Monopoly theory and antitrust laws</a:t>
            </a:r>
          </a:p>
        </p:txBody>
      </p:sp>
      <p:sp>
        <p:nvSpPr>
          <p:cNvPr id="11267" name="Content Placeholder 2"/>
          <p:cNvSpPr>
            <a:spLocks noGrp="1"/>
          </p:cNvSpPr>
          <p:nvPr>
            <p:ph idx="1"/>
          </p:nvPr>
        </p:nvSpPr>
        <p:spPr/>
        <p:txBody>
          <a:bodyPr/>
          <a:lstStyle/>
          <a:p>
            <a:pPr eaLnBrk="1" hangingPunct="1"/>
            <a:r>
              <a:rPr lang="en-US" b="1" smtClean="0"/>
              <a:t>Monopoly and Competition Theory </a:t>
            </a:r>
          </a:p>
          <a:p>
            <a:pPr eaLnBrk="1" hangingPunct="1"/>
            <a:r>
              <a:rPr lang="en-US" smtClean="0"/>
              <a:t>Where is the dividing line between oligopoly and competition? The functional distinction is this: An oligopoly exists if one seller's actions can affect another seller's demand. </a:t>
            </a:r>
          </a:p>
          <a:p>
            <a:pPr eaLnBrk="1" hangingPunct="1"/>
            <a:endParaRPr lang="en-US"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eaLnBrk="1" fontAlgn="auto" hangingPunct="1">
              <a:spcAft>
                <a:spcPts val="0"/>
              </a:spcAft>
              <a:defRPr/>
            </a:pPr>
            <a:r>
              <a:rPr lang="en-US" dirty="0" smtClean="0"/>
              <a:t>Structure, Conduct, and Performance</a:t>
            </a:r>
          </a:p>
        </p:txBody>
      </p:sp>
      <p:sp>
        <p:nvSpPr>
          <p:cNvPr id="12291" name="Content Placeholder 2"/>
          <p:cNvSpPr>
            <a:spLocks noGrp="1"/>
          </p:cNvSpPr>
          <p:nvPr>
            <p:ph idx="1"/>
          </p:nvPr>
        </p:nvSpPr>
        <p:spPr/>
        <p:txBody>
          <a:bodyPr/>
          <a:lstStyle/>
          <a:p>
            <a:pPr eaLnBrk="1" hangingPunct="1"/>
            <a:r>
              <a:rPr lang="en-US" smtClean="0"/>
              <a:t>Economists analyze a market under three categories: Structure, Conduct, and Performance. </a:t>
            </a:r>
          </a:p>
          <a:p>
            <a:pPr eaLnBrk="1" hangingPunct="1"/>
            <a:r>
              <a:rPr lang="en-US" smtClean="0"/>
              <a:t>Structure is the context in which the actors in the market make their decisions. </a:t>
            </a:r>
          </a:p>
          <a:p>
            <a:pPr eaLnBrk="1" hangingPunct="1"/>
            <a:r>
              <a:rPr lang="en-US" smtClean="0"/>
              <a:t>Conduct is what decisions the actors make. </a:t>
            </a:r>
          </a:p>
          <a:p>
            <a:pPr eaLnBrk="1" hangingPunct="1"/>
            <a:r>
              <a:rPr lang="en-US" smtClean="0"/>
              <a:t>Performance is what we get as a result in terms of efficiency and equity.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mtClean="0"/>
              <a:t>Structure</a:t>
            </a:r>
          </a:p>
        </p:txBody>
      </p:sp>
      <p:sp>
        <p:nvSpPr>
          <p:cNvPr id="13315" name="Content Placeholder 2"/>
          <p:cNvSpPr>
            <a:spLocks noGrp="1"/>
          </p:cNvSpPr>
          <p:nvPr>
            <p:ph idx="1"/>
          </p:nvPr>
        </p:nvSpPr>
        <p:spPr/>
        <p:txBody>
          <a:bodyPr/>
          <a:lstStyle/>
          <a:p>
            <a:pPr eaLnBrk="1" hangingPunct="1"/>
            <a:r>
              <a:rPr lang="en-US" b="1" smtClean="0"/>
              <a:t>Concentration</a:t>
            </a:r>
            <a:r>
              <a:rPr lang="en-US" smtClean="0"/>
              <a:t>: How many sellers are in the market and how big the bigger sellers are relative to the market as a whole.</a:t>
            </a:r>
          </a:p>
          <a:p>
            <a:pPr eaLnBrk="1" hangingPunct="1"/>
            <a:r>
              <a:rPr lang="en-US" b="1" smtClean="0"/>
              <a:t>Barriers to entry</a:t>
            </a:r>
            <a:r>
              <a:rPr lang="en-US" smtClean="0"/>
              <a:t>: How hard it is for a new firm to enter the market. Another way to think of this is: Are there potential competitors?</a:t>
            </a:r>
          </a:p>
          <a:p>
            <a:pPr eaLnBrk="1" hangingPunct="1"/>
            <a:r>
              <a:rPr lang="en-US" b="1" smtClean="0"/>
              <a:t>Product differentiation</a:t>
            </a:r>
            <a:r>
              <a:rPr lang="en-US" smtClean="0"/>
              <a:t>: Can you tell one firm's product from another's?</a:t>
            </a:r>
          </a:p>
          <a:p>
            <a:pPr eaLnBrk="1" hangingPunct="1"/>
            <a:endParaRPr lang="en-US"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1392</Words>
  <Application>Microsoft Office PowerPoint</Application>
  <PresentationFormat>On-screen Show (4:3)</PresentationFormat>
  <Paragraphs>123</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Competition and Monopoly</vt:lpstr>
      <vt:lpstr>Competition</vt:lpstr>
      <vt:lpstr>Competition in insurance, for example</vt:lpstr>
      <vt:lpstr>Textbook competition</vt:lpstr>
      <vt:lpstr>Textbook monopoly</vt:lpstr>
      <vt:lpstr>Monopoly theory and antitrust laws</vt:lpstr>
      <vt:lpstr>Monopoly theory and antitrust laws</vt:lpstr>
      <vt:lpstr>Structure, Conduct, and Performance</vt:lpstr>
      <vt:lpstr>Structure</vt:lpstr>
      <vt:lpstr>Conduct</vt:lpstr>
      <vt:lpstr>Performance</vt:lpstr>
      <vt:lpstr>Structure-Conduct relation</vt:lpstr>
      <vt:lpstr>Natural monopolies</vt:lpstr>
      <vt:lpstr>Natural oligopolies</vt:lpstr>
      <vt:lpstr>What monopolies do  (that we don't like) </vt:lpstr>
      <vt:lpstr>Antitrust laws</vt:lpstr>
      <vt:lpstr>Sherman Act</vt:lpstr>
      <vt:lpstr>The Clayton and Federal Trade Commission Acts of 1914</vt:lpstr>
      <vt:lpstr>Justice Dept. and the FTC</vt:lpstr>
      <vt:lpstr>“Antitrust”</vt:lpstr>
      <vt:lpstr>Slide 21</vt:lpstr>
      <vt:lpstr>State antitrust exemptions  relevant to health care</vt:lpstr>
      <vt:lpstr>Measuring structure</vt:lpstr>
      <vt:lpstr>Concentration ratio example – Columbia-area hospitals 1995</vt:lpstr>
      <vt:lpstr>Measuring structure</vt:lpstr>
      <vt:lpstr>HHI for Palmetto Health merger</vt:lpstr>
      <vt:lpstr>Palmetto Health’s  Certificate Of Public Advantage</vt:lpstr>
      <vt:lpstr>COPA irony</vt:lpstr>
    </vt:vector>
  </TitlesOfParts>
  <Company>Arnold School of Public Health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Competition and Monopoly</dc:title>
  <dc:creator>sbaker</dc:creator>
  <cp:lastModifiedBy>Sam Baker</cp:lastModifiedBy>
  <cp:revision>5</cp:revision>
  <dcterms:created xsi:type="dcterms:W3CDTF">2010-10-13T16:38:30Z</dcterms:created>
  <dcterms:modified xsi:type="dcterms:W3CDTF">2010-10-20T11:14:54Z</dcterms:modified>
</cp:coreProperties>
</file>