
<file path=[Content_Types].xml><?xml version="1.0" encoding="utf-8"?>
<Types xmlns="http://schemas.openxmlformats.org/package/2006/content-types">
  <Default Extension="xml" ContentType="application/xml"/>
  <Default Extension="jpeg" ContentType="image/jpeg"/>
  <Default Extension="rels" ContentType="application/vnd.openxmlformats-package.relationships+xml"/>
  <Default Extension="emf" ContentType="image/x-emf"/>
  <Default Extension="xlsx" ContentType="application/vnd.openxmlformats-officedocument.spreadsheetml.sheet"/>
  <Default Extension="vml" ContentType="application/vnd.openxmlformats-officedocument.vmlDrawing"/>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embeddings/oleObject1.bin" ContentType="application/vnd.openxmlformats-officedocument.oleObject"/>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97" r:id="rId2"/>
    <p:sldId id="329" r:id="rId3"/>
    <p:sldId id="287" r:id="rId4"/>
    <p:sldId id="324" r:id="rId5"/>
    <p:sldId id="288" r:id="rId6"/>
    <p:sldId id="289" r:id="rId7"/>
    <p:sldId id="326" r:id="rId8"/>
    <p:sldId id="290" r:id="rId9"/>
    <p:sldId id="291" r:id="rId10"/>
    <p:sldId id="292" r:id="rId11"/>
    <p:sldId id="314" r:id="rId12"/>
    <p:sldId id="315" r:id="rId13"/>
    <p:sldId id="316" r:id="rId14"/>
    <p:sldId id="318" r:id="rId15"/>
    <p:sldId id="322" r:id="rId16"/>
    <p:sldId id="321" r:id="rId17"/>
    <p:sldId id="320" r:id="rId18"/>
    <p:sldId id="319" r:id="rId19"/>
    <p:sldId id="330" r:id="rId20"/>
    <p:sldId id="331" r:id="rId21"/>
    <p:sldId id="332" r:id="rId22"/>
    <p:sldId id="333" r:id="rId23"/>
    <p:sldId id="334" r:id="rId24"/>
    <p:sldId id="317" r:id="rId25"/>
    <p:sldId id="293" r:id="rId26"/>
    <p:sldId id="294" r:id="rId27"/>
    <p:sldId id="298" r:id="rId28"/>
    <p:sldId id="299" r:id="rId29"/>
    <p:sldId id="300" r:id="rId30"/>
    <p:sldId id="301" r:id="rId31"/>
    <p:sldId id="302" r:id="rId32"/>
    <p:sldId id="325" r:id="rId33"/>
    <p:sldId id="303" r:id="rId34"/>
    <p:sldId id="327" r:id="rId35"/>
    <p:sldId id="304" r:id="rId36"/>
    <p:sldId id="328" r:id="rId37"/>
    <p:sldId id="305" r:id="rId38"/>
    <p:sldId id="306" r:id="rId39"/>
    <p:sldId id="307" r:id="rId40"/>
    <p:sldId id="308" r:id="rId41"/>
    <p:sldId id="309" r:id="rId42"/>
    <p:sldId id="310" r:id="rId43"/>
    <p:sldId id="311" r:id="rId44"/>
    <p:sldId id="312" r:id="rId45"/>
    <p:sldId id="313" r:id="rId4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9" d="100"/>
          <a:sy n="89" d="100"/>
        </p:scale>
        <p:origin x="-1600" y="-10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46" Type="http://schemas.openxmlformats.org/officeDocument/2006/relationships/slide" Target="slides/slide45.xml"/><Relationship Id="rId47" Type="http://schemas.openxmlformats.org/officeDocument/2006/relationships/printerSettings" Target="printerSettings/printerSettings1.bin"/><Relationship Id="rId48" Type="http://schemas.openxmlformats.org/officeDocument/2006/relationships/presProps" Target="presProps.xml"/><Relationship Id="rId49" Type="http://schemas.openxmlformats.org/officeDocument/2006/relationships/viewProps" Target="viewProps.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50" Type="http://schemas.openxmlformats.org/officeDocument/2006/relationships/theme" Target="theme/theme1.xml"/><Relationship Id="rId51"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C413D50-2654-4E84-8B52-DE4E1883BEB2}" type="datetimeFigureOut">
              <a:rPr lang="en-US" smtClean="0"/>
              <a:pPr/>
              <a:t>11/7/13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DD69F2-F609-4816-BA06-58D19F1D1A9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C413D50-2654-4E84-8B52-DE4E1883BEB2}" type="datetimeFigureOut">
              <a:rPr lang="en-US" smtClean="0"/>
              <a:pPr/>
              <a:t>11/7/13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DD69F2-F609-4816-BA06-58D19F1D1A9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C413D50-2654-4E84-8B52-DE4E1883BEB2}" type="datetimeFigureOut">
              <a:rPr lang="en-US" smtClean="0"/>
              <a:pPr/>
              <a:t>11/7/13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DD69F2-F609-4816-BA06-58D19F1D1A9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C413D50-2654-4E84-8B52-DE4E1883BEB2}" type="datetimeFigureOut">
              <a:rPr lang="en-US" smtClean="0"/>
              <a:pPr/>
              <a:t>11/7/13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DD69F2-F609-4816-BA06-58D19F1D1A9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C413D50-2654-4E84-8B52-DE4E1883BEB2}" type="datetimeFigureOut">
              <a:rPr lang="en-US" smtClean="0"/>
              <a:pPr/>
              <a:t>11/7/13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DD69F2-F609-4816-BA06-58D19F1D1A90}"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C413D50-2654-4E84-8B52-DE4E1883BEB2}" type="datetimeFigureOut">
              <a:rPr lang="en-US" smtClean="0"/>
              <a:pPr/>
              <a:t>11/7/13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9DD69F2-F609-4816-BA06-58D19F1D1A9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C413D50-2654-4E84-8B52-DE4E1883BEB2}" type="datetimeFigureOut">
              <a:rPr lang="en-US" smtClean="0"/>
              <a:pPr/>
              <a:t>11/7/13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9DD69F2-F609-4816-BA06-58D19F1D1A9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C413D50-2654-4E84-8B52-DE4E1883BEB2}" type="datetimeFigureOut">
              <a:rPr lang="en-US" smtClean="0"/>
              <a:pPr/>
              <a:t>11/7/13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9DD69F2-F609-4816-BA06-58D19F1D1A9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C413D50-2654-4E84-8B52-DE4E1883BEB2}" type="datetimeFigureOut">
              <a:rPr lang="en-US" smtClean="0"/>
              <a:pPr/>
              <a:t>11/7/13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9DD69F2-F609-4816-BA06-58D19F1D1A9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C413D50-2654-4E84-8B52-DE4E1883BEB2}" type="datetimeFigureOut">
              <a:rPr lang="en-US" smtClean="0"/>
              <a:pPr/>
              <a:t>11/7/13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9DD69F2-F609-4816-BA06-58D19F1D1A9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C413D50-2654-4E84-8B52-DE4E1883BEB2}" type="datetimeFigureOut">
              <a:rPr lang="en-US" smtClean="0"/>
              <a:pPr/>
              <a:t>11/7/13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9DD69F2-F609-4816-BA06-58D19F1D1A9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413D50-2654-4E84-8B52-DE4E1883BEB2}" type="datetimeFigureOut">
              <a:rPr lang="en-US" smtClean="0"/>
              <a:pPr/>
              <a:t>11/7/13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9DD69F2-F609-4816-BA06-58D19F1D1A9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3.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jpe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pn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8.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9.png"/></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0.png"/></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1.bin"/><Relationship Id="rId4" Type="http://schemas.openxmlformats.org/officeDocument/2006/relationships/package" Target="../embeddings/Microsoft_Excel_Sheet1.xlsx"/><Relationship Id="rId5" Type="http://schemas.openxmlformats.org/officeDocument/2006/relationships/image" Target="../media/image1.emf"/><Relationship Id="rId1" Type="http://schemas.openxmlformats.org/officeDocument/2006/relationships/vmlDrawing" Target="../drawings/vmlDrawing1.vml"/><Relationship Id="rId2"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rmAutofit/>
          </a:bodyPr>
          <a:lstStyle/>
          <a:p>
            <a:r>
              <a:rPr lang="en-US" dirty="0" smtClean="0"/>
              <a:t>DRG’s and RBRVS</a:t>
            </a:r>
            <a:endParaRPr lang="en-US" dirty="0"/>
          </a:p>
        </p:txBody>
      </p:sp>
      <p:sp>
        <p:nvSpPr>
          <p:cNvPr id="5" name="Subtitle 4"/>
          <p:cNvSpPr>
            <a:spLocks noGrp="1"/>
          </p:cNvSpPr>
          <p:nvPr>
            <p:ph type="subTitle" idx="1"/>
          </p:nvPr>
        </p:nvSpPr>
        <p:spPr/>
        <p:txBody>
          <a:bodyPr/>
          <a:lstStyle/>
          <a:p>
            <a:r>
              <a:rPr lang="en-US" dirty="0" smtClean="0"/>
              <a:t>HSPM 714 J50</a:t>
            </a:r>
          </a:p>
          <a:p>
            <a:r>
              <a:rPr lang="en-US" dirty="0" smtClean="0"/>
              <a:t>2013</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p:txBody>
          <a:bodyPr/>
          <a:lstStyle/>
          <a:p>
            <a:pPr eaLnBrk="1" hangingPunct="1"/>
            <a:r>
              <a:rPr lang="en-US" dirty="0" smtClean="0"/>
              <a:t> </a:t>
            </a:r>
          </a:p>
        </p:txBody>
      </p:sp>
      <p:sp>
        <p:nvSpPr>
          <p:cNvPr id="3" name="Content Placeholder 2"/>
          <p:cNvSpPr>
            <a:spLocks noGrp="1"/>
          </p:cNvSpPr>
          <p:nvPr>
            <p:ph idx="1"/>
          </p:nvPr>
        </p:nvSpPr>
        <p:spPr>
          <a:xfrm>
            <a:off x="457200" y="228600"/>
            <a:ext cx="6400800" cy="5897563"/>
          </a:xfrm>
        </p:spPr>
        <p:txBody>
          <a:bodyPr rtlCol="0">
            <a:normAutofit fontScale="62500" lnSpcReduction="20000"/>
          </a:bodyPr>
          <a:lstStyle/>
          <a:p>
            <a:pPr eaLnBrk="1" fontAlgn="auto" hangingPunct="1">
              <a:spcAft>
                <a:spcPts val="0"/>
              </a:spcAft>
              <a:buFont typeface="Arial" pitchFamily="34" charset="0"/>
              <a:buChar char="•"/>
              <a:defRPr/>
            </a:pPr>
            <a:r>
              <a:rPr lang="nl-NL" dirty="0" smtClean="0"/>
              <a:t>OBS    DRG    DIAG1    DIAG2    DIAG3    DIAG4    DIAG5</a:t>
            </a:r>
          </a:p>
          <a:p>
            <a:pPr eaLnBrk="1" fontAlgn="auto" hangingPunct="1">
              <a:spcAft>
                <a:spcPts val="0"/>
              </a:spcAft>
              <a:buFont typeface="Arial" pitchFamily="34" charset="0"/>
              <a:buChar char="•"/>
              <a:defRPr/>
            </a:pPr>
            <a:endParaRPr lang="nl-NL" dirty="0" smtClean="0"/>
          </a:p>
          <a:p>
            <a:pPr eaLnBrk="1" fontAlgn="auto" hangingPunct="1">
              <a:spcAft>
                <a:spcPts val="0"/>
              </a:spcAft>
              <a:buFont typeface="Arial" pitchFamily="34" charset="0"/>
              <a:buChar char="•"/>
              <a:defRPr/>
            </a:pPr>
            <a:r>
              <a:rPr lang="nl-NL" dirty="0" smtClean="0"/>
              <a:t>  1    389    V3000    7701</a:t>
            </a:r>
          </a:p>
          <a:p>
            <a:pPr eaLnBrk="1" fontAlgn="auto" hangingPunct="1">
              <a:spcAft>
                <a:spcPts val="0"/>
              </a:spcAft>
              <a:buFont typeface="Arial" pitchFamily="34" charset="0"/>
              <a:buChar char="•"/>
              <a:defRPr/>
            </a:pPr>
            <a:r>
              <a:rPr lang="nl-NL" dirty="0" smtClean="0"/>
              <a:t>  2    389    V3001    7731</a:t>
            </a:r>
          </a:p>
          <a:p>
            <a:pPr eaLnBrk="1" fontAlgn="auto" hangingPunct="1">
              <a:spcAft>
                <a:spcPts val="0"/>
              </a:spcAft>
              <a:buFont typeface="Arial" pitchFamily="34" charset="0"/>
              <a:buChar char="•"/>
              <a:defRPr/>
            </a:pPr>
            <a:r>
              <a:rPr lang="nl-NL" dirty="0" smtClean="0"/>
              <a:t>  3    389    7701     7718     V3001    0389     7792</a:t>
            </a:r>
          </a:p>
          <a:p>
            <a:pPr eaLnBrk="1" fontAlgn="auto" hangingPunct="1">
              <a:spcAft>
                <a:spcPts val="0"/>
              </a:spcAft>
              <a:buFont typeface="Arial" pitchFamily="34" charset="0"/>
              <a:buChar char="•"/>
              <a:defRPr/>
            </a:pPr>
            <a:r>
              <a:rPr lang="nl-NL" dirty="0" smtClean="0"/>
              <a:t>  4    389    7718</a:t>
            </a:r>
          </a:p>
          <a:p>
            <a:pPr eaLnBrk="1" fontAlgn="auto" hangingPunct="1">
              <a:spcAft>
                <a:spcPts val="0"/>
              </a:spcAft>
              <a:buFont typeface="Arial" pitchFamily="34" charset="0"/>
              <a:buChar char="•"/>
              <a:defRPr/>
            </a:pPr>
            <a:r>
              <a:rPr lang="nl-NL" dirty="0" smtClean="0"/>
              <a:t>  5    389    V3001    7708     5531</a:t>
            </a:r>
          </a:p>
          <a:p>
            <a:pPr eaLnBrk="1" fontAlgn="auto" hangingPunct="1">
              <a:spcAft>
                <a:spcPts val="0"/>
              </a:spcAft>
              <a:buFont typeface="Arial" pitchFamily="34" charset="0"/>
              <a:buChar char="•"/>
              <a:defRPr/>
            </a:pPr>
            <a:r>
              <a:rPr lang="nl-NL" dirty="0" smtClean="0"/>
              <a:t>  6    389    V3000    76408    7731</a:t>
            </a:r>
          </a:p>
          <a:p>
            <a:pPr eaLnBrk="1" fontAlgn="auto" hangingPunct="1">
              <a:spcAft>
                <a:spcPts val="0"/>
              </a:spcAft>
              <a:buFont typeface="Arial" pitchFamily="34" charset="0"/>
              <a:buChar char="•"/>
              <a:defRPr/>
            </a:pPr>
            <a:r>
              <a:rPr lang="nl-NL" dirty="0" smtClean="0"/>
              <a:t>  7    389    V3000    7661     7731</a:t>
            </a:r>
          </a:p>
          <a:p>
            <a:pPr eaLnBrk="1" fontAlgn="auto" hangingPunct="1">
              <a:spcAft>
                <a:spcPts val="0"/>
              </a:spcAft>
              <a:buFont typeface="Arial" pitchFamily="34" charset="0"/>
              <a:buChar char="•"/>
              <a:defRPr/>
            </a:pPr>
            <a:r>
              <a:rPr lang="nl-NL" dirty="0" smtClean="0"/>
              <a:t>  8    389    V3101    7731</a:t>
            </a:r>
          </a:p>
          <a:p>
            <a:pPr eaLnBrk="1" fontAlgn="auto" hangingPunct="1">
              <a:spcAft>
                <a:spcPts val="0"/>
              </a:spcAft>
              <a:buFont typeface="Arial" pitchFamily="34" charset="0"/>
              <a:buChar char="•"/>
              <a:defRPr/>
            </a:pPr>
            <a:r>
              <a:rPr lang="nl-NL" dirty="0" smtClean="0"/>
              <a:t>  9    389    V3000    7731</a:t>
            </a:r>
          </a:p>
          <a:p>
            <a:pPr eaLnBrk="1" fontAlgn="auto" hangingPunct="1">
              <a:spcAft>
                <a:spcPts val="0"/>
              </a:spcAft>
              <a:buFont typeface="Arial" pitchFamily="34" charset="0"/>
              <a:buChar char="•"/>
              <a:defRPr/>
            </a:pPr>
            <a:r>
              <a:rPr lang="nl-NL" dirty="0" smtClean="0"/>
              <a:t> 10    389    V3000    7731</a:t>
            </a:r>
          </a:p>
          <a:p>
            <a:pPr eaLnBrk="1" fontAlgn="auto" hangingPunct="1">
              <a:spcAft>
                <a:spcPts val="0"/>
              </a:spcAft>
              <a:buFont typeface="Arial" pitchFamily="34" charset="0"/>
              <a:buChar char="•"/>
              <a:defRPr/>
            </a:pPr>
            <a:r>
              <a:rPr lang="nl-NL" dirty="0" smtClean="0"/>
              <a:t> 11    389    V3000    7454</a:t>
            </a:r>
          </a:p>
          <a:p>
            <a:pPr eaLnBrk="1" fontAlgn="auto" hangingPunct="1">
              <a:spcAft>
                <a:spcPts val="0"/>
              </a:spcAft>
              <a:buFont typeface="Arial" pitchFamily="34" charset="0"/>
              <a:buChar char="•"/>
              <a:defRPr/>
            </a:pPr>
            <a:r>
              <a:rPr lang="nl-NL" dirty="0" smtClean="0"/>
              <a:t> 12    389    V3000    7708</a:t>
            </a:r>
          </a:p>
          <a:p>
            <a:pPr eaLnBrk="1" fontAlgn="auto" hangingPunct="1">
              <a:spcAft>
                <a:spcPts val="0"/>
              </a:spcAft>
              <a:buFont typeface="Arial" pitchFamily="34" charset="0"/>
              <a:buChar char="•"/>
              <a:defRPr/>
            </a:pPr>
            <a:r>
              <a:rPr lang="nl-NL" dirty="0" smtClean="0"/>
              <a:t> 13    389    V3001    7731</a:t>
            </a:r>
          </a:p>
          <a:p>
            <a:pPr eaLnBrk="1" fontAlgn="auto" hangingPunct="1">
              <a:spcAft>
                <a:spcPts val="0"/>
              </a:spcAft>
              <a:buFont typeface="Arial" pitchFamily="34" charset="0"/>
              <a:buChar char="•"/>
              <a:defRPr/>
            </a:pPr>
            <a:r>
              <a:rPr lang="nl-NL" dirty="0" smtClean="0"/>
              <a:t> 14    389    7756     7824</a:t>
            </a:r>
          </a:p>
          <a:p>
            <a:pPr eaLnBrk="1" fontAlgn="auto" hangingPunct="1">
              <a:spcAft>
                <a:spcPts val="0"/>
              </a:spcAft>
              <a:buFont typeface="Arial" pitchFamily="34" charset="0"/>
              <a:buChar char="•"/>
              <a:defRPr/>
            </a:pPr>
            <a:r>
              <a:rPr lang="nl-NL" dirty="0" smtClean="0"/>
              <a:t> 15    389    V3001    7708     7718     75462    7746</a:t>
            </a:r>
          </a:p>
          <a:p>
            <a:pPr eaLnBrk="1" fontAlgn="auto" hangingPunct="1">
              <a:spcAft>
                <a:spcPts val="0"/>
              </a:spcAft>
              <a:buFont typeface="Arial" pitchFamily="34" charset="0"/>
              <a:buChar char="•"/>
              <a:defRPr/>
            </a:pPr>
            <a:r>
              <a:rPr lang="nl-NL" dirty="0" smtClean="0"/>
              <a:t> 16    389    V3001    7795     7863     7706</a:t>
            </a:r>
          </a:p>
          <a:p>
            <a:pPr eaLnBrk="1" fontAlgn="auto" hangingPunct="1">
              <a:spcAft>
                <a:spcPts val="0"/>
              </a:spcAft>
              <a:buFont typeface="Arial" pitchFamily="34" charset="0"/>
              <a:buChar char="•"/>
              <a:defRPr/>
            </a:pPr>
            <a:r>
              <a:rPr lang="nl-NL" dirty="0" smtClean="0"/>
              <a:t> 17    389    7732     7526</a:t>
            </a:r>
            <a:endParaRPr lang="en-US" dirty="0" smtClean="0"/>
          </a:p>
        </p:txBody>
      </p:sp>
      <p:sp>
        <p:nvSpPr>
          <p:cNvPr id="5" name="TextBox 4"/>
          <p:cNvSpPr txBox="1"/>
          <p:nvPr/>
        </p:nvSpPr>
        <p:spPr>
          <a:xfrm>
            <a:off x="6629400" y="304800"/>
            <a:ext cx="2438400" cy="3139321"/>
          </a:xfrm>
          <a:prstGeom prst="rect">
            <a:avLst/>
          </a:prstGeom>
          <a:noFill/>
        </p:spPr>
        <p:txBody>
          <a:bodyPr wrap="square" rtlCol="0">
            <a:spAutoFit/>
          </a:bodyPr>
          <a:lstStyle/>
          <a:p>
            <a:r>
              <a:rPr lang="en-US" dirty="0" smtClean="0"/>
              <a:t>Some 389 diagnoses: 770.. breathing problems</a:t>
            </a:r>
          </a:p>
          <a:p>
            <a:r>
              <a:rPr lang="en-US" dirty="0" smtClean="0"/>
              <a:t>771.. infections</a:t>
            </a:r>
          </a:p>
          <a:p>
            <a:r>
              <a:rPr lang="en-US" dirty="0" smtClean="0"/>
              <a:t>773.. </a:t>
            </a:r>
            <a:r>
              <a:rPr lang="en-US" dirty="0" err="1" smtClean="0"/>
              <a:t>isoimmune</a:t>
            </a:r>
            <a:r>
              <a:rPr lang="en-US" dirty="0" smtClean="0"/>
              <a:t> red blood cell destruction</a:t>
            </a:r>
          </a:p>
          <a:p>
            <a:r>
              <a:rPr lang="en-US" dirty="0" smtClean="0"/>
              <a:t>775.. endocrine disorders</a:t>
            </a:r>
          </a:p>
          <a:p>
            <a:r>
              <a:rPr lang="en-US" dirty="0" smtClean="0"/>
              <a:t>7795 drug withdrawal syndrome</a:t>
            </a:r>
          </a:p>
          <a:p>
            <a:endParaRPr lang="en-US" dirty="0"/>
          </a:p>
        </p:txBody>
      </p:sp>
    </p:spTree>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Incentives in DRG-based payment</a:t>
            </a:r>
            <a:endParaRPr lang="en-US" dirty="0"/>
          </a:p>
        </p:txBody>
      </p:sp>
      <p:sp>
        <p:nvSpPr>
          <p:cNvPr id="3" name="Content Placeholder 2"/>
          <p:cNvSpPr>
            <a:spLocks noGrp="1"/>
          </p:cNvSpPr>
          <p:nvPr>
            <p:ph idx="1"/>
          </p:nvPr>
        </p:nvSpPr>
        <p:spPr/>
        <p:txBody>
          <a:bodyPr/>
          <a:lstStyle/>
          <a:p>
            <a:r>
              <a:rPr lang="en-US" dirty="0" smtClean="0"/>
              <a:t>Reduce costs, because hospital keeps difference as profit (or absorbs losses)</a:t>
            </a:r>
          </a:p>
          <a:p>
            <a:pPr lvl="1"/>
            <a:r>
              <a:rPr lang="en-US" dirty="0" smtClean="0"/>
              <a:t>more efficiency of providing services</a:t>
            </a:r>
          </a:p>
          <a:p>
            <a:pPr lvl="1"/>
            <a:r>
              <a:rPr lang="en-US" dirty="0" smtClean="0"/>
              <a:t>practice changes that lower costs: fewer tests, fewer procedures, cheaper drugs, and, especially shorter stays</a:t>
            </a:r>
          </a:p>
          <a:p>
            <a:endParaRPr lang="en-US" dirty="0"/>
          </a:p>
        </p:txBody>
      </p:sp>
    </p:spTree>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0" y="622300"/>
            <a:ext cx="9144000" cy="5598715"/>
          </a:xfrm>
          <a:prstGeom prst="rect">
            <a:avLst/>
          </a:prstGeom>
        </p:spPr>
      </p:pic>
    </p:spTree>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233220" y="1784"/>
            <a:ext cx="8910780" cy="6858000"/>
          </a:xfrm>
          <a:prstGeom prst="rect">
            <a:avLst/>
          </a:prstGeom>
        </p:spPr>
      </p:pic>
    </p:spTree>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Early discharges …</a:t>
            </a:r>
            <a:endParaRPr lang="en-US" dirty="0"/>
          </a:p>
        </p:txBody>
      </p:sp>
      <p:sp>
        <p:nvSpPr>
          <p:cNvPr id="3" name="Content Placeholder 2"/>
          <p:cNvSpPr>
            <a:spLocks noGrp="1"/>
          </p:cNvSpPr>
          <p:nvPr>
            <p:ph idx="1"/>
          </p:nvPr>
        </p:nvSpPr>
        <p:spPr>
          <a:xfrm>
            <a:off x="457200" y="1371600"/>
            <a:ext cx="8229600" cy="5257800"/>
          </a:xfrm>
        </p:spPr>
        <p:txBody>
          <a:bodyPr>
            <a:normAutofit fontScale="70000" lnSpcReduction="20000"/>
          </a:bodyPr>
          <a:lstStyle/>
          <a:p>
            <a:r>
              <a:rPr lang="en-US" b="1" dirty="0" smtClean="0"/>
              <a:t>Comparing Outcomes of Care Before and After Implementation of the DRG-Based Prospective Payment System</a:t>
            </a:r>
            <a:endParaRPr lang="en-US" dirty="0" smtClean="0"/>
          </a:p>
          <a:p>
            <a:r>
              <a:rPr lang="en-US" dirty="0" smtClean="0"/>
              <a:t>Katherine L. Kahn, MD; Emmett B. Keeler, PhD; et al </a:t>
            </a:r>
            <a:br>
              <a:rPr lang="en-US" dirty="0" smtClean="0"/>
            </a:br>
            <a:r>
              <a:rPr lang="en-US" i="1" dirty="0" smtClean="0"/>
              <a:t>JAMA.</a:t>
            </a:r>
            <a:r>
              <a:rPr lang="en-US" dirty="0" smtClean="0"/>
              <a:t> 1990;264(15):1984-1988. </a:t>
            </a:r>
          </a:p>
          <a:p>
            <a:r>
              <a:rPr lang="en-US" b="1" dirty="0" smtClean="0"/>
              <a:t>… </a:t>
            </a:r>
            <a:r>
              <a:rPr lang="en-US" dirty="0" smtClean="0"/>
              <a:t>a nationally representative sample of 14 012</a:t>
            </a:r>
            <a:r>
              <a:rPr lang="en-US" baseline="30000" dirty="0" smtClean="0"/>
              <a:t> </a:t>
            </a:r>
            <a:r>
              <a:rPr lang="en-US" dirty="0" smtClean="0"/>
              <a:t>Medicare patients hospitalized in 1981 through 1982 and 1985</a:t>
            </a:r>
            <a:r>
              <a:rPr lang="en-US" baseline="30000" dirty="0" smtClean="0"/>
              <a:t> </a:t>
            </a:r>
            <a:r>
              <a:rPr lang="en-US" dirty="0" smtClean="0"/>
              <a:t>through 1986 with one of five diseases. For the five diseases</a:t>
            </a:r>
            <a:r>
              <a:rPr lang="en-US" baseline="30000" dirty="0" smtClean="0"/>
              <a:t> </a:t>
            </a:r>
            <a:r>
              <a:rPr lang="en-US" dirty="0" smtClean="0"/>
              <a:t>combined … </a:t>
            </a:r>
          </a:p>
          <a:p>
            <a:r>
              <a:rPr lang="en-US" sz="3400" dirty="0" smtClean="0"/>
              <a:t>Length of stay dropped 24%.</a:t>
            </a:r>
          </a:p>
          <a:p>
            <a:r>
              <a:rPr lang="en-US" sz="3400" dirty="0" smtClean="0"/>
              <a:t>In-hospital mortality</a:t>
            </a:r>
            <a:r>
              <a:rPr lang="en-US" sz="3400" baseline="30000" dirty="0" smtClean="0"/>
              <a:t> </a:t>
            </a:r>
            <a:r>
              <a:rPr lang="en-US" sz="3400" dirty="0" smtClean="0"/>
              <a:t>declined from 16.1% to 12.6%.</a:t>
            </a:r>
            <a:r>
              <a:rPr lang="en-US" sz="3400" baseline="30000" dirty="0" smtClean="0"/>
              <a:t> </a:t>
            </a:r>
          </a:p>
          <a:p>
            <a:r>
              <a:rPr lang="en-US" sz="3400" dirty="0" smtClean="0"/>
              <a:t>30-day mortality adjusted for sickness at admission was</a:t>
            </a:r>
            <a:r>
              <a:rPr lang="en-US" sz="3400" baseline="30000" dirty="0" smtClean="0"/>
              <a:t> </a:t>
            </a:r>
            <a:r>
              <a:rPr lang="en-US" sz="3400" dirty="0" smtClean="0"/>
              <a:t>1.1% lower than before (16.5% pre-PPS, 15.4% post-PPS; </a:t>
            </a:r>
            <a:r>
              <a:rPr lang="en-US" sz="3400" i="1" dirty="0" smtClean="0"/>
              <a:t>P</a:t>
            </a:r>
            <a:r>
              <a:rPr lang="en-US" sz="3400" dirty="0" smtClean="0"/>
              <a:t>&lt;.05)</a:t>
            </a:r>
          </a:p>
          <a:p>
            <a:r>
              <a:rPr lang="en-US" sz="3400" dirty="0" smtClean="0"/>
              <a:t>180-day adjusted mortality was unchanged at</a:t>
            </a:r>
            <a:r>
              <a:rPr lang="en-US" sz="3400" baseline="30000" dirty="0" smtClean="0"/>
              <a:t> </a:t>
            </a:r>
            <a:r>
              <a:rPr lang="en-US" sz="3400" dirty="0" smtClean="0"/>
              <a:t>29.6% pre- </a:t>
            </a:r>
            <a:r>
              <a:rPr lang="en-US" sz="3400" dirty="0" err="1" smtClean="0"/>
              <a:t>vs</a:t>
            </a:r>
            <a:r>
              <a:rPr lang="en-US" sz="3400" dirty="0" smtClean="0"/>
              <a:t> 29.0% post-PPS (</a:t>
            </a:r>
            <a:r>
              <a:rPr lang="en-US" sz="3400" i="1" dirty="0" smtClean="0"/>
              <a:t>P</a:t>
            </a:r>
            <a:r>
              <a:rPr lang="en-US" sz="3400" dirty="0" smtClean="0"/>
              <a:t>&lt;.05).</a:t>
            </a:r>
            <a:endParaRPr lang="en-US" sz="3400" dirty="0"/>
          </a:p>
        </p:txBody>
      </p:sp>
    </p:spTree>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endParaRPr lang="en-US" dirty="0" smtClean="0"/>
          </a:p>
          <a:p>
            <a:endParaRPr lang="en-US" dirty="0" smtClean="0"/>
          </a:p>
          <a:p>
            <a:endParaRPr lang="en-US" dirty="0" smtClean="0"/>
          </a:p>
          <a:p>
            <a:endParaRPr lang="en-US" dirty="0" smtClean="0"/>
          </a:p>
          <a:p>
            <a:r>
              <a:rPr lang="en-US" dirty="0" smtClean="0"/>
              <a:t>180-day post-hospital admission adjusted mortality rates were 29.6% pre-PPS and 29.0% </a:t>
            </a:r>
            <a:r>
              <a:rPr lang="en-US" smtClean="0"/>
              <a:t>post-PPS.</a:t>
            </a:r>
            <a:endParaRPr lang="en-US" dirty="0" smtClean="0"/>
          </a:p>
          <a:p>
            <a:r>
              <a:rPr lang="en-US" dirty="0" smtClean="0"/>
              <a:t>Hip fracture 180-day mortality dropped significantly.  (17.9% pre- PPS and 14.8% post-PPS; P&lt;.05)</a:t>
            </a:r>
            <a:endParaRPr lang="en-US" dirty="0"/>
          </a:p>
        </p:txBody>
      </p:sp>
      <p:pic>
        <p:nvPicPr>
          <p:cNvPr id="17410" name="Picture 2"/>
          <p:cNvPicPr>
            <a:picLocks noChangeAspect="1" noChangeArrowheads="1"/>
          </p:cNvPicPr>
          <p:nvPr/>
        </p:nvPicPr>
        <p:blipFill>
          <a:blip r:embed="rId2" cstate="print"/>
          <a:srcRect/>
          <a:stretch>
            <a:fillRect/>
          </a:stretch>
        </p:blipFill>
        <p:spPr bwMode="auto">
          <a:xfrm>
            <a:off x="0" y="0"/>
            <a:ext cx="9144001" cy="2833686"/>
          </a:xfrm>
          <a:prstGeom prst="rect">
            <a:avLst/>
          </a:prstGeom>
          <a:noFill/>
          <a:ln w="9525">
            <a:noFill/>
            <a:miter lim="800000"/>
            <a:headEnd/>
            <a:tailEnd/>
          </a:ln>
        </p:spPr>
      </p:pic>
    </p:spTree>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1800" b="1" dirty="0" smtClean="0"/>
              <a:t>Quality of Care Before and After Implementation of the DRG-Based Prospective Payment System, A Summary of Effects </a:t>
            </a:r>
            <a:r>
              <a:rPr lang="en-US" sz="1800" dirty="0" smtClean="0"/>
              <a:t/>
            </a:r>
            <a:br>
              <a:rPr lang="en-US" sz="1800" dirty="0" smtClean="0"/>
            </a:br>
            <a:r>
              <a:rPr lang="en-US" sz="1800" dirty="0" smtClean="0"/>
              <a:t>William H. Rogers, PhD; David Draper, PhD; Katherine L. Kahn, MD; Emmett B. Keeler, PhD; Lisa V. Rubenstein, MD, MSPH; Jacqueline </a:t>
            </a:r>
            <a:r>
              <a:rPr lang="en-US" sz="1800" dirty="0" err="1" smtClean="0"/>
              <a:t>Kosecoff</a:t>
            </a:r>
            <a:r>
              <a:rPr lang="en-US" sz="1800" dirty="0" smtClean="0"/>
              <a:t>, PhD; Robert H. Brook, MD, ScD </a:t>
            </a:r>
            <a:br>
              <a:rPr lang="en-US" sz="1800" dirty="0" smtClean="0"/>
            </a:br>
            <a:r>
              <a:rPr lang="en-US" sz="1800" i="1" dirty="0" smtClean="0"/>
              <a:t>JAMA.</a:t>
            </a:r>
            <a:r>
              <a:rPr lang="en-US" sz="1800" dirty="0" smtClean="0"/>
              <a:t> 1990;264(15):1989-1994. </a:t>
            </a:r>
            <a:br>
              <a:rPr lang="en-US" sz="1800" dirty="0" smtClean="0"/>
            </a:br>
            <a:endParaRPr lang="en-US" sz="1800" dirty="0">
              <a:latin typeface="+mn-lt"/>
            </a:endParaRPr>
          </a:p>
        </p:txBody>
      </p:sp>
      <p:pic>
        <p:nvPicPr>
          <p:cNvPr id="5" name="Content Placeholder 4" descr="DRG unstable.jpg"/>
          <p:cNvPicPr>
            <a:picLocks noGrp="1" noChangeAspect="1"/>
          </p:cNvPicPr>
          <p:nvPr>
            <p:ph idx="1"/>
          </p:nvPr>
        </p:nvPicPr>
        <p:blipFill>
          <a:blip r:embed="rId2" cstate="print"/>
          <a:stretch>
            <a:fillRect/>
          </a:stretch>
        </p:blipFill>
        <p:spPr>
          <a:xfrm>
            <a:off x="189862" y="1600200"/>
            <a:ext cx="8679775" cy="5257800"/>
          </a:xfrm>
        </p:spPr>
      </p:pic>
    </p:spTree>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Early discharges …</a:t>
            </a:r>
            <a:endParaRPr lang="en-US" dirty="0"/>
          </a:p>
        </p:txBody>
      </p:sp>
      <p:sp>
        <p:nvSpPr>
          <p:cNvPr id="3" name="Content Placeholder 2"/>
          <p:cNvSpPr>
            <a:spLocks noGrp="1"/>
          </p:cNvSpPr>
          <p:nvPr>
            <p:ph idx="1"/>
          </p:nvPr>
        </p:nvSpPr>
        <p:spPr>
          <a:xfrm>
            <a:off x="457200" y="1371600"/>
            <a:ext cx="8229600" cy="5257800"/>
          </a:xfrm>
        </p:spPr>
        <p:txBody>
          <a:bodyPr>
            <a:normAutofit fontScale="62500" lnSpcReduction="20000"/>
          </a:bodyPr>
          <a:lstStyle/>
          <a:p>
            <a:r>
              <a:rPr lang="en-US" b="1" dirty="0" smtClean="0"/>
              <a:t>Comparing Outcomes of Care Before and After Implementation of the DRG-Based Prospective Payment System</a:t>
            </a:r>
            <a:endParaRPr lang="en-US" dirty="0" smtClean="0"/>
          </a:p>
          <a:p>
            <a:r>
              <a:rPr lang="en-US" dirty="0" smtClean="0"/>
              <a:t>Katherine L. Kahn, MD; Emmett B. Keeler, PhD; Marjorie J. Sherwood, MD; William H. Rogers, PhD; David Draper, PhD; Stanley S. </a:t>
            </a:r>
            <a:r>
              <a:rPr lang="en-US" dirty="0" err="1" smtClean="0"/>
              <a:t>Bentow</a:t>
            </a:r>
            <a:r>
              <a:rPr lang="en-US" dirty="0" smtClean="0"/>
              <a:t>, MS; Ellen J. </a:t>
            </a:r>
            <a:r>
              <a:rPr lang="en-US" dirty="0" err="1" smtClean="0"/>
              <a:t>Reinisch</a:t>
            </a:r>
            <a:r>
              <a:rPr lang="en-US" dirty="0" smtClean="0"/>
              <a:t>, MS; Lisa V. Rubenstein, MD, MSPH; Jacqueline </a:t>
            </a:r>
            <a:r>
              <a:rPr lang="en-US" dirty="0" err="1" smtClean="0"/>
              <a:t>Kosecoff</a:t>
            </a:r>
            <a:r>
              <a:rPr lang="en-US" dirty="0" smtClean="0"/>
              <a:t>, PhD; Robert H. Brook, MD, ScD </a:t>
            </a:r>
            <a:br>
              <a:rPr lang="en-US" dirty="0" smtClean="0"/>
            </a:br>
            <a:r>
              <a:rPr lang="en-US" i="1" dirty="0" smtClean="0"/>
              <a:t>JAMA.</a:t>
            </a:r>
            <a:r>
              <a:rPr lang="en-US" dirty="0" smtClean="0"/>
              <a:t> 1990;264(15):1984-1988. </a:t>
            </a:r>
          </a:p>
          <a:p>
            <a:r>
              <a:rPr lang="en-US" b="1" dirty="0" smtClean="0"/>
              <a:t>Abstract</a:t>
            </a:r>
            <a:r>
              <a:rPr lang="en-US" dirty="0" smtClean="0"/>
              <a:t> </a:t>
            </a:r>
            <a:br>
              <a:rPr lang="en-US" dirty="0" smtClean="0"/>
            </a:br>
            <a:r>
              <a:rPr lang="en-US" dirty="0" smtClean="0"/>
              <a:t>We compared patient outcomes before and after the introduction</a:t>
            </a:r>
            <a:r>
              <a:rPr lang="en-US" baseline="30000" dirty="0" smtClean="0"/>
              <a:t> </a:t>
            </a:r>
            <a:r>
              <a:rPr lang="en-US" dirty="0" smtClean="0"/>
              <a:t>of the diagnosis related groups (</a:t>
            </a:r>
            <a:r>
              <a:rPr lang="en-US" b="1" dirty="0" smtClean="0"/>
              <a:t>DRG</a:t>
            </a:r>
            <a:r>
              <a:rPr lang="en-US" dirty="0" smtClean="0"/>
              <a:t>)-based prospective payment</a:t>
            </a:r>
            <a:r>
              <a:rPr lang="en-US" baseline="30000" dirty="0" smtClean="0"/>
              <a:t> </a:t>
            </a:r>
            <a:r>
              <a:rPr lang="en-US" dirty="0" smtClean="0"/>
              <a:t>system (PPS) in a nationally representative sample of 14 012</a:t>
            </a:r>
            <a:r>
              <a:rPr lang="en-US" baseline="30000" dirty="0" smtClean="0"/>
              <a:t> </a:t>
            </a:r>
            <a:r>
              <a:rPr lang="en-US" dirty="0" smtClean="0"/>
              <a:t>Medicare patients hospitalized in 1981 through 1982 and 1985</a:t>
            </a:r>
            <a:r>
              <a:rPr lang="en-US" baseline="30000" dirty="0" smtClean="0"/>
              <a:t> </a:t>
            </a:r>
            <a:r>
              <a:rPr lang="en-US" dirty="0" smtClean="0"/>
              <a:t>through 1986 with one of five diseases. </a:t>
            </a:r>
          </a:p>
          <a:p>
            <a:r>
              <a:rPr lang="en-US" dirty="0" smtClean="0"/>
              <a:t>For the five diseases</a:t>
            </a:r>
            <a:r>
              <a:rPr lang="en-US" baseline="30000" dirty="0" smtClean="0"/>
              <a:t> </a:t>
            </a:r>
            <a:r>
              <a:rPr lang="en-US" dirty="0" smtClean="0"/>
              <a:t>combined, length of stay dropped 24% and in-hospital mortality</a:t>
            </a:r>
            <a:r>
              <a:rPr lang="en-US" baseline="30000" dirty="0" smtClean="0"/>
              <a:t> </a:t>
            </a:r>
            <a:r>
              <a:rPr lang="en-US" dirty="0" smtClean="0"/>
              <a:t>declined from 16.1% to 12.6% after the PPS was introduced (</a:t>
            </a:r>
            <a:r>
              <a:rPr lang="en-US" i="1" dirty="0" smtClean="0"/>
              <a:t>P</a:t>
            </a:r>
            <a:r>
              <a:rPr lang="en-US" dirty="0" smtClean="0"/>
              <a:t>&lt;.05).</a:t>
            </a:r>
            <a:r>
              <a:rPr lang="en-US" baseline="30000" dirty="0" smtClean="0"/>
              <a:t> </a:t>
            </a:r>
            <a:r>
              <a:rPr lang="en-US" dirty="0" smtClean="0"/>
              <a:t>Thirty-day mortality adjusted for sickness at admission was</a:t>
            </a:r>
            <a:r>
              <a:rPr lang="en-US" baseline="30000" dirty="0" smtClean="0"/>
              <a:t> </a:t>
            </a:r>
            <a:r>
              <a:rPr lang="en-US" dirty="0" smtClean="0"/>
              <a:t>1.1% lower than before (16.5% pre-PPS, 15.4% post-PPS; </a:t>
            </a:r>
            <a:r>
              <a:rPr lang="en-US" i="1" dirty="0" smtClean="0"/>
              <a:t>P</a:t>
            </a:r>
            <a:r>
              <a:rPr lang="en-US" dirty="0" smtClean="0"/>
              <a:t>&lt;.05),</a:t>
            </a:r>
            <a:r>
              <a:rPr lang="en-US" baseline="30000" dirty="0" smtClean="0"/>
              <a:t> </a:t>
            </a:r>
            <a:r>
              <a:rPr lang="en-US" dirty="0" smtClean="0"/>
              <a:t>and 180-day adjusted mortality was essentially unchanged at</a:t>
            </a:r>
            <a:r>
              <a:rPr lang="en-US" baseline="30000" dirty="0" smtClean="0"/>
              <a:t> </a:t>
            </a:r>
            <a:r>
              <a:rPr lang="en-US" dirty="0" smtClean="0"/>
              <a:t>29.6% pre- </a:t>
            </a:r>
            <a:r>
              <a:rPr lang="en-US" dirty="0" err="1" smtClean="0"/>
              <a:t>vs</a:t>
            </a:r>
            <a:r>
              <a:rPr lang="en-US" dirty="0" smtClean="0"/>
              <a:t> 29.0% post-PPS (</a:t>
            </a:r>
            <a:r>
              <a:rPr lang="en-US" i="1" dirty="0" smtClean="0"/>
              <a:t>P</a:t>
            </a:r>
            <a:r>
              <a:rPr lang="en-US" dirty="0" smtClean="0"/>
              <a:t>&lt;.05).</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and readmissions</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a:t>
            </a:r>
            <a:r>
              <a:rPr lang="en-US" dirty="0" err="1" smtClean="0"/>
              <a:t>Rehospitalizations</a:t>
            </a:r>
            <a:r>
              <a:rPr lang="en-US" dirty="0" smtClean="0"/>
              <a:t> among Patients in the Medicare Fee-for-Service Program," by Stephen F. Jencks, M.D., M.P.H., Mark V. Williams, M.D., and Eric A. Coleman, M.D., M.P.H., </a:t>
            </a:r>
            <a:r>
              <a:rPr lang="en-US" i="1" dirty="0" smtClean="0"/>
              <a:t>New England Journal of Medicine, </a:t>
            </a:r>
            <a:r>
              <a:rPr lang="en-US" dirty="0" smtClean="0"/>
              <a:t>April 2, 2009, Volume 360:1418-1428. </a:t>
            </a:r>
            <a:br>
              <a:rPr lang="en-US" dirty="0" smtClean="0"/>
            </a:br>
            <a:endParaRPr lang="en-US" dirty="0" smtClean="0"/>
          </a:p>
          <a:p>
            <a:r>
              <a:rPr lang="en-US" dirty="0" smtClean="0"/>
              <a:t>One-fifth of Medicare patients discharged from a hospital are back in the hospital within thirty days.  One-third are back within 90-days. </a:t>
            </a:r>
          </a:p>
          <a:p>
            <a:pPr lvl="1"/>
            <a:r>
              <a:rPr lang="en-US" dirty="0" smtClean="0"/>
              <a:t>Is this what we should expect with old sick people, or should we try to prevent some of this?</a:t>
            </a:r>
          </a:p>
          <a:p>
            <a:endParaRPr lang="en-US" dirty="0"/>
          </a:p>
        </p:txBody>
      </p:sp>
    </p:spTree>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Qian</a:t>
            </a:r>
            <a:r>
              <a:rPr lang="en-US" dirty="0" smtClean="0"/>
              <a:t>, et al, Quicker and Sicker</a:t>
            </a:r>
            <a:endParaRPr lang="en-US" dirty="0"/>
          </a:p>
        </p:txBody>
      </p:sp>
      <p:sp>
        <p:nvSpPr>
          <p:cNvPr id="3" name="Content Placeholder 2"/>
          <p:cNvSpPr>
            <a:spLocks noGrp="1"/>
          </p:cNvSpPr>
          <p:nvPr>
            <p:ph idx="1"/>
          </p:nvPr>
        </p:nvSpPr>
        <p:spPr/>
        <p:txBody>
          <a:bodyPr>
            <a:normAutofit/>
          </a:bodyPr>
          <a:lstStyle/>
          <a:p>
            <a:r>
              <a:rPr lang="en-US" dirty="0"/>
              <a:t>a sharp increase in elderly patients admitted to nursing homes after first being discharged from hospital to the community. </a:t>
            </a:r>
            <a:endParaRPr lang="en-US" dirty="0" smtClean="0"/>
          </a:p>
          <a:p>
            <a:pPr lvl="1"/>
            <a:r>
              <a:rPr lang="en-US" dirty="0"/>
              <a:t>Earlier </a:t>
            </a:r>
            <a:r>
              <a:rPr lang="en-US" dirty="0" smtClean="0"/>
              <a:t>studies reported that </a:t>
            </a:r>
            <a:r>
              <a:rPr lang="en-US" dirty="0"/>
              <a:t>patients </a:t>
            </a:r>
            <a:r>
              <a:rPr lang="en-US" dirty="0" smtClean="0"/>
              <a:t>were mostly discharged to their homes.  We </a:t>
            </a:r>
            <a:r>
              <a:rPr lang="en-US" dirty="0"/>
              <a:t>found that many families were apparently unable to care for such sick patients at </a:t>
            </a:r>
            <a:r>
              <a:rPr lang="en-US" dirty="0" smtClean="0"/>
              <a:t>home.</a:t>
            </a:r>
            <a:endParaRPr lang="en-US" dirty="0"/>
          </a:p>
          <a:p>
            <a:pPr lvl="1"/>
            <a:endParaRPr lang="en-US" dirty="0"/>
          </a:p>
          <a:p>
            <a:endParaRPr lang="en-US" dirty="0"/>
          </a:p>
        </p:txBody>
      </p:sp>
    </p:spTree>
    <p:extLst>
      <p:ext uri="{BB962C8B-B14F-4D97-AF65-F5344CB8AC3E}">
        <p14:creationId xmlns:p14="http://schemas.microsoft.com/office/powerpoint/2010/main" val="3118968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How to pay for medical services</a:t>
            </a:r>
            <a:endParaRPr lang="en-US" dirty="0"/>
          </a:p>
        </p:txBody>
      </p:sp>
      <p:sp>
        <p:nvSpPr>
          <p:cNvPr id="5" name="Text Placeholder 4"/>
          <p:cNvSpPr>
            <a:spLocks noGrp="1"/>
          </p:cNvSpPr>
          <p:nvPr>
            <p:ph type="body" idx="1"/>
          </p:nvPr>
        </p:nvSpPr>
        <p:spPr/>
        <p:txBody>
          <a:bodyPr>
            <a:normAutofit/>
          </a:bodyPr>
          <a:lstStyle/>
          <a:p>
            <a:r>
              <a:rPr lang="en-US" sz="3200" dirty="0" smtClean="0"/>
              <a:t>Retrospective</a:t>
            </a:r>
            <a:endParaRPr lang="en-US" sz="3200" dirty="0"/>
          </a:p>
        </p:txBody>
      </p:sp>
      <p:sp>
        <p:nvSpPr>
          <p:cNvPr id="6" name="Content Placeholder 5"/>
          <p:cNvSpPr>
            <a:spLocks noGrp="1"/>
          </p:cNvSpPr>
          <p:nvPr>
            <p:ph sz="half" idx="2"/>
          </p:nvPr>
        </p:nvSpPr>
        <p:spPr/>
        <p:txBody>
          <a:bodyPr/>
          <a:lstStyle/>
          <a:p>
            <a:endParaRPr lang="en-US" dirty="0" smtClean="0"/>
          </a:p>
          <a:p>
            <a:r>
              <a:rPr lang="en-US" dirty="0" smtClean="0"/>
              <a:t>Fee-for-service</a:t>
            </a:r>
            <a:endParaRPr lang="en-US" dirty="0"/>
          </a:p>
        </p:txBody>
      </p:sp>
      <p:sp>
        <p:nvSpPr>
          <p:cNvPr id="7" name="Text Placeholder 6"/>
          <p:cNvSpPr>
            <a:spLocks noGrp="1"/>
          </p:cNvSpPr>
          <p:nvPr>
            <p:ph type="body" sz="quarter" idx="3"/>
          </p:nvPr>
        </p:nvSpPr>
        <p:spPr/>
        <p:txBody>
          <a:bodyPr>
            <a:normAutofit/>
          </a:bodyPr>
          <a:lstStyle/>
          <a:p>
            <a:r>
              <a:rPr lang="en-US" sz="3200" dirty="0" smtClean="0"/>
              <a:t>Prospective</a:t>
            </a:r>
            <a:endParaRPr lang="en-US" sz="3200" dirty="0"/>
          </a:p>
        </p:txBody>
      </p:sp>
      <p:sp>
        <p:nvSpPr>
          <p:cNvPr id="8" name="Content Placeholder 7"/>
          <p:cNvSpPr>
            <a:spLocks noGrp="1"/>
          </p:cNvSpPr>
          <p:nvPr>
            <p:ph sz="quarter" idx="4"/>
          </p:nvPr>
        </p:nvSpPr>
        <p:spPr/>
        <p:txBody>
          <a:bodyPr/>
          <a:lstStyle/>
          <a:p>
            <a:endParaRPr lang="en-US" dirty="0" smtClean="0"/>
          </a:p>
          <a:p>
            <a:r>
              <a:rPr lang="en-US" dirty="0" smtClean="0"/>
              <a:t>Payment by condition</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Qian</a:t>
            </a:r>
            <a:r>
              <a:rPr lang="en-US" dirty="0" smtClean="0"/>
              <a:t>, et al, Quicker and Sicker</a:t>
            </a:r>
            <a:endParaRPr lang="en-US" dirty="0"/>
          </a:p>
        </p:txBody>
      </p:sp>
      <p:sp>
        <p:nvSpPr>
          <p:cNvPr id="3" name="Content Placeholder 2"/>
          <p:cNvSpPr>
            <a:spLocks noGrp="1"/>
          </p:cNvSpPr>
          <p:nvPr>
            <p:ph idx="1"/>
          </p:nvPr>
        </p:nvSpPr>
        <p:spPr/>
        <p:txBody>
          <a:bodyPr>
            <a:normAutofit/>
          </a:bodyPr>
          <a:lstStyle/>
          <a:p>
            <a:r>
              <a:rPr lang="en-US" dirty="0" smtClean="0"/>
              <a:t>As hospitals’ doctors </a:t>
            </a:r>
            <a:r>
              <a:rPr lang="en-US" dirty="0"/>
              <a:t>and discharge planners learned </a:t>
            </a:r>
            <a:r>
              <a:rPr lang="en-US" dirty="0" smtClean="0"/>
              <a:t>from bad patient experiences, discharges </a:t>
            </a:r>
            <a:r>
              <a:rPr lang="en-US" dirty="0"/>
              <a:t>directly to nursing homes from hospitals, which jumped initially under PPS, rose further in the late 1980s and early 1990s</a:t>
            </a:r>
            <a:r>
              <a:rPr lang="en-US" dirty="0" smtClean="0"/>
              <a:t>.</a:t>
            </a:r>
            <a:endParaRPr lang="en-US" dirty="0"/>
          </a:p>
          <a:p>
            <a:pPr lvl="1"/>
            <a:endParaRPr lang="en-US" dirty="0"/>
          </a:p>
          <a:p>
            <a:endParaRPr lang="en-US" dirty="0"/>
          </a:p>
        </p:txBody>
      </p:sp>
    </p:spTree>
    <p:extLst>
      <p:ext uri="{BB962C8B-B14F-4D97-AF65-F5344CB8AC3E}">
        <p14:creationId xmlns:p14="http://schemas.microsoft.com/office/powerpoint/2010/main" val="181720759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Qian</a:t>
            </a:r>
            <a:r>
              <a:rPr lang="en-US" dirty="0" smtClean="0"/>
              <a:t>, et al, Quicker and Sicker</a:t>
            </a:r>
            <a:endParaRPr lang="en-US" dirty="0"/>
          </a:p>
        </p:txBody>
      </p:sp>
      <p:sp>
        <p:nvSpPr>
          <p:cNvPr id="3" name="Content Placeholder 2"/>
          <p:cNvSpPr>
            <a:spLocks noGrp="1"/>
          </p:cNvSpPr>
          <p:nvPr>
            <p:ph idx="1"/>
          </p:nvPr>
        </p:nvSpPr>
        <p:spPr/>
        <p:txBody>
          <a:bodyPr>
            <a:normAutofit/>
          </a:bodyPr>
          <a:lstStyle/>
          <a:p>
            <a:r>
              <a:rPr lang="en-US" dirty="0"/>
              <a:t>Risk of readmission to hospital, from a nursing home or from the community, did not increase </a:t>
            </a:r>
            <a:r>
              <a:rPr lang="en-US" dirty="0" smtClean="0"/>
              <a:t>under </a:t>
            </a:r>
            <a:r>
              <a:rPr lang="en-US" dirty="0"/>
              <a:t>PPS. </a:t>
            </a:r>
            <a:endParaRPr lang="en-US" dirty="0" smtClean="0"/>
          </a:p>
          <a:p>
            <a:pPr lvl="1"/>
            <a:r>
              <a:rPr lang="en-US" dirty="0" smtClean="0"/>
              <a:t>Risk </a:t>
            </a:r>
            <a:r>
              <a:rPr lang="en-US" dirty="0"/>
              <a:t>of readmission to hospital from the community </a:t>
            </a:r>
            <a:r>
              <a:rPr lang="en-US" dirty="0" smtClean="0"/>
              <a:t>eventually declined to below </a:t>
            </a:r>
            <a:r>
              <a:rPr lang="en-US" dirty="0"/>
              <a:t>pre-PPS </a:t>
            </a:r>
            <a:r>
              <a:rPr lang="en-US" dirty="0" smtClean="0"/>
              <a:t>levels.</a:t>
            </a:r>
          </a:p>
          <a:p>
            <a:pPr lvl="2"/>
            <a:r>
              <a:rPr lang="en-US" dirty="0" smtClean="0"/>
              <a:t>Because nursing homes took over</a:t>
            </a:r>
            <a:endParaRPr lang="en-US" dirty="0"/>
          </a:p>
          <a:p>
            <a:pPr lvl="1"/>
            <a:endParaRPr lang="en-US" dirty="0"/>
          </a:p>
          <a:p>
            <a:endParaRPr lang="en-US" dirty="0"/>
          </a:p>
        </p:txBody>
      </p:sp>
    </p:spTree>
    <p:extLst>
      <p:ext uri="{BB962C8B-B14F-4D97-AF65-F5344CB8AC3E}">
        <p14:creationId xmlns:p14="http://schemas.microsoft.com/office/powerpoint/2010/main" val="8876425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Qian</a:t>
            </a:r>
            <a:r>
              <a:rPr lang="en-US" dirty="0" smtClean="0"/>
              <a:t>, et al, Quicker and Sicker</a:t>
            </a:r>
            <a:endParaRPr lang="en-US" dirty="0"/>
          </a:p>
        </p:txBody>
      </p:sp>
      <p:sp>
        <p:nvSpPr>
          <p:cNvPr id="3" name="Content Placeholder 2"/>
          <p:cNvSpPr>
            <a:spLocks noGrp="1"/>
          </p:cNvSpPr>
          <p:nvPr>
            <p:ph idx="1"/>
          </p:nvPr>
        </p:nvSpPr>
        <p:spPr/>
        <p:txBody>
          <a:bodyPr>
            <a:normAutofit fontScale="92500" lnSpcReduction="10000"/>
          </a:bodyPr>
          <a:lstStyle/>
          <a:p>
            <a:r>
              <a:rPr lang="en-US" dirty="0"/>
              <a:t>N</a:t>
            </a:r>
            <a:r>
              <a:rPr lang="en-US" dirty="0" smtClean="0"/>
              <a:t>ursing homes</a:t>
            </a:r>
          </a:p>
          <a:p>
            <a:pPr lvl="1"/>
            <a:r>
              <a:rPr lang="en-US" dirty="0" smtClean="0"/>
              <a:t>Paid by Fee for Service (“costs”) </a:t>
            </a:r>
          </a:p>
          <a:p>
            <a:r>
              <a:rPr lang="en-US" dirty="0" smtClean="0"/>
              <a:t>Received more patients in earlier</a:t>
            </a:r>
            <a:r>
              <a:rPr lang="en-US" dirty="0"/>
              <a:t>, more difficult, </a:t>
            </a:r>
            <a:r>
              <a:rPr lang="en-US" dirty="0" smtClean="0"/>
              <a:t>stages </a:t>
            </a:r>
            <a:r>
              <a:rPr lang="en-US" dirty="0"/>
              <a:t>of their </a:t>
            </a:r>
            <a:r>
              <a:rPr lang="en-US" dirty="0" smtClean="0"/>
              <a:t>treatment.</a:t>
            </a:r>
          </a:p>
          <a:p>
            <a:pPr lvl="1"/>
            <a:r>
              <a:rPr lang="en-US" dirty="0" smtClean="0"/>
              <a:t>Some directly from hospitals, some from patients’ homes. </a:t>
            </a:r>
          </a:p>
          <a:p>
            <a:pPr lvl="1"/>
            <a:r>
              <a:rPr lang="en-US" dirty="0" smtClean="0"/>
              <a:t>Hospitals </a:t>
            </a:r>
            <a:r>
              <a:rPr lang="en-US" dirty="0"/>
              <a:t>resisted </a:t>
            </a:r>
            <a:r>
              <a:rPr lang="en-US" dirty="0" smtClean="0"/>
              <a:t>readmitting – no payment</a:t>
            </a:r>
          </a:p>
          <a:p>
            <a:r>
              <a:rPr lang="en-US" dirty="0" smtClean="0"/>
              <a:t>Nursing </a:t>
            </a:r>
            <a:r>
              <a:rPr lang="en-US" dirty="0"/>
              <a:t>homes became the locus of care for many patients who would </a:t>
            </a:r>
            <a:r>
              <a:rPr lang="en-US" dirty="0" smtClean="0"/>
              <a:t>not have </a:t>
            </a:r>
            <a:r>
              <a:rPr lang="en-US" dirty="0"/>
              <a:t>received </a:t>
            </a:r>
            <a:r>
              <a:rPr lang="en-US"/>
              <a:t>their </a:t>
            </a:r>
            <a:r>
              <a:rPr lang="en-US" smtClean="0"/>
              <a:t>services pre-PPS. </a:t>
            </a:r>
            <a:endParaRPr lang="en-US" dirty="0"/>
          </a:p>
          <a:p>
            <a:pPr lvl="1"/>
            <a:endParaRPr lang="en-US" dirty="0"/>
          </a:p>
          <a:p>
            <a:endParaRPr lang="en-US" dirty="0"/>
          </a:p>
        </p:txBody>
      </p:sp>
    </p:spTree>
    <p:extLst>
      <p:ext uri="{BB962C8B-B14F-4D97-AF65-F5344CB8AC3E}">
        <p14:creationId xmlns:p14="http://schemas.microsoft.com/office/powerpoint/2010/main" val="189816359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err="1" smtClean="0"/>
              <a:t>Qian</a:t>
            </a:r>
            <a:r>
              <a:rPr lang="en-US" dirty="0" smtClean="0"/>
              <a:t> summary of pros and cons of DRG-based PPS for hospitals</a:t>
            </a:r>
            <a:endParaRPr lang="en-US" dirty="0"/>
          </a:p>
        </p:txBody>
      </p:sp>
      <p:sp>
        <p:nvSpPr>
          <p:cNvPr id="5" name="Text Placeholder 4"/>
          <p:cNvSpPr>
            <a:spLocks noGrp="1"/>
          </p:cNvSpPr>
          <p:nvPr>
            <p:ph type="body" idx="1"/>
          </p:nvPr>
        </p:nvSpPr>
        <p:spPr/>
        <p:txBody>
          <a:bodyPr/>
          <a:lstStyle/>
          <a:p>
            <a:r>
              <a:rPr lang="en-US" dirty="0" smtClean="0"/>
              <a:t>Cons</a:t>
            </a:r>
            <a:endParaRPr lang="en-US" dirty="0"/>
          </a:p>
        </p:txBody>
      </p:sp>
      <p:sp>
        <p:nvSpPr>
          <p:cNvPr id="6" name="Content Placeholder 5"/>
          <p:cNvSpPr>
            <a:spLocks noGrp="1"/>
          </p:cNvSpPr>
          <p:nvPr>
            <p:ph sz="half" idx="2"/>
          </p:nvPr>
        </p:nvSpPr>
        <p:spPr/>
        <p:txBody>
          <a:bodyPr>
            <a:normAutofit fontScale="92500" lnSpcReduction="10000"/>
          </a:bodyPr>
          <a:lstStyle/>
          <a:p>
            <a:r>
              <a:rPr lang="en-US" dirty="0" smtClean="0"/>
              <a:t>More </a:t>
            </a:r>
            <a:r>
              <a:rPr lang="en-US" dirty="0"/>
              <a:t>patients discharged </a:t>
            </a:r>
            <a:r>
              <a:rPr lang="en-US" dirty="0" smtClean="0"/>
              <a:t>unstable</a:t>
            </a:r>
          </a:p>
          <a:p>
            <a:r>
              <a:rPr lang="en-US" dirty="0" smtClean="0"/>
              <a:t>Possible </a:t>
            </a:r>
            <a:r>
              <a:rPr lang="en-US" dirty="0"/>
              <a:t>increase in short-term </a:t>
            </a:r>
            <a:r>
              <a:rPr lang="en-US" dirty="0" smtClean="0"/>
              <a:t>mortality, </a:t>
            </a:r>
            <a:r>
              <a:rPr lang="en-US" dirty="0"/>
              <a:t>but no increase in mortality </a:t>
            </a:r>
            <a:r>
              <a:rPr lang="en-US" dirty="0" smtClean="0"/>
              <a:t>by 6-12 months</a:t>
            </a:r>
          </a:p>
          <a:p>
            <a:r>
              <a:rPr lang="en-US" dirty="0" smtClean="0"/>
              <a:t>More payments </a:t>
            </a:r>
            <a:r>
              <a:rPr lang="en-US" dirty="0"/>
              <a:t>for nursing home care by Medicaid and private payers. </a:t>
            </a:r>
            <a:endParaRPr lang="en-US" dirty="0" smtClean="0"/>
          </a:p>
          <a:p>
            <a:r>
              <a:rPr lang="en-US" dirty="0" smtClean="0"/>
              <a:t>More payments for </a:t>
            </a:r>
            <a:r>
              <a:rPr lang="en-US" dirty="0"/>
              <a:t>home health </a:t>
            </a:r>
            <a:r>
              <a:rPr lang="en-US" dirty="0" smtClean="0"/>
              <a:t>care</a:t>
            </a:r>
          </a:p>
          <a:p>
            <a:r>
              <a:rPr lang="en-US" dirty="0" smtClean="0"/>
              <a:t>More </a:t>
            </a:r>
            <a:r>
              <a:rPr lang="en-US" dirty="0"/>
              <a:t>caregiving by </a:t>
            </a:r>
            <a:r>
              <a:rPr lang="en-US" dirty="0" smtClean="0"/>
              <a:t>families</a:t>
            </a:r>
          </a:p>
          <a:p>
            <a:endParaRPr lang="en-US" dirty="0"/>
          </a:p>
        </p:txBody>
      </p:sp>
      <p:sp>
        <p:nvSpPr>
          <p:cNvPr id="7" name="Text Placeholder 6"/>
          <p:cNvSpPr>
            <a:spLocks noGrp="1"/>
          </p:cNvSpPr>
          <p:nvPr>
            <p:ph type="body" sz="quarter" idx="3"/>
          </p:nvPr>
        </p:nvSpPr>
        <p:spPr/>
        <p:txBody>
          <a:bodyPr/>
          <a:lstStyle/>
          <a:p>
            <a:r>
              <a:rPr lang="en-US" dirty="0" smtClean="0"/>
              <a:t>Pros</a:t>
            </a:r>
            <a:endParaRPr lang="en-US" dirty="0"/>
          </a:p>
        </p:txBody>
      </p:sp>
      <p:sp>
        <p:nvSpPr>
          <p:cNvPr id="8" name="Content Placeholder 7"/>
          <p:cNvSpPr>
            <a:spLocks noGrp="1"/>
          </p:cNvSpPr>
          <p:nvPr>
            <p:ph sz="quarter" idx="4"/>
          </p:nvPr>
        </p:nvSpPr>
        <p:spPr/>
        <p:txBody>
          <a:bodyPr>
            <a:normAutofit/>
          </a:bodyPr>
          <a:lstStyle/>
          <a:p>
            <a:r>
              <a:rPr lang="en-US" dirty="0" smtClean="0"/>
              <a:t>20</a:t>
            </a:r>
            <a:r>
              <a:rPr lang="en-US" smtClean="0"/>
              <a:t>% less </a:t>
            </a:r>
            <a:r>
              <a:rPr lang="en-US" dirty="0" smtClean="0"/>
              <a:t>Medicare spending on hospital care, due to …</a:t>
            </a:r>
          </a:p>
          <a:p>
            <a:pPr lvl="1"/>
            <a:r>
              <a:rPr lang="en-US" dirty="0" smtClean="0"/>
              <a:t>Truncated stays</a:t>
            </a:r>
          </a:p>
          <a:p>
            <a:pPr lvl="1"/>
            <a:r>
              <a:rPr lang="en-US" dirty="0" smtClean="0"/>
              <a:t>Fewer readmissions, after </a:t>
            </a:r>
            <a:r>
              <a:rPr lang="en-US" dirty="0"/>
              <a:t>the first few </a:t>
            </a:r>
            <a:r>
              <a:rPr lang="en-US" dirty="0" smtClean="0"/>
              <a:t>years.</a:t>
            </a:r>
            <a:endParaRPr lang="en-US" dirty="0"/>
          </a:p>
        </p:txBody>
      </p:sp>
    </p:spTree>
    <p:extLst>
      <p:ext uri="{BB962C8B-B14F-4D97-AF65-F5344CB8AC3E}">
        <p14:creationId xmlns:p14="http://schemas.microsoft.com/office/powerpoint/2010/main" val="428269917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DRG creep</a:t>
            </a:r>
            <a:endParaRPr lang="en-US" dirty="0"/>
          </a:p>
        </p:txBody>
      </p:sp>
      <p:sp>
        <p:nvSpPr>
          <p:cNvPr id="3" name="Content Placeholder 2"/>
          <p:cNvSpPr>
            <a:spLocks noGrp="1"/>
          </p:cNvSpPr>
          <p:nvPr>
            <p:ph idx="1"/>
          </p:nvPr>
        </p:nvSpPr>
        <p:spPr/>
        <p:txBody>
          <a:bodyPr>
            <a:normAutofit fontScale="92500" lnSpcReduction="20000"/>
          </a:bodyPr>
          <a:lstStyle/>
          <a:p>
            <a:r>
              <a:rPr lang="en-US" dirty="0" err="1" smtClean="0"/>
              <a:t>Simborg</a:t>
            </a:r>
            <a:r>
              <a:rPr lang="en-US" dirty="0" smtClean="0"/>
              <a:t>, D.W., "DRG Creep: A New Hospital-Acquired Disease," N </a:t>
            </a:r>
            <a:r>
              <a:rPr lang="en-US" dirty="0" err="1" smtClean="0"/>
              <a:t>Engl</a:t>
            </a:r>
            <a:r>
              <a:rPr lang="en-US" dirty="0" smtClean="0"/>
              <a:t> J Med, June 25, 1981, 304(26), pp. 1602-1604. </a:t>
            </a:r>
          </a:p>
          <a:p>
            <a:pPr lvl="1"/>
            <a:r>
              <a:rPr lang="en-US" dirty="0" smtClean="0"/>
              <a:t>At the University of California at San Francisco Medical School, using records from 1978:</a:t>
            </a:r>
          </a:p>
          <a:p>
            <a:r>
              <a:rPr lang="en-US" dirty="0" smtClean="0"/>
              <a:t>159 patients with a major surgical procedure plus renal disease as second diagnosis. Switching priority of diagnoses would have raised DRG-based charge by over $5000 per case. </a:t>
            </a:r>
          </a:p>
          <a:p>
            <a:r>
              <a:rPr lang="en-US" dirty="0" smtClean="0"/>
              <a:t>23% of all admissions could have switched diagnoses’ order to increase payment.</a:t>
            </a:r>
          </a:p>
        </p:txBody>
      </p:sp>
    </p:spTree>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p:txBody>
          <a:bodyPr/>
          <a:lstStyle/>
          <a:p>
            <a:pPr eaLnBrk="1" hangingPunct="1"/>
            <a:endParaRPr lang="en-US" smtClean="0"/>
          </a:p>
        </p:txBody>
      </p:sp>
      <p:pic>
        <p:nvPicPr>
          <p:cNvPr id="38915" name="Content Placeholder 3" descr="backwards.gif"/>
          <p:cNvPicPr>
            <a:picLocks noGrp="1" noChangeAspect="1"/>
          </p:cNvPicPr>
          <p:nvPr>
            <p:ph idx="1"/>
          </p:nvPr>
        </p:nvPicPr>
        <p:blipFill>
          <a:blip r:embed="rId2" cstate="print"/>
          <a:srcRect/>
          <a:stretch>
            <a:fillRect/>
          </a:stretch>
        </p:blipFill>
        <p:spPr>
          <a:xfrm>
            <a:off x="-31750" y="0"/>
            <a:ext cx="9175750" cy="6126163"/>
          </a:xfrm>
        </p:spPr>
      </p:pic>
    </p:spTree>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p:txBody>
          <a:bodyPr/>
          <a:lstStyle/>
          <a:p>
            <a:pPr eaLnBrk="1" hangingPunct="1"/>
            <a:endParaRPr lang="en-US" smtClean="0"/>
          </a:p>
        </p:txBody>
      </p:sp>
      <p:pic>
        <p:nvPicPr>
          <p:cNvPr id="39939" name="Content Placeholder 3" descr="forwards.gif"/>
          <p:cNvPicPr>
            <a:picLocks noGrp="1" noChangeAspect="1"/>
          </p:cNvPicPr>
          <p:nvPr>
            <p:ph idx="1"/>
          </p:nvPr>
        </p:nvPicPr>
        <p:blipFill>
          <a:blip r:embed="rId2" cstate="print"/>
          <a:srcRect/>
          <a:stretch>
            <a:fillRect/>
          </a:stretch>
        </p:blipFill>
        <p:spPr>
          <a:xfrm>
            <a:off x="41275" y="76200"/>
            <a:ext cx="9061450" cy="6049963"/>
          </a:xfrm>
        </p:spPr>
      </p:pic>
    </p:spTree>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RBRVS</a:t>
            </a:r>
            <a:endParaRPr lang="en-US" dirty="0"/>
          </a:p>
        </p:txBody>
      </p:sp>
      <p:sp>
        <p:nvSpPr>
          <p:cNvPr id="3" name="Content Placeholder 2"/>
          <p:cNvSpPr>
            <a:spLocks noGrp="1"/>
          </p:cNvSpPr>
          <p:nvPr>
            <p:ph type="subTitle" idx="1"/>
          </p:nvPr>
        </p:nvSpPr>
        <p:spPr/>
        <p:txBody>
          <a:bodyPr/>
          <a:lstStyle/>
          <a:p>
            <a:endParaRPr lang="en-US" dirty="0"/>
          </a:p>
        </p:txBody>
      </p:sp>
    </p:spTree>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Resource-Based Relative Value System for physician payment</a:t>
            </a:r>
            <a:endParaRPr lang="en-US" dirty="0"/>
          </a:p>
        </p:txBody>
      </p:sp>
      <p:sp>
        <p:nvSpPr>
          <p:cNvPr id="3" name="Content Placeholder 2"/>
          <p:cNvSpPr>
            <a:spLocks noGrp="1"/>
          </p:cNvSpPr>
          <p:nvPr>
            <p:ph idx="1"/>
          </p:nvPr>
        </p:nvSpPr>
        <p:spPr/>
        <p:txBody>
          <a:bodyPr>
            <a:normAutofit/>
          </a:bodyPr>
          <a:lstStyle/>
          <a:p>
            <a:r>
              <a:rPr lang="en-US" dirty="0" smtClean="0"/>
              <a:t>In the late 1980s, Medicare led a direct attack on how physicians set their prices. Medicare implemented the Resource-Based Relative Value System for paying doctors.</a:t>
            </a:r>
          </a:p>
          <a:p>
            <a:r>
              <a:rPr lang="en-US" dirty="0" smtClean="0"/>
              <a:t>It's now used, in various forms, by private as well as public payers. </a:t>
            </a:r>
          </a:p>
        </p:txBody>
      </p:sp>
    </p:spTree>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RBRVS = DRGs for doctors?</a:t>
            </a:r>
            <a:endParaRPr lang="en-US" dirty="0"/>
          </a:p>
        </p:txBody>
      </p:sp>
      <p:sp>
        <p:nvSpPr>
          <p:cNvPr id="3" name="Content Placeholder 2"/>
          <p:cNvSpPr>
            <a:spLocks noGrp="1"/>
          </p:cNvSpPr>
          <p:nvPr>
            <p:ph idx="1"/>
          </p:nvPr>
        </p:nvSpPr>
        <p:spPr/>
        <p:txBody>
          <a:bodyPr/>
          <a:lstStyle/>
          <a:p>
            <a:r>
              <a:rPr lang="en-US" dirty="0" smtClean="0"/>
              <a:t>No</a:t>
            </a:r>
          </a:p>
          <a:p>
            <a:pPr lvl="1"/>
            <a:r>
              <a:rPr lang="en-US" dirty="0" smtClean="0"/>
              <a:t>DRG-based payment is prospective.  It pays a certain amount per case, regardless of what resources the hospital puts in to the patient’s care.</a:t>
            </a:r>
          </a:p>
          <a:p>
            <a:pPr lvl="1"/>
            <a:r>
              <a:rPr lang="en-US" dirty="0" smtClean="0"/>
              <a:t>RBRVS is fee-for-service payment</a:t>
            </a:r>
          </a:p>
        </p:txBody>
      </p:sp>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eaLnBrk="1" fontAlgn="auto" hangingPunct="1">
              <a:spcAft>
                <a:spcPts val="0"/>
              </a:spcAft>
              <a:defRPr/>
            </a:pPr>
            <a:r>
              <a:rPr lang="en-US" dirty="0" smtClean="0"/>
              <a:t>Diagnosis-Related Groups </a:t>
            </a:r>
            <a:br>
              <a:rPr lang="en-US" dirty="0" smtClean="0"/>
            </a:br>
            <a:r>
              <a:rPr lang="en-US" dirty="0" smtClean="0"/>
              <a:t>for Hospital Payment</a:t>
            </a:r>
          </a:p>
        </p:txBody>
      </p:sp>
      <p:sp>
        <p:nvSpPr>
          <p:cNvPr id="3" name="Content Placeholder 2"/>
          <p:cNvSpPr>
            <a:spLocks noGrp="1"/>
          </p:cNvSpPr>
          <p:nvPr>
            <p:ph idx="1"/>
          </p:nvPr>
        </p:nvSpPr>
        <p:spPr/>
        <p:txBody>
          <a:bodyPr rtlCol="0">
            <a:normAutofit lnSpcReduction="10000"/>
          </a:bodyPr>
          <a:lstStyle/>
          <a:p>
            <a:pPr eaLnBrk="1" fontAlgn="auto" hangingPunct="1">
              <a:spcAft>
                <a:spcPts val="0"/>
              </a:spcAft>
              <a:buFont typeface="Arial" pitchFamily="34" charset="0"/>
              <a:buChar char="•"/>
              <a:defRPr/>
            </a:pPr>
            <a:r>
              <a:rPr lang="en-US" dirty="0" smtClean="0"/>
              <a:t>Medicare introduced DRGs in 1983, phasing it in through 1988.  SC Medicaid adopted DRG-based payment in 1986.  Modified to hybrid system in 1987. </a:t>
            </a:r>
          </a:p>
          <a:p>
            <a:pPr eaLnBrk="1" fontAlgn="auto" hangingPunct="1">
              <a:spcAft>
                <a:spcPts val="0"/>
              </a:spcAft>
              <a:buFont typeface="Arial" pitchFamily="34" charset="0"/>
              <a:buChar char="•"/>
              <a:defRPr/>
            </a:pPr>
            <a:r>
              <a:rPr lang="en-US" dirty="0" smtClean="0"/>
              <a:t>DRG-based prospective payment puts every patient into one of about 600 DRGs, according to the patient's diagnoses.  </a:t>
            </a:r>
          </a:p>
          <a:p>
            <a:pPr eaLnBrk="1" fontAlgn="auto" hangingPunct="1">
              <a:spcAft>
                <a:spcPts val="0"/>
              </a:spcAft>
              <a:buFont typeface="Arial" pitchFamily="34" charset="0"/>
              <a:buChar char="•"/>
              <a:defRPr/>
            </a:pPr>
            <a:r>
              <a:rPr lang="en-US" dirty="0" smtClean="0"/>
              <a:t>The DRG determines the payment to the hospital (except for very long stay outliers).</a:t>
            </a:r>
          </a:p>
        </p:txBody>
      </p:sp>
    </p:spTree>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RBRVS = DRGs for doctors?</a:t>
            </a:r>
            <a:endParaRPr lang="en-US" dirty="0"/>
          </a:p>
        </p:txBody>
      </p:sp>
      <p:sp>
        <p:nvSpPr>
          <p:cNvPr id="3" name="Content Placeholder 2"/>
          <p:cNvSpPr>
            <a:spLocks noGrp="1"/>
          </p:cNvSpPr>
          <p:nvPr>
            <p:ph idx="1"/>
          </p:nvPr>
        </p:nvSpPr>
        <p:spPr/>
        <p:txBody>
          <a:bodyPr/>
          <a:lstStyle/>
          <a:p>
            <a:r>
              <a:rPr lang="en-US" dirty="0" smtClean="0"/>
              <a:t>But Yes in the sense that</a:t>
            </a:r>
          </a:p>
          <a:p>
            <a:pPr lvl="1"/>
            <a:r>
              <a:rPr lang="en-US" dirty="0" smtClean="0"/>
              <a:t>Both came from the US government</a:t>
            </a:r>
          </a:p>
          <a:p>
            <a:pPr lvl="1"/>
            <a:r>
              <a:rPr lang="en-US" dirty="0" smtClean="0"/>
              <a:t>Both simplify payment-setting</a:t>
            </a:r>
          </a:p>
          <a:p>
            <a:pPr lvl="2"/>
            <a:r>
              <a:rPr lang="en-US" dirty="0" smtClean="0"/>
              <a:t>Both based on giving a weight to each unit of service</a:t>
            </a:r>
          </a:p>
          <a:p>
            <a:pPr lvl="2"/>
            <a:r>
              <a:rPr lang="en-US" dirty="0" smtClean="0"/>
              <a:t>Weight is proportional to the cost of the service</a:t>
            </a:r>
          </a:p>
          <a:p>
            <a:pPr lvl="2"/>
            <a:r>
              <a:rPr lang="en-US" dirty="0" smtClean="0"/>
              <a:t>Costs are determined by formula, not existing market prices</a:t>
            </a:r>
          </a:p>
          <a:p>
            <a:pPr lvl="2"/>
            <a:r>
              <a:rPr lang="en-US" dirty="0" smtClean="0"/>
              <a:t>Payment = (Payment for a service with weight = 1) × (Weight of the service)</a:t>
            </a:r>
          </a:p>
          <a:p>
            <a:pPr lvl="2"/>
            <a:endParaRPr lang="en-US" dirty="0" smtClean="0"/>
          </a:p>
        </p:txBody>
      </p:sp>
    </p:spTree>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Historical context</a:t>
            </a:r>
            <a:endParaRPr lang="en-US" dirty="0"/>
          </a:p>
        </p:txBody>
      </p:sp>
      <p:sp>
        <p:nvSpPr>
          <p:cNvPr id="3" name="Content Placeholder 2"/>
          <p:cNvSpPr>
            <a:spLocks noGrp="1"/>
          </p:cNvSpPr>
          <p:nvPr>
            <p:ph idx="1"/>
          </p:nvPr>
        </p:nvSpPr>
        <p:spPr/>
        <p:txBody>
          <a:bodyPr>
            <a:normAutofit lnSpcReduction="10000"/>
          </a:bodyPr>
          <a:lstStyle/>
          <a:p>
            <a:pPr lvl="1"/>
            <a:r>
              <a:rPr lang="en-US" dirty="0" smtClean="0"/>
              <a:t>Roe, B.B., "The UCR Boondoggle: A Death Knell for Private Practice?" N </a:t>
            </a:r>
            <a:r>
              <a:rPr lang="en-US" dirty="0" err="1" smtClean="0"/>
              <a:t>Engl</a:t>
            </a:r>
            <a:r>
              <a:rPr lang="en-US" dirty="0" smtClean="0"/>
              <a:t> J Med, July 2, </a:t>
            </a:r>
            <a:r>
              <a:rPr lang="en-US" b="1" dirty="0" smtClean="0"/>
              <a:t>1981</a:t>
            </a:r>
            <a:r>
              <a:rPr lang="en-US" dirty="0" smtClean="0"/>
              <a:t>, 305(1), pp. 41-45.</a:t>
            </a:r>
          </a:p>
          <a:p>
            <a:r>
              <a:rPr lang="en-US" dirty="0" smtClean="0"/>
              <a:t>Medicare “Usual, Customary, and Reasonable” as the basis for pricing doctor services.</a:t>
            </a:r>
          </a:p>
          <a:p>
            <a:r>
              <a:rPr lang="en-US" dirty="0" smtClean="0"/>
              <a:t>Invited abuse. In 1981, a heart surgeon could do three 2-4 hour coronary bypass surgeries per week at $2500 each and make $350,000 annually. </a:t>
            </a:r>
          </a:p>
          <a:p>
            <a:endParaRPr lang="en-US" dirty="0"/>
          </a:p>
        </p:txBody>
      </p:sp>
    </p:spTree>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UCR Boondoggle: A Death Knell for Private Practice?"</a:t>
            </a:r>
            <a:endParaRPr lang="en-US" dirty="0"/>
          </a:p>
        </p:txBody>
      </p:sp>
      <p:sp>
        <p:nvSpPr>
          <p:cNvPr id="3" name="Content Placeholder 2"/>
          <p:cNvSpPr>
            <a:spLocks noGrp="1"/>
          </p:cNvSpPr>
          <p:nvPr>
            <p:ph idx="1"/>
          </p:nvPr>
        </p:nvSpPr>
        <p:spPr/>
        <p:txBody>
          <a:bodyPr/>
          <a:lstStyle/>
          <a:p>
            <a:r>
              <a:rPr lang="en-US" dirty="0" smtClean="0"/>
              <a:t>Roe, B.B., </a:t>
            </a:r>
            <a:r>
              <a:rPr lang="en-US" i="1" dirty="0" smtClean="0"/>
              <a:t>N </a:t>
            </a:r>
            <a:r>
              <a:rPr lang="en-US" i="1" dirty="0" err="1" smtClean="0"/>
              <a:t>Engl</a:t>
            </a:r>
            <a:r>
              <a:rPr lang="en-US" i="1" dirty="0" smtClean="0"/>
              <a:t> J Med</a:t>
            </a:r>
            <a:r>
              <a:rPr lang="en-US" dirty="0" smtClean="0"/>
              <a:t>, July 2, 1981, </a:t>
            </a:r>
            <a:r>
              <a:rPr lang="en-US" i="1" dirty="0" smtClean="0"/>
              <a:t>305</a:t>
            </a:r>
            <a:r>
              <a:rPr lang="en-US" dirty="0" smtClean="0"/>
              <a:t>(1), pp. 41-45.</a:t>
            </a:r>
          </a:p>
          <a:p>
            <a:r>
              <a:rPr lang="en-US" dirty="0" smtClean="0"/>
              <a:t>Usual and Customary Rates</a:t>
            </a:r>
          </a:p>
          <a:p>
            <a:pPr lvl="1"/>
            <a:r>
              <a:rPr lang="en-US" dirty="0" smtClean="0"/>
              <a:t>New doctors could charge more than old doctors.</a:t>
            </a:r>
          </a:p>
          <a:p>
            <a:pPr lvl="1"/>
            <a:r>
              <a:rPr lang="en-US" dirty="0" smtClean="0"/>
              <a:t>Doctors could raise price to all patients and get more from Medicare.</a:t>
            </a:r>
          </a:p>
          <a:p>
            <a:pPr lvl="1"/>
            <a:r>
              <a:rPr lang="en-US" dirty="0" smtClean="0"/>
              <a:t>Making a fortune in your spare time.</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RBRVS</a:t>
            </a:r>
            <a:endParaRPr lang="en-US" dirty="0"/>
          </a:p>
        </p:txBody>
      </p:sp>
      <p:sp>
        <p:nvSpPr>
          <p:cNvPr id="3" name="Content Placeholder 2"/>
          <p:cNvSpPr>
            <a:spLocks noGrp="1"/>
          </p:cNvSpPr>
          <p:nvPr>
            <p:ph idx="1"/>
          </p:nvPr>
        </p:nvSpPr>
        <p:spPr/>
        <p:txBody>
          <a:bodyPr>
            <a:normAutofit/>
          </a:bodyPr>
          <a:lstStyle/>
          <a:p>
            <a:r>
              <a:rPr lang="en-US" dirty="0" smtClean="0"/>
              <a:t>RBRVS was intended to set fees by simulating the fees the market would have set if the market functioned properly. </a:t>
            </a:r>
          </a:p>
          <a:p>
            <a:r>
              <a:rPr lang="en-US" dirty="0" smtClean="0"/>
              <a:t>With prices having a consistent relationship with cost.</a:t>
            </a:r>
          </a:p>
        </p:txBody>
      </p:sp>
    </p:spTree>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Articles</a:t>
            </a:r>
            <a:endParaRPr lang="en-US" dirty="0"/>
          </a:p>
        </p:txBody>
      </p:sp>
      <p:sp>
        <p:nvSpPr>
          <p:cNvPr id="3" name="Content Placeholder 2"/>
          <p:cNvSpPr>
            <a:spLocks noGrp="1"/>
          </p:cNvSpPr>
          <p:nvPr>
            <p:ph idx="1"/>
          </p:nvPr>
        </p:nvSpPr>
        <p:spPr/>
        <p:txBody>
          <a:bodyPr>
            <a:normAutofit/>
          </a:bodyPr>
          <a:lstStyle/>
          <a:p>
            <a:r>
              <a:rPr lang="en-US" dirty="0" smtClean="0"/>
              <a:t>Hsiao, W.C., Braun, P., Dunn, D., Becker, E.R., </a:t>
            </a:r>
            <a:r>
              <a:rPr lang="en-US" dirty="0" err="1" smtClean="0"/>
              <a:t>DeNicola</a:t>
            </a:r>
            <a:r>
              <a:rPr lang="en-US" dirty="0" smtClean="0"/>
              <a:t>, M., </a:t>
            </a:r>
            <a:r>
              <a:rPr lang="en-US" dirty="0" err="1" smtClean="0"/>
              <a:t>Ketcham</a:t>
            </a:r>
            <a:r>
              <a:rPr lang="en-US" dirty="0" smtClean="0"/>
              <a:t>, T.R., "Results and Policy Implications of the Resource-Based Relative-Value Study," N </a:t>
            </a:r>
            <a:r>
              <a:rPr lang="en-US" dirty="0" err="1" smtClean="0"/>
              <a:t>Engl</a:t>
            </a:r>
            <a:r>
              <a:rPr lang="en-US" dirty="0" smtClean="0"/>
              <a:t> J Med, September 29, 1988, 319(13), pp. 881-888.</a:t>
            </a:r>
          </a:p>
          <a:p>
            <a:r>
              <a:rPr lang="en-US" dirty="0" smtClean="0"/>
              <a:t>This article, which is printed second in the original magazine, gives the general idea of RBRVS.</a:t>
            </a:r>
          </a:p>
        </p:txBody>
      </p:sp>
    </p:spTree>
  </p:cSld>
  <p:clrMapOvr>
    <a:masterClrMapping/>
  </p:clrMapOvr>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Physician work measure for RBRVS</a:t>
            </a:r>
            <a:endParaRPr lang="en-US" dirty="0"/>
          </a:p>
        </p:txBody>
      </p:sp>
      <p:sp>
        <p:nvSpPr>
          <p:cNvPr id="3" name="Content Placeholder 2"/>
          <p:cNvSpPr>
            <a:spLocks noGrp="1"/>
          </p:cNvSpPr>
          <p:nvPr>
            <p:ph idx="1"/>
          </p:nvPr>
        </p:nvSpPr>
        <p:spPr/>
        <p:txBody>
          <a:bodyPr>
            <a:normAutofit lnSpcReduction="10000"/>
          </a:bodyPr>
          <a:lstStyle/>
          <a:p>
            <a:r>
              <a:rPr lang="en-US" dirty="0" smtClean="0"/>
              <a:t>Hsiao, W.C., Braun, P., </a:t>
            </a:r>
            <a:r>
              <a:rPr lang="en-US" dirty="0" err="1" smtClean="0"/>
              <a:t>Yntema</a:t>
            </a:r>
            <a:r>
              <a:rPr lang="en-US" dirty="0" smtClean="0"/>
              <a:t>, D., Becker, E.R., "Estimating Physicians' Work for a Resource-Based Relative Value Scale," N </a:t>
            </a:r>
            <a:r>
              <a:rPr lang="en-US" dirty="0" err="1" smtClean="0"/>
              <a:t>Engl</a:t>
            </a:r>
            <a:r>
              <a:rPr lang="en-US" dirty="0" smtClean="0"/>
              <a:t> J Med, September 29, 1988, 319(13), pp. 835-841.</a:t>
            </a:r>
          </a:p>
          <a:p>
            <a:r>
              <a:rPr lang="en-US" dirty="0" smtClean="0"/>
              <a:t>This article (printed first in the </a:t>
            </a:r>
            <a:r>
              <a:rPr lang="en-US" i="1" dirty="0" smtClean="0"/>
              <a:t>NEJM</a:t>
            </a:r>
            <a:r>
              <a:rPr lang="en-US" dirty="0" smtClean="0"/>
              <a:t> issue) looks specifically at how they measured the physician's work entailed in any particular procedure. </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endParaRPr lang="en-US" dirty="0"/>
          </a:p>
        </p:txBody>
      </p:sp>
      <p:sp>
        <p:nvSpPr>
          <p:cNvPr id="3" name="Content Placeholder 2"/>
          <p:cNvSpPr>
            <a:spLocks noGrp="1"/>
          </p:cNvSpPr>
          <p:nvPr>
            <p:ph idx="1"/>
          </p:nvPr>
        </p:nvSpPr>
        <p:spPr>
          <a:xfrm>
            <a:off x="457200" y="1600200"/>
            <a:ext cx="8229600" cy="5029200"/>
          </a:xfrm>
        </p:spPr>
        <p:txBody>
          <a:bodyPr>
            <a:normAutofit/>
          </a:bodyPr>
          <a:lstStyle/>
          <a:p>
            <a:r>
              <a:rPr lang="en-US" dirty="0" smtClean="0"/>
              <a:t>Bill Hsiao, an actuary by training, was later a major consultant to the Taiwan government for the reform of its health insurance system.</a:t>
            </a:r>
          </a:p>
          <a:p>
            <a:r>
              <a:rPr lang="en-US" dirty="0" smtClean="0"/>
              <a:t>Here, he suspected that physician fees were out of proportion to cost, with some surgical specialties much more handsomely reimbursed than primary care. </a:t>
            </a:r>
          </a:p>
          <a:p>
            <a:r>
              <a:rPr lang="en-US" dirty="0" smtClean="0"/>
              <a:t> </a:t>
            </a:r>
          </a:p>
        </p:txBody>
      </p:sp>
    </p:spTree>
  </p:cSld>
  <p:clrMapOvr>
    <a:masterClrMapping/>
  </p:clrMapOvr>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Why set fees to be proportional to cost?</a:t>
            </a:r>
            <a:endParaRPr lang="en-US" dirty="0"/>
          </a:p>
        </p:txBody>
      </p:sp>
      <p:sp>
        <p:nvSpPr>
          <p:cNvPr id="3" name="Content Placeholder 2"/>
          <p:cNvSpPr>
            <a:spLocks noGrp="1"/>
          </p:cNvSpPr>
          <p:nvPr>
            <p:ph idx="1"/>
          </p:nvPr>
        </p:nvSpPr>
        <p:spPr>
          <a:xfrm>
            <a:off x="457200" y="1600200"/>
            <a:ext cx="8229600" cy="5029200"/>
          </a:xfrm>
        </p:spPr>
        <p:txBody>
          <a:bodyPr>
            <a:normAutofit/>
          </a:bodyPr>
          <a:lstStyle/>
          <a:p>
            <a:r>
              <a:rPr lang="en-US" dirty="0" smtClean="0"/>
              <a:t>Prices – sending the right signals</a:t>
            </a:r>
          </a:p>
          <a:p>
            <a:r>
              <a:rPr lang="en-US" dirty="0" smtClean="0"/>
              <a:t>For physicians in training:  Making the fees proportional to cost would encourage physicians to pursue careers in "primary care, rural practice, and out-of-hospital services," rather than flocking to surgical specialties.</a:t>
            </a:r>
          </a:p>
          <a:p>
            <a:r>
              <a:rPr lang="en-US" dirty="0" smtClean="0"/>
              <a:t>For decision-makers:  Proper fees would mean better cost-effectiveness decisions.</a:t>
            </a:r>
          </a:p>
          <a:p>
            <a:endParaRPr lang="en-US" dirty="0"/>
          </a:p>
        </p:txBody>
      </p:sp>
    </p:spTree>
  </p:cSld>
  <p:clrMapOvr>
    <a:masterClrMapping/>
  </p:clrMapOvr>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RBRVS formula</a:t>
            </a:r>
            <a:endParaRPr lang="en-US" dirty="0"/>
          </a:p>
        </p:txBody>
      </p:sp>
      <p:sp>
        <p:nvSpPr>
          <p:cNvPr id="3" name="Content Placeholder 2"/>
          <p:cNvSpPr>
            <a:spLocks noGrp="1"/>
          </p:cNvSpPr>
          <p:nvPr>
            <p:ph idx="1"/>
          </p:nvPr>
        </p:nvSpPr>
        <p:spPr>
          <a:xfrm>
            <a:off x="457200" y="1600200"/>
            <a:ext cx="8229600" cy="4953000"/>
          </a:xfrm>
        </p:spPr>
        <p:txBody>
          <a:bodyPr>
            <a:normAutofit/>
          </a:bodyPr>
          <a:lstStyle/>
          <a:p>
            <a:r>
              <a:rPr lang="en-US" dirty="0" smtClean="0"/>
              <a:t>RBRV = (TW)(1+RPC)(1+AST) </a:t>
            </a:r>
          </a:p>
          <a:p>
            <a:r>
              <a:rPr lang="en-US" dirty="0" smtClean="0"/>
              <a:t>Resource-Based Relative Value = (Total Work)× (Specialty Practice Cost Index)×(Specialized Training Cost Index) </a:t>
            </a:r>
          </a:p>
          <a:p>
            <a:endParaRPr lang="en-US" dirty="0"/>
          </a:p>
          <a:p>
            <a:r>
              <a:rPr lang="en-US" dirty="0" smtClean="0"/>
              <a:t>Specialty practice cost is hired labor and capital</a:t>
            </a:r>
          </a:p>
          <a:p>
            <a:r>
              <a:rPr lang="en-US" dirty="0" smtClean="0"/>
              <a:t>Specialized training cost is the opportunity cost of spending time in residency. </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a:stretch>
            <a:fillRect/>
          </a:stretch>
        </p:blipFill>
        <p:spPr bwMode="auto">
          <a:xfrm>
            <a:off x="1218919" y="0"/>
            <a:ext cx="6706162" cy="6858000"/>
          </a:xfrm>
          <a:prstGeom prst="rect">
            <a:avLst/>
          </a:prstGeom>
          <a:noFill/>
          <a:ln w="9525">
            <a:noFill/>
            <a:miter lim="800000"/>
            <a:headEnd/>
            <a:tailEnd/>
          </a:ln>
        </p:spPr>
      </p:pic>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1"/>
            <a:ext cx="8229600" cy="1676399"/>
          </a:xfrm>
        </p:spPr>
        <p:txBody>
          <a:bodyPr>
            <a:normAutofit fontScale="70000" lnSpcReduction="20000"/>
          </a:bodyPr>
          <a:lstStyle/>
          <a:p>
            <a:r>
              <a:rPr lang="en-US" dirty="0" smtClean="0"/>
              <a:t>Here are some examples of DRGs and weights for the SC Medicaid system. </a:t>
            </a:r>
          </a:p>
          <a:p>
            <a:r>
              <a:rPr lang="en-US" dirty="0" smtClean="0"/>
              <a:t>Payment is based on average unit payment for SC hospitals in May 1987, $1263. </a:t>
            </a:r>
            <a:br>
              <a:rPr lang="en-US" dirty="0" smtClean="0"/>
            </a:br>
            <a:endParaRPr lang="en-US" dirty="0"/>
          </a:p>
        </p:txBody>
      </p:sp>
      <p:graphicFrame>
        <p:nvGraphicFramePr>
          <p:cNvPr id="4" name="Table 3"/>
          <p:cNvGraphicFramePr>
            <a:graphicFrameLocks noGrp="1"/>
          </p:cNvGraphicFramePr>
          <p:nvPr/>
        </p:nvGraphicFramePr>
        <p:xfrm>
          <a:off x="304800" y="1828800"/>
          <a:ext cx="8610600" cy="4663439"/>
        </p:xfrm>
        <a:graphic>
          <a:graphicData uri="http://schemas.openxmlformats.org/drawingml/2006/table">
            <a:tbl>
              <a:tblPr firstRow="1" bandRow="1">
                <a:tableStyleId>{5C22544A-7EE6-4342-B048-85BDC9FD1C3A}</a:tableStyleId>
              </a:tblPr>
              <a:tblGrid>
                <a:gridCol w="1435100"/>
                <a:gridCol w="1435100"/>
                <a:gridCol w="1435100"/>
                <a:gridCol w="1435100"/>
                <a:gridCol w="1435100"/>
                <a:gridCol w="1435100"/>
              </a:tblGrid>
              <a:tr h="370840">
                <a:tc>
                  <a:txBody>
                    <a:bodyPr/>
                    <a:lstStyle/>
                    <a:p>
                      <a:r>
                        <a:rPr lang="en-US" dirty="0" smtClean="0"/>
                        <a:t>DRG number</a:t>
                      </a:r>
                      <a:endParaRPr lang="en-US" dirty="0"/>
                    </a:p>
                  </a:txBody>
                  <a:tcPr/>
                </a:tc>
                <a:tc>
                  <a:txBody>
                    <a:bodyPr/>
                    <a:lstStyle/>
                    <a:p>
                      <a:r>
                        <a:rPr lang="en-US" dirty="0" smtClean="0"/>
                        <a:t>Description </a:t>
                      </a:r>
                      <a:endParaRPr lang="en-US" dirty="0"/>
                    </a:p>
                  </a:txBody>
                  <a:tcPr/>
                </a:tc>
                <a:tc>
                  <a:txBody>
                    <a:bodyPr/>
                    <a:lstStyle/>
                    <a:p>
                      <a:r>
                        <a:rPr lang="en-US" dirty="0" smtClean="0"/>
                        <a:t>Weight</a:t>
                      </a:r>
                      <a:endParaRPr lang="en-US" dirty="0"/>
                    </a:p>
                  </a:txBody>
                  <a:tcPr/>
                </a:tc>
                <a:tc>
                  <a:txBody>
                    <a:bodyPr/>
                    <a:lstStyle/>
                    <a:p>
                      <a:r>
                        <a:rPr lang="en-US" dirty="0" smtClean="0"/>
                        <a:t>Avg. length</a:t>
                      </a:r>
                      <a:r>
                        <a:rPr lang="en-US" baseline="0" dirty="0" smtClean="0"/>
                        <a:t> of stay</a:t>
                      </a:r>
                      <a:endParaRPr lang="en-US" dirty="0"/>
                    </a:p>
                  </a:txBody>
                  <a:tcPr/>
                </a:tc>
                <a:tc>
                  <a:txBody>
                    <a:bodyPr/>
                    <a:lstStyle/>
                    <a:p>
                      <a:r>
                        <a:rPr lang="en-US" dirty="0" smtClean="0"/>
                        <a:t>Outlier length</a:t>
                      </a:r>
                      <a:r>
                        <a:rPr lang="en-US" baseline="0" dirty="0" smtClean="0"/>
                        <a:t> of stay</a:t>
                      </a:r>
                      <a:endParaRPr lang="en-US" dirty="0"/>
                    </a:p>
                  </a:txBody>
                  <a:tcPr/>
                </a:tc>
                <a:tc>
                  <a:txBody>
                    <a:bodyPr/>
                    <a:lstStyle/>
                    <a:p>
                      <a:r>
                        <a:rPr lang="en-US" dirty="0" smtClean="0"/>
                        <a:t>Payment</a:t>
                      </a:r>
                      <a:endParaRPr lang="en-US" dirty="0"/>
                    </a:p>
                  </a:txBody>
                  <a:tcPr/>
                </a:tc>
              </a:tr>
              <a:tr h="370840">
                <a:tc>
                  <a:txBody>
                    <a:bodyPr/>
                    <a:lstStyle/>
                    <a:p>
                      <a:r>
                        <a:rPr lang="en-US" dirty="0" smtClean="0"/>
                        <a:t> 3</a:t>
                      </a:r>
                      <a:endParaRPr lang="en-US" dirty="0"/>
                    </a:p>
                  </a:txBody>
                  <a:tcPr/>
                </a:tc>
                <a:tc>
                  <a:txBody>
                    <a:bodyPr/>
                    <a:lstStyle/>
                    <a:p>
                      <a:r>
                        <a:rPr lang="en-US" dirty="0" smtClean="0"/>
                        <a:t>Craniotomy age&lt;18</a:t>
                      </a:r>
                      <a:endParaRPr lang="en-US" dirty="0"/>
                    </a:p>
                  </a:txBody>
                  <a:tcPr/>
                </a:tc>
                <a:tc>
                  <a:txBody>
                    <a:bodyPr/>
                    <a:lstStyle/>
                    <a:p>
                      <a:r>
                        <a:rPr lang="en-US" dirty="0" smtClean="0"/>
                        <a:t>2.45</a:t>
                      </a:r>
                      <a:endParaRPr lang="en-US" dirty="0"/>
                    </a:p>
                  </a:txBody>
                  <a:tcPr/>
                </a:tc>
                <a:tc>
                  <a:txBody>
                    <a:bodyPr/>
                    <a:lstStyle/>
                    <a:p>
                      <a:r>
                        <a:rPr lang="en-US" dirty="0" smtClean="0"/>
                        <a:t>6.4 days</a:t>
                      </a:r>
                      <a:endParaRPr lang="en-US" dirty="0"/>
                    </a:p>
                  </a:txBody>
                  <a:tcPr/>
                </a:tc>
                <a:tc>
                  <a:txBody>
                    <a:bodyPr/>
                    <a:lstStyle/>
                    <a:p>
                      <a:r>
                        <a:rPr lang="en-US" dirty="0" smtClean="0"/>
                        <a:t>37.4 days</a:t>
                      </a:r>
                      <a:endParaRPr lang="en-US" dirty="0"/>
                    </a:p>
                  </a:txBody>
                  <a:tcPr/>
                </a:tc>
                <a:tc>
                  <a:txBody>
                    <a:bodyPr/>
                    <a:lstStyle/>
                    <a:p>
                      <a:r>
                        <a:rPr lang="en-US" dirty="0" smtClean="0"/>
                        <a:t>$3096</a:t>
                      </a:r>
                      <a:endParaRPr lang="en-US" dirty="0"/>
                    </a:p>
                  </a:txBody>
                  <a:tcPr/>
                </a:tc>
              </a:tr>
              <a:tr h="370840">
                <a:tc>
                  <a:txBody>
                    <a:bodyPr/>
                    <a:lstStyle/>
                    <a:p>
                      <a:r>
                        <a:rPr lang="en-US" dirty="0" smtClean="0"/>
                        <a:t>33</a:t>
                      </a:r>
                      <a:endParaRPr lang="en-US" dirty="0"/>
                    </a:p>
                  </a:txBody>
                  <a:tcPr/>
                </a:tc>
                <a:tc>
                  <a:txBody>
                    <a:bodyPr/>
                    <a:lstStyle/>
                    <a:p>
                      <a:r>
                        <a:rPr lang="en-US" dirty="0" smtClean="0"/>
                        <a:t>Concussion age&lt;18</a:t>
                      </a:r>
                      <a:endParaRPr lang="en-US" dirty="0"/>
                    </a:p>
                  </a:txBody>
                  <a:tcPr/>
                </a:tc>
                <a:tc>
                  <a:txBody>
                    <a:bodyPr/>
                    <a:lstStyle/>
                    <a:p>
                      <a:r>
                        <a:rPr lang="en-US" dirty="0" smtClean="0"/>
                        <a:t>0.33</a:t>
                      </a:r>
                      <a:endParaRPr lang="en-US" dirty="0"/>
                    </a:p>
                  </a:txBody>
                  <a:tcPr/>
                </a:tc>
                <a:tc>
                  <a:txBody>
                    <a:bodyPr/>
                    <a:lstStyle/>
                    <a:p>
                      <a:r>
                        <a:rPr lang="en-US" dirty="0" smtClean="0"/>
                        <a:t>1.8</a:t>
                      </a:r>
                      <a:endParaRPr lang="en-US" dirty="0"/>
                    </a:p>
                  </a:txBody>
                  <a:tcPr/>
                </a:tc>
                <a:tc>
                  <a:txBody>
                    <a:bodyPr/>
                    <a:lstStyle/>
                    <a:p>
                      <a:r>
                        <a:rPr lang="en-US" dirty="0" smtClean="0"/>
                        <a:t>9.1</a:t>
                      </a:r>
                      <a:endParaRPr lang="en-US" dirty="0"/>
                    </a:p>
                  </a:txBody>
                  <a:tcPr/>
                </a:tc>
                <a:tc>
                  <a:txBody>
                    <a:bodyPr/>
                    <a:lstStyle/>
                    <a:p>
                      <a:r>
                        <a:rPr lang="en-US" dirty="0" smtClean="0"/>
                        <a:t>$417</a:t>
                      </a:r>
                      <a:endParaRPr lang="en-US" dirty="0"/>
                    </a:p>
                  </a:txBody>
                  <a:tcPr/>
                </a:tc>
              </a:tr>
              <a:tr h="370840">
                <a:tc>
                  <a:txBody>
                    <a:bodyPr/>
                    <a:lstStyle/>
                    <a:p>
                      <a:r>
                        <a:rPr lang="en-US" dirty="0" smtClean="0"/>
                        <a:t>106</a:t>
                      </a:r>
                      <a:endParaRPr lang="en-US" dirty="0"/>
                    </a:p>
                  </a:txBody>
                  <a:tcPr/>
                </a:tc>
                <a:tc>
                  <a:txBody>
                    <a:bodyPr/>
                    <a:lstStyle/>
                    <a:p>
                      <a:r>
                        <a:rPr lang="en-US" dirty="0" smtClean="0"/>
                        <a:t>Coronary bypass</a:t>
                      </a:r>
                      <a:r>
                        <a:rPr lang="en-US" baseline="0" dirty="0" smtClean="0"/>
                        <a:t> &amp;</a:t>
                      </a:r>
                      <a:r>
                        <a:rPr lang="en-US" dirty="0" smtClean="0"/>
                        <a:t> </a:t>
                      </a:r>
                      <a:br>
                        <a:rPr lang="en-US" dirty="0" smtClean="0"/>
                      </a:br>
                      <a:r>
                        <a:rPr lang="en-US" dirty="0" smtClean="0"/>
                        <a:t>cardiac </a:t>
                      </a:r>
                      <a:r>
                        <a:rPr lang="en-US" dirty="0" err="1" smtClean="0"/>
                        <a:t>cath</a:t>
                      </a:r>
                      <a:endParaRPr lang="en-US" dirty="0"/>
                    </a:p>
                  </a:txBody>
                  <a:tcPr/>
                </a:tc>
                <a:tc>
                  <a:txBody>
                    <a:bodyPr/>
                    <a:lstStyle/>
                    <a:p>
                      <a:r>
                        <a:rPr lang="en-US" dirty="0" smtClean="0"/>
                        <a:t>8.92</a:t>
                      </a:r>
                      <a:endParaRPr lang="en-US" dirty="0"/>
                    </a:p>
                  </a:txBody>
                  <a:tcPr/>
                </a:tc>
                <a:tc>
                  <a:txBody>
                    <a:bodyPr/>
                    <a:lstStyle/>
                    <a:p>
                      <a:r>
                        <a:rPr lang="en-US" dirty="0" smtClean="0"/>
                        <a:t>10.9</a:t>
                      </a:r>
                      <a:endParaRPr lang="en-US" dirty="0"/>
                    </a:p>
                  </a:txBody>
                  <a:tcPr/>
                </a:tc>
                <a:tc>
                  <a:txBody>
                    <a:bodyPr/>
                    <a:lstStyle/>
                    <a:p>
                      <a:r>
                        <a:rPr lang="en-US" dirty="0" smtClean="0"/>
                        <a:t>25.8</a:t>
                      </a:r>
                      <a:endParaRPr lang="en-US" dirty="0"/>
                    </a:p>
                  </a:txBody>
                  <a:tcPr/>
                </a:tc>
                <a:tc>
                  <a:txBody>
                    <a:bodyPr/>
                    <a:lstStyle/>
                    <a:p>
                      <a:r>
                        <a:rPr lang="en-US" dirty="0" smtClean="0"/>
                        <a:t>$11272 </a:t>
                      </a:r>
                      <a:endParaRPr lang="en-US" dirty="0"/>
                    </a:p>
                  </a:txBody>
                  <a:tcPr/>
                </a:tc>
              </a:tr>
              <a:tr h="370840">
                <a:tc>
                  <a:txBody>
                    <a:bodyPr/>
                    <a:lstStyle/>
                    <a:p>
                      <a:r>
                        <a:rPr lang="en-US" dirty="0" smtClean="0"/>
                        <a:t>371</a:t>
                      </a:r>
                      <a:endParaRPr lang="en-US" dirty="0"/>
                    </a:p>
                  </a:txBody>
                  <a:tcPr/>
                </a:tc>
                <a:tc>
                  <a:txBody>
                    <a:bodyPr/>
                    <a:lstStyle/>
                    <a:p>
                      <a:r>
                        <a:rPr lang="en-US" dirty="0" smtClean="0"/>
                        <a:t>C-section no </a:t>
                      </a:r>
                      <a:br>
                        <a:rPr lang="en-US" dirty="0" smtClean="0"/>
                      </a:br>
                      <a:r>
                        <a:rPr lang="en-US" dirty="0" smtClean="0"/>
                        <a:t>complicating condition</a:t>
                      </a:r>
                      <a:endParaRPr lang="en-US" dirty="0"/>
                    </a:p>
                  </a:txBody>
                  <a:tcPr/>
                </a:tc>
                <a:tc>
                  <a:txBody>
                    <a:bodyPr/>
                    <a:lstStyle/>
                    <a:p>
                      <a:r>
                        <a:rPr lang="en-US" dirty="0" smtClean="0"/>
                        <a:t>1.59</a:t>
                      </a:r>
                      <a:endParaRPr lang="en-US" dirty="0"/>
                    </a:p>
                  </a:txBody>
                  <a:tcPr/>
                </a:tc>
                <a:tc>
                  <a:txBody>
                    <a:bodyPr/>
                    <a:lstStyle/>
                    <a:p>
                      <a:r>
                        <a:rPr lang="en-US" dirty="0" smtClean="0"/>
                        <a:t>5.2</a:t>
                      </a:r>
                      <a:endParaRPr lang="en-US" dirty="0"/>
                    </a:p>
                  </a:txBody>
                  <a:tcPr/>
                </a:tc>
                <a:tc>
                  <a:txBody>
                    <a:bodyPr/>
                    <a:lstStyle/>
                    <a:p>
                      <a:r>
                        <a:rPr lang="en-US" dirty="0" smtClean="0"/>
                        <a:t>11.1</a:t>
                      </a:r>
                      <a:endParaRPr lang="en-US" dirty="0"/>
                    </a:p>
                  </a:txBody>
                  <a:tcPr/>
                </a:tc>
                <a:tc>
                  <a:txBody>
                    <a:bodyPr/>
                    <a:lstStyle/>
                    <a:p>
                      <a:r>
                        <a:rPr lang="en-US" dirty="0" smtClean="0"/>
                        <a:t>$2009</a:t>
                      </a:r>
                      <a:endParaRPr lang="en-US" dirty="0"/>
                    </a:p>
                  </a:txBody>
                  <a:tcPr/>
                </a:tc>
              </a:tr>
              <a:tr h="370840">
                <a:tc>
                  <a:txBody>
                    <a:bodyPr/>
                    <a:lstStyle/>
                    <a:p>
                      <a:r>
                        <a:rPr lang="en-US" dirty="0" smtClean="0"/>
                        <a:t>373</a:t>
                      </a:r>
                      <a:endParaRPr lang="en-US" dirty="0"/>
                    </a:p>
                  </a:txBody>
                  <a:tcPr/>
                </a:tc>
                <a:tc>
                  <a:txBody>
                    <a:bodyPr/>
                    <a:lstStyle/>
                    <a:p>
                      <a:r>
                        <a:rPr lang="en-US" dirty="0" smtClean="0"/>
                        <a:t>Vaginal delivery</a:t>
                      </a:r>
                      <a:endParaRPr lang="en-US" dirty="0"/>
                    </a:p>
                  </a:txBody>
                  <a:tcPr/>
                </a:tc>
                <a:tc>
                  <a:txBody>
                    <a:bodyPr/>
                    <a:lstStyle/>
                    <a:p>
                      <a:r>
                        <a:rPr lang="en-US" dirty="0" smtClean="0"/>
                        <a:t>0.69</a:t>
                      </a:r>
                      <a:endParaRPr lang="en-US" dirty="0"/>
                    </a:p>
                  </a:txBody>
                  <a:tcPr/>
                </a:tc>
                <a:tc>
                  <a:txBody>
                    <a:bodyPr/>
                    <a:lstStyle/>
                    <a:p>
                      <a:r>
                        <a:rPr lang="en-US" dirty="0" smtClean="0"/>
                        <a:t> 2.3</a:t>
                      </a:r>
                      <a:endParaRPr lang="en-US" dirty="0"/>
                    </a:p>
                  </a:txBody>
                  <a:tcPr/>
                </a:tc>
                <a:tc>
                  <a:txBody>
                    <a:bodyPr/>
                    <a:lstStyle/>
                    <a:p>
                      <a:r>
                        <a:rPr lang="en-US" dirty="0" smtClean="0"/>
                        <a:t>5.8</a:t>
                      </a:r>
                      <a:endParaRPr lang="en-US" dirty="0"/>
                    </a:p>
                  </a:txBody>
                  <a:tcPr/>
                </a:tc>
                <a:tc>
                  <a:txBody>
                    <a:bodyPr/>
                    <a:lstStyle/>
                    <a:p>
                      <a:r>
                        <a:rPr lang="en-US" dirty="0" smtClean="0"/>
                        <a:t>$872</a:t>
                      </a:r>
                      <a:endParaRPr lang="en-US" dirty="0"/>
                    </a:p>
                  </a:txBody>
                  <a:tcPr/>
                </a:tc>
              </a:tr>
            </a:tbl>
          </a:graphicData>
        </a:graphic>
      </p:graphicFrame>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Total Work formula</a:t>
            </a:r>
            <a:endParaRPr lang="en-US" dirty="0"/>
          </a:p>
        </p:txBody>
      </p:sp>
      <p:sp>
        <p:nvSpPr>
          <p:cNvPr id="3" name="Content Placeholder 2"/>
          <p:cNvSpPr>
            <a:spLocks noGrp="1"/>
          </p:cNvSpPr>
          <p:nvPr>
            <p:ph idx="1"/>
          </p:nvPr>
        </p:nvSpPr>
        <p:spPr/>
        <p:txBody>
          <a:bodyPr/>
          <a:lstStyle/>
          <a:p>
            <a:r>
              <a:rPr lang="en-US" dirty="0" smtClean="0"/>
              <a:t>Total Work = Time×(Complexity Index) </a:t>
            </a:r>
          </a:p>
          <a:p>
            <a:endParaRPr lang="en-US" dirty="0" smtClean="0"/>
          </a:p>
          <a:p>
            <a:r>
              <a:rPr lang="en-US" dirty="0" smtClean="0"/>
              <a:t>Complexity index = “sweat factor”</a:t>
            </a:r>
            <a:endParaRPr lang="en-US" dirty="0"/>
          </a:p>
          <a:p>
            <a:r>
              <a:rPr lang="en-US" dirty="0" smtClean="0"/>
              <a:t>Includes Pre- + Intra- + Post-service work </a:t>
            </a:r>
          </a:p>
          <a:p>
            <a:r>
              <a:rPr lang="en-US" dirty="0" smtClean="0"/>
              <a:t>Based on surveys of physicians </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cstate="print"/>
          <a:srcRect/>
          <a:stretch>
            <a:fillRect/>
          </a:stretch>
        </p:blipFill>
        <p:spPr bwMode="auto">
          <a:xfrm>
            <a:off x="312420" y="2057400"/>
            <a:ext cx="8831580" cy="4648200"/>
          </a:xfrm>
          <a:prstGeom prst="rect">
            <a:avLst/>
          </a:prstGeom>
          <a:noFill/>
          <a:ln w="9525">
            <a:noFill/>
            <a:miter lim="800000"/>
            <a:headEnd/>
            <a:tailEnd/>
          </a:ln>
        </p:spPr>
      </p:pic>
      <p:sp>
        <p:nvSpPr>
          <p:cNvPr id="5" name="Title 4"/>
          <p:cNvSpPr>
            <a:spLocks noGrp="1"/>
          </p:cNvSpPr>
          <p:nvPr>
            <p:ph type="title"/>
          </p:nvPr>
        </p:nvSpPr>
        <p:spPr/>
        <p:txBody>
          <a:bodyPr>
            <a:normAutofit fontScale="90000"/>
          </a:bodyPr>
          <a:lstStyle/>
          <a:p>
            <a:r>
              <a:rPr lang="en-US" sz="2800" dirty="0" smtClean="0">
                <a:latin typeface="+mn-lt"/>
              </a:rPr>
              <a:t>Compares actual Medicare payments with what Medicare would pay if proportional to RBRV and total-payment-neutral</a:t>
            </a:r>
            <a:endParaRPr lang="en-US" sz="2800" dirty="0">
              <a:latin typeface="+mn-lt"/>
            </a:endParaRPr>
          </a:p>
        </p:txBody>
      </p:sp>
    </p:spTree>
  </p:cSld>
  <p:clrMapOvr>
    <a:masterClrMapping/>
  </p:clrMapOvr>
  <p:timing>
    <p:tnLst>
      <p:par>
        <p:cTn xmlns:p14="http://schemas.microsoft.com/office/powerpoint/2010/mai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cstate="print"/>
          <a:srcRect/>
          <a:stretch>
            <a:fillRect/>
          </a:stretch>
        </p:blipFill>
        <p:spPr bwMode="auto">
          <a:xfrm>
            <a:off x="1362124" y="-71279"/>
            <a:ext cx="6486475" cy="6929279"/>
          </a:xfrm>
          <a:prstGeom prst="rect">
            <a:avLst/>
          </a:prstGeom>
          <a:noFill/>
          <a:ln w="9525">
            <a:noFill/>
            <a:miter lim="800000"/>
            <a:headEnd/>
            <a:tailEnd/>
          </a:ln>
        </p:spPr>
      </p:pic>
    </p:spTree>
  </p:cSld>
  <p:clrMapOvr>
    <a:masterClrMapping/>
  </p:clrMapOvr>
  <p:timing>
    <p:tnLst>
      <p:par>
        <p:cTn xmlns:p14="http://schemas.microsoft.com/office/powerpoint/2010/mai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Potential RBRVS impact</a:t>
            </a:r>
            <a:endParaRPr lang="en-US" dirty="0"/>
          </a:p>
        </p:txBody>
      </p:sp>
      <p:sp>
        <p:nvSpPr>
          <p:cNvPr id="3" name="Content Placeholder 2"/>
          <p:cNvSpPr>
            <a:spLocks noGrp="1"/>
          </p:cNvSpPr>
          <p:nvPr>
            <p:ph idx="1"/>
          </p:nvPr>
        </p:nvSpPr>
        <p:spPr/>
        <p:txBody>
          <a:bodyPr>
            <a:normAutofit fontScale="92500"/>
          </a:bodyPr>
          <a:lstStyle/>
          <a:p>
            <a:r>
              <a:rPr lang="en-US" dirty="0" smtClean="0"/>
              <a:t>If Medicare fees were adjusted to the RBRVS but total spending unchanged ("budget-neutral"), thoracic surgery, ophthalmology fees would drop &gt;40%. General surgery fees would drop about 15%. </a:t>
            </a:r>
          </a:p>
          <a:p>
            <a:r>
              <a:rPr lang="en-US" dirty="0" smtClean="0"/>
              <a:t>Internal medicine fees would rise &gt;30%. Family practice fees would rise &gt;60%. </a:t>
            </a:r>
          </a:p>
          <a:p>
            <a:r>
              <a:rPr lang="en-US" dirty="0" smtClean="0"/>
              <a:t>Ontario's negotiated fee schedule more uniform relative to RBRV than mean Medicare payment. </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t>
            </a:r>
            <a:r>
              <a:rPr lang="en-US" dirty="0" smtClean="0"/>
              <a:t>imitations of RBRVS</a:t>
            </a:r>
            <a:endParaRPr lang="en-US" dirty="0"/>
          </a:p>
        </p:txBody>
      </p:sp>
      <p:sp>
        <p:nvSpPr>
          <p:cNvPr id="3" name="Content Placeholder 2"/>
          <p:cNvSpPr>
            <a:spLocks noGrp="1"/>
          </p:cNvSpPr>
          <p:nvPr>
            <p:ph idx="1"/>
          </p:nvPr>
        </p:nvSpPr>
        <p:spPr/>
        <p:txBody>
          <a:bodyPr>
            <a:normAutofit fontScale="92500" lnSpcReduction="10000"/>
          </a:bodyPr>
          <a:lstStyle/>
          <a:p>
            <a:pPr lvl="1"/>
            <a:r>
              <a:rPr lang="en-US" dirty="0" smtClean="0"/>
              <a:t>which Hsiao recognized: </a:t>
            </a:r>
          </a:p>
          <a:p>
            <a:r>
              <a:rPr lang="en-US" dirty="0" smtClean="0"/>
              <a:t>The CPT-4 classification system for physician services, like any classification system, has variations within the classes. Some docs, such as those who treat poor people, may have more difficult patients within RBRV classes.</a:t>
            </a:r>
          </a:p>
          <a:p>
            <a:r>
              <a:rPr lang="en-US" dirty="0" smtClean="0"/>
              <a:t>No extra payment is allowed for better outcomes. RBRVS is based on resource inputs, not benefits. There's no financial incentive for higher quality.</a:t>
            </a:r>
          </a:p>
          <a:p>
            <a:endParaRPr lang="en-US" dirty="0"/>
          </a:p>
        </p:txBody>
      </p:sp>
    </p:spTree>
  </p:cSld>
  <p:clrMapOvr>
    <a:masterClrMapping/>
  </p:clrMapOvr>
  <p:timing>
    <p:tnLst>
      <p:par>
        <p:cTn xmlns:p14="http://schemas.microsoft.com/office/powerpoint/2010/mai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 implemented by SC Medicaid</a:t>
            </a:r>
            <a:endParaRPr lang="en-US" dirty="0"/>
          </a:p>
        </p:txBody>
      </p:sp>
      <p:sp>
        <p:nvSpPr>
          <p:cNvPr id="3" name="Content Placeholder 2"/>
          <p:cNvSpPr>
            <a:spLocks noGrp="1"/>
          </p:cNvSpPr>
          <p:nvPr>
            <p:ph idx="1"/>
          </p:nvPr>
        </p:nvSpPr>
        <p:spPr/>
        <p:txBody>
          <a:bodyPr>
            <a:normAutofit/>
          </a:bodyPr>
          <a:lstStyle/>
          <a:p>
            <a:r>
              <a:rPr lang="en-US" dirty="0" err="1" smtClean="0"/>
              <a:t>Naus</a:t>
            </a:r>
            <a:r>
              <a:rPr lang="en-US" dirty="0" smtClean="0"/>
              <a:t>, F., Medical Management Institute 1991</a:t>
            </a:r>
          </a:p>
          <a:p>
            <a:r>
              <a:rPr lang="en-US" dirty="0" smtClean="0"/>
              <a:t>Nose fracture CPT 21325</a:t>
            </a:r>
          </a:p>
          <a:p>
            <a:endParaRPr lang="en-US" dirty="0"/>
          </a:p>
        </p:txBody>
      </p:sp>
      <p:graphicFrame>
        <p:nvGraphicFramePr>
          <p:cNvPr id="6" name="Table 5"/>
          <p:cNvGraphicFramePr>
            <a:graphicFrameLocks noGrp="1"/>
          </p:cNvGraphicFramePr>
          <p:nvPr/>
        </p:nvGraphicFramePr>
        <p:xfrm>
          <a:off x="1905000" y="2971800"/>
          <a:ext cx="5397500" cy="2691764"/>
        </p:xfrm>
        <a:graphic>
          <a:graphicData uri="http://schemas.openxmlformats.org/drawingml/2006/table">
            <a:tbl>
              <a:tblPr/>
              <a:tblGrid>
                <a:gridCol w="2222500"/>
                <a:gridCol w="889000"/>
                <a:gridCol w="1155700"/>
                <a:gridCol w="1130300"/>
              </a:tblGrid>
              <a:tr h="457200">
                <a:tc>
                  <a:txBody>
                    <a:bodyPr/>
                    <a:lstStyle/>
                    <a:p>
                      <a:pPr algn="l" fontAlgn="b"/>
                      <a:r>
                        <a:rPr lang="en-US" sz="2800" b="0" i="0" u="none" strike="noStrike" dirty="0">
                          <a:solidFill>
                            <a:srgbClr val="000000"/>
                          </a:solidFill>
                          <a:latin typeface="Calibri"/>
                        </a:rPr>
                        <a:t>RVU category </a:t>
                      </a:r>
                    </a:p>
                  </a:txBody>
                  <a:tcPr marL="9525" marR="9525" marT="9525" marB="0" anchor="b">
                    <a:lnL>
                      <a:noFill/>
                    </a:lnL>
                    <a:lnR>
                      <a:noFill/>
                    </a:lnR>
                    <a:lnT>
                      <a:noFill/>
                    </a:lnT>
                    <a:lnB>
                      <a:noFill/>
                    </a:lnB>
                  </a:tcPr>
                </a:tc>
                <a:tc>
                  <a:txBody>
                    <a:bodyPr/>
                    <a:lstStyle/>
                    <a:p>
                      <a:pPr algn="l" fontAlgn="b"/>
                      <a:r>
                        <a:rPr lang="en-US" sz="2800" b="0" i="0" u="none" strike="noStrike">
                          <a:solidFill>
                            <a:srgbClr val="000000"/>
                          </a:solidFill>
                          <a:latin typeface="Calibri"/>
                        </a:rPr>
                        <a:t>US </a:t>
                      </a:r>
                    </a:p>
                  </a:txBody>
                  <a:tcPr marL="9525" marR="9525" marT="9525" marB="0" anchor="b">
                    <a:lnL>
                      <a:noFill/>
                    </a:lnL>
                    <a:lnR>
                      <a:noFill/>
                    </a:lnR>
                    <a:lnT>
                      <a:noFill/>
                    </a:lnT>
                    <a:lnB>
                      <a:noFill/>
                    </a:lnB>
                  </a:tcPr>
                </a:tc>
                <a:tc>
                  <a:txBody>
                    <a:bodyPr/>
                    <a:lstStyle/>
                    <a:p>
                      <a:pPr algn="l" fontAlgn="b"/>
                      <a:r>
                        <a:rPr lang="en-US" sz="2800" b="0" i="0" u="none" strike="noStrike">
                          <a:solidFill>
                            <a:srgbClr val="000000"/>
                          </a:solidFill>
                          <a:latin typeface="Calibri"/>
                        </a:rPr>
                        <a:t>SC adj </a:t>
                      </a:r>
                    </a:p>
                  </a:txBody>
                  <a:tcPr marL="9525" marR="9525" marT="9525" marB="0" anchor="b">
                    <a:lnL>
                      <a:noFill/>
                    </a:lnL>
                    <a:lnR>
                      <a:noFill/>
                    </a:lnR>
                    <a:lnT>
                      <a:noFill/>
                    </a:lnT>
                    <a:lnB>
                      <a:noFill/>
                    </a:lnB>
                  </a:tcPr>
                </a:tc>
                <a:tc>
                  <a:txBody>
                    <a:bodyPr/>
                    <a:lstStyle/>
                    <a:p>
                      <a:pPr algn="l" fontAlgn="b"/>
                      <a:r>
                        <a:rPr lang="en-US" sz="2800" b="0" i="0" u="none" strike="noStrike">
                          <a:solidFill>
                            <a:srgbClr val="000000"/>
                          </a:solidFill>
                          <a:latin typeface="Calibri"/>
                        </a:rPr>
                        <a:t>SC RVU</a:t>
                      </a:r>
                    </a:p>
                  </a:txBody>
                  <a:tcPr marL="9525" marR="9525" marT="9525" marB="0" anchor="b">
                    <a:lnL>
                      <a:noFill/>
                    </a:lnL>
                    <a:lnR>
                      <a:noFill/>
                    </a:lnR>
                    <a:lnT>
                      <a:noFill/>
                    </a:lnT>
                    <a:lnB>
                      <a:noFill/>
                    </a:lnB>
                  </a:tcPr>
                </a:tc>
              </a:tr>
              <a:tr h="457200">
                <a:tc>
                  <a:txBody>
                    <a:bodyPr/>
                    <a:lstStyle/>
                    <a:p>
                      <a:pPr algn="l" fontAlgn="b"/>
                      <a:r>
                        <a:rPr lang="en-US" sz="2800" b="0" i="0" u="none" strike="noStrike" dirty="0">
                          <a:solidFill>
                            <a:srgbClr val="000000"/>
                          </a:solidFill>
                          <a:latin typeface="Calibri"/>
                        </a:rPr>
                        <a:t>Work RVU </a:t>
                      </a:r>
                    </a:p>
                  </a:txBody>
                  <a:tcPr marL="9525" marR="9525" marT="9525" marB="0" anchor="b">
                    <a:lnL>
                      <a:noFill/>
                    </a:lnL>
                    <a:lnR>
                      <a:noFill/>
                    </a:lnR>
                    <a:lnT>
                      <a:noFill/>
                    </a:lnT>
                    <a:lnB>
                      <a:noFill/>
                    </a:lnB>
                  </a:tcPr>
                </a:tc>
                <a:tc>
                  <a:txBody>
                    <a:bodyPr/>
                    <a:lstStyle/>
                    <a:p>
                      <a:pPr algn="r" fontAlgn="b"/>
                      <a:r>
                        <a:rPr lang="en-US" sz="2800" b="0" i="0" u="none" strike="noStrike">
                          <a:solidFill>
                            <a:srgbClr val="000000"/>
                          </a:solidFill>
                          <a:latin typeface="Calibri"/>
                        </a:rPr>
                        <a:t>174</a:t>
                      </a:r>
                    </a:p>
                  </a:txBody>
                  <a:tcPr marL="9525" marR="9525" marT="9525" marB="0" anchor="b">
                    <a:lnL>
                      <a:noFill/>
                    </a:lnL>
                    <a:lnR>
                      <a:noFill/>
                    </a:lnR>
                    <a:lnT>
                      <a:noFill/>
                    </a:lnT>
                    <a:lnB>
                      <a:noFill/>
                    </a:lnB>
                  </a:tcPr>
                </a:tc>
                <a:tc>
                  <a:txBody>
                    <a:bodyPr/>
                    <a:lstStyle/>
                    <a:p>
                      <a:pPr algn="r" fontAlgn="b"/>
                      <a:r>
                        <a:rPr lang="en-US" sz="2800" b="0" i="0" u="none" strike="noStrike">
                          <a:solidFill>
                            <a:srgbClr val="000000"/>
                          </a:solidFill>
                          <a:latin typeface="Calibri"/>
                        </a:rPr>
                        <a:t>0.971</a:t>
                      </a:r>
                    </a:p>
                  </a:txBody>
                  <a:tcPr marL="9525" marR="9525" marT="9525" marB="0" anchor="b">
                    <a:lnL>
                      <a:noFill/>
                    </a:lnL>
                    <a:lnR>
                      <a:noFill/>
                    </a:lnR>
                    <a:lnT>
                      <a:noFill/>
                    </a:lnT>
                    <a:lnB>
                      <a:noFill/>
                    </a:lnB>
                  </a:tcPr>
                </a:tc>
                <a:tc>
                  <a:txBody>
                    <a:bodyPr/>
                    <a:lstStyle/>
                    <a:p>
                      <a:pPr algn="r" fontAlgn="b"/>
                      <a:r>
                        <a:rPr lang="en-US" sz="2800" b="0" i="0" u="none" strike="noStrike">
                          <a:solidFill>
                            <a:srgbClr val="000000"/>
                          </a:solidFill>
                          <a:latin typeface="Calibri"/>
                        </a:rPr>
                        <a:t>169.1</a:t>
                      </a:r>
                    </a:p>
                  </a:txBody>
                  <a:tcPr marL="9525" marR="9525" marT="9525" marB="0" anchor="b">
                    <a:lnL>
                      <a:noFill/>
                    </a:lnL>
                    <a:lnR>
                      <a:noFill/>
                    </a:lnR>
                    <a:lnT>
                      <a:noFill/>
                    </a:lnT>
                    <a:lnB>
                      <a:noFill/>
                    </a:lnB>
                  </a:tcPr>
                </a:tc>
              </a:tr>
              <a:tr h="457200">
                <a:tc>
                  <a:txBody>
                    <a:bodyPr/>
                    <a:lstStyle/>
                    <a:p>
                      <a:pPr algn="l" fontAlgn="b"/>
                      <a:r>
                        <a:rPr lang="en-US" sz="2800" b="0" i="0" u="none" strike="noStrike">
                          <a:solidFill>
                            <a:srgbClr val="000000"/>
                          </a:solidFill>
                          <a:latin typeface="Calibri"/>
                        </a:rPr>
                        <a:t>Overhead RVU </a:t>
                      </a:r>
                    </a:p>
                  </a:txBody>
                  <a:tcPr marL="9525" marR="9525" marT="9525" marB="0" anchor="b">
                    <a:lnL>
                      <a:noFill/>
                    </a:lnL>
                    <a:lnR>
                      <a:noFill/>
                    </a:lnR>
                    <a:lnT>
                      <a:noFill/>
                    </a:lnT>
                    <a:lnB>
                      <a:noFill/>
                    </a:lnB>
                  </a:tcPr>
                </a:tc>
                <a:tc>
                  <a:txBody>
                    <a:bodyPr/>
                    <a:lstStyle/>
                    <a:p>
                      <a:pPr algn="r" fontAlgn="b"/>
                      <a:r>
                        <a:rPr lang="en-US" sz="2800" b="0" i="0" u="none" strike="noStrike">
                          <a:solidFill>
                            <a:srgbClr val="000000"/>
                          </a:solidFill>
                          <a:latin typeface="Calibri"/>
                        </a:rPr>
                        <a:t>120</a:t>
                      </a:r>
                    </a:p>
                  </a:txBody>
                  <a:tcPr marL="9525" marR="9525" marT="9525" marB="0" anchor="b">
                    <a:lnL>
                      <a:noFill/>
                    </a:lnL>
                    <a:lnR>
                      <a:noFill/>
                    </a:lnR>
                    <a:lnT>
                      <a:noFill/>
                    </a:lnT>
                    <a:lnB>
                      <a:noFill/>
                    </a:lnB>
                  </a:tcPr>
                </a:tc>
                <a:tc>
                  <a:txBody>
                    <a:bodyPr/>
                    <a:lstStyle/>
                    <a:p>
                      <a:pPr algn="r" fontAlgn="b"/>
                      <a:r>
                        <a:rPr lang="en-US" sz="2800" b="0" i="0" u="none" strike="noStrike">
                          <a:solidFill>
                            <a:srgbClr val="000000"/>
                          </a:solidFill>
                          <a:latin typeface="Calibri"/>
                        </a:rPr>
                        <a:t>0.874</a:t>
                      </a:r>
                    </a:p>
                  </a:txBody>
                  <a:tcPr marL="9525" marR="9525" marT="9525" marB="0" anchor="b">
                    <a:lnL>
                      <a:noFill/>
                    </a:lnL>
                    <a:lnR>
                      <a:noFill/>
                    </a:lnR>
                    <a:lnT>
                      <a:noFill/>
                    </a:lnT>
                    <a:lnB>
                      <a:noFill/>
                    </a:lnB>
                  </a:tcPr>
                </a:tc>
                <a:tc>
                  <a:txBody>
                    <a:bodyPr/>
                    <a:lstStyle/>
                    <a:p>
                      <a:pPr algn="r" fontAlgn="b"/>
                      <a:r>
                        <a:rPr lang="en-US" sz="2800" b="0" i="0" u="none" strike="noStrike">
                          <a:solidFill>
                            <a:srgbClr val="000000"/>
                          </a:solidFill>
                          <a:latin typeface="Calibri"/>
                        </a:rPr>
                        <a:t>105.1</a:t>
                      </a:r>
                    </a:p>
                  </a:txBody>
                  <a:tcPr marL="9525" marR="9525" marT="9525" marB="0" anchor="b">
                    <a:lnL>
                      <a:noFill/>
                    </a:lnL>
                    <a:lnR>
                      <a:noFill/>
                    </a:lnR>
                    <a:lnT>
                      <a:noFill/>
                    </a:lnT>
                    <a:lnB>
                      <a:noFill/>
                    </a:lnB>
                  </a:tcPr>
                </a:tc>
              </a:tr>
              <a:tr h="457200">
                <a:tc>
                  <a:txBody>
                    <a:bodyPr/>
                    <a:lstStyle/>
                    <a:p>
                      <a:pPr algn="l" fontAlgn="b"/>
                      <a:r>
                        <a:rPr lang="en-US" sz="2800" b="0" i="0" u="none" strike="noStrike" dirty="0">
                          <a:solidFill>
                            <a:srgbClr val="000000"/>
                          </a:solidFill>
                          <a:latin typeface="Calibri"/>
                        </a:rPr>
                        <a:t>Malpractice RVU </a:t>
                      </a:r>
                    </a:p>
                  </a:txBody>
                  <a:tcPr marL="9525" marR="9525" marT="9525" marB="0" anchor="b">
                    <a:lnL>
                      <a:noFill/>
                    </a:lnL>
                    <a:lnR>
                      <a:noFill/>
                    </a:lnR>
                    <a:lnT>
                      <a:noFill/>
                    </a:lnT>
                    <a:lnB>
                      <a:noFill/>
                    </a:lnB>
                  </a:tcPr>
                </a:tc>
                <a:tc>
                  <a:txBody>
                    <a:bodyPr/>
                    <a:lstStyle/>
                    <a:p>
                      <a:pPr algn="r" fontAlgn="b"/>
                      <a:r>
                        <a:rPr lang="en-US" sz="2800" b="0" i="0" u="none" strike="noStrike">
                          <a:solidFill>
                            <a:srgbClr val="000000"/>
                          </a:solidFill>
                          <a:latin typeface="Calibri"/>
                        </a:rPr>
                        <a:t>20</a:t>
                      </a:r>
                    </a:p>
                  </a:txBody>
                  <a:tcPr marL="9525" marR="9525" marT="9525" marB="0" anchor="b">
                    <a:lnL>
                      <a:noFill/>
                    </a:lnL>
                    <a:lnR>
                      <a:noFill/>
                    </a:lnR>
                    <a:lnT>
                      <a:noFill/>
                    </a:lnT>
                    <a:lnB>
                      <a:noFill/>
                    </a:lnB>
                  </a:tcPr>
                </a:tc>
                <a:tc>
                  <a:txBody>
                    <a:bodyPr/>
                    <a:lstStyle/>
                    <a:p>
                      <a:pPr algn="r" fontAlgn="b"/>
                      <a:r>
                        <a:rPr lang="en-US" sz="2800" b="0" i="0" u="none" strike="noStrike">
                          <a:solidFill>
                            <a:srgbClr val="000000"/>
                          </a:solidFill>
                          <a:latin typeface="Calibri"/>
                        </a:rPr>
                        <a:t>0.457</a:t>
                      </a:r>
                    </a:p>
                  </a:txBody>
                  <a:tcPr marL="9525" marR="9525" marT="9525" marB="0" anchor="b">
                    <a:lnL>
                      <a:noFill/>
                    </a:lnL>
                    <a:lnR>
                      <a:noFill/>
                    </a:lnR>
                    <a:lnT>
                      <a:noFill/>
                    </a:lnT>
                    <a:lnB>
                      <a:noFill/>
                    </a:lnB>
                  </a:tcPr>
                </a:tc>
                <a:tc>
                  <a:txBody>
                    <a:bodyPr/>
                    <a:lstStyle/>
                    <a:p>
                      <a:pPr algn="r" fontAlgn="b"/>
                      <a:r>
                        <a:rPr lang="en-US" sz="2800" b="0" i="0" u="none" strike="noStrike">
                          <a:solidFill>
                            <a:srgbClr val="000000"/>
                          </a:solidFill>
                          <a:latin typeface="Calibri"/>
                        </a:rPr>
                        <a:t>9.14</a:t>
                      </a:r>
                    </a:p>
                  </a:txBody>
                  <a:tcPr marL="9525" marR="9525" marT="9525" marB="0" anchor="b">
                    <a:lnL>
                      <a:noFill/>
                    </a:lnL>
                    <a:lnR>
                      <a:noFill/>
                    </a:lnR>
                    <a:lnT>
                      <a:noFill/>
                    </a:lnT>
                    <a:lnB>
                      <a:noFill/>
                    </a:lnB>
                  </a:tcPr>
                </a:tc>
              </a:tr>
              <a:tr h="457200">
                <a:tc>
                  <a:txBody>
                    <a:bodyPr/>
                    <a:lstStyle/>
                    <a:p>
                      <a:pPr algn="l" fontAlgn="b"/>
                      <a:r>
                        <a:rPr lang="en-US" sz="2800" b="0" i="0" u="none" strike="noStrike">
                          <a:solidFill>
                            <a:srgbClr val="000000"/>
                          </a:solidFill>
                          <a:latin typeface="Calibri"/>
                        </a:rPr>
                        <a:t>Total </a:t>
                      </a:r>
                    </a:p>
                  </a:txBody>
                  <a:tcPr marL="9525" marR="9525" marT="9525" marB="0" anchor="b">
                    <a:lnL>
                      <a:noFill/>
                    </a:lnL>
                    <a:lnR>
                      <a:noFill/>
                    </a:lnR>
                    <a:lnT>
                      <a:noFill/>
                    </a:lnT>
                    <a:lnB>
                      <a:noFill/>
                    </a:lnB>
                  </a:tcPr>
                </a:tc>
                <a:tc>
                  <a:txBody>
                    <a:bodyPr/>
                    <a:lstStyle/>
                    <a:p>
                      <a:pPr algn="r" fontAlgn="b"/>
                      <a:r>
                        <a:rPr lang="en-US" sz="2800" b="0" i="0" u="none" strike="noStrike">
                          <a:solidFill>
                            <a:srgbClr val="000000"/>
                          </a:solidFill>
                          <a:latin typeface="Calibri"/>
                        </a:rPr>
                        <a:t>314</a:t>
                      </a:r>
                    </a:p>
                  </a:txBody>
                  <a:tcPr marL="9525" marR="9525" marT="9525" marB="0" anchor="b">
                    <a:lnL>
                      <a:noFill/>
                    </a:lnL>
                    <a:lnR>
                      <a:noFill/>
                    </a:lnR>
                    <a:lnT>
                      <a:noFill/>
                    </a:lnT>
                    <a:lnB>
                      <a:noFill/>
                    </a:lnB>
                  </a:tcPr>
                </a:tc>
                <a:tc>
                  <a:txBody>
                    <a:bodyPr/>
                    <a:lstStyle/>
                    <a:p>
                      <a:pPr algn="l" fontAlgn="b"/>
                      <a:endParaRPr lang="en-US" sz="2800" b="0" i="0" u="none" strike="noStrike">
                        <a:solidFill>
                          <a:srgbClr val="000000"/>
                        </a:solidFill>
                        <a:latin typeface="Calibri"/>
                      </a:endParaRPr>
                    </a:p>
                  </a:txBody>
                  <a:tcPr marL="9525" marR="9525" marT="9525" marB="0" anchor="b">
                    <a:lnL>
                      <a:noFill/>
                    </a:lnL>
                    <a:lnR>
                      <a:noFill/>
                    </a:lnR>
                    <a:lnT>
                      <a:noFill/>
                    </a:lnT>
                    <a:lnB>
                      <a:noFill/>
                    </a:lnB>
                  </a:tcPr>
                </a:tc>
                <a:tc>
                  <a:txBody>
                    <a:bodyPr/>
                    <a:lstStyle/>
                    <a:p>
                      <a:pPr algn="r" fontAlgn="b"/>
                      <a:r>
                        <a:rPr lang="en-US" sz="2800" b="0" i="0" u="none" strike="noStrike" dirty="0">
                          <a:solidFill>
                            <a:srgbClr val="000000"/>
                          </a:solidFill>
                          <a:latin typeface="Calibri"/>
                        </a:rPr>
                        <a:t>283.3</a:t>
                      </a:r>
                    </a:p>
                  </a:txBody>
                  <a:tcPr marL="9525" marR="9525" marT="9525" marB="0" anchor="b">
                    <a:lnL>
                      <a:noFill/>
                    </a:lnL>
                    <a:lnR>
                      <a:noFill/>
                    </a:lnR>
                    <a:lnT>
                      <a:noFill/>
                    </a:lnT>
                    <a:lnB>
                      <a:noFill/>
                    </a:lnB>
                  </a:tcPr>
                </a:tc>
              </a:tr>
            </a:tbl>
          </a:graphicData>
        </a:graphic>
      </p:graphicFrame>
    </p:spTree>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eaLnBrk="1" fontAlgn="auto" hangingPunct="1">
              <a:spcAft>
                <a:spcPts val="0"/>
              </a:spcAft>
              <a:defRPr/>
            </a:pPr>
            <a:r>
              <a:rPr lang="en-US" dirty="0" smtClean="0"/>
              <a:t>Diagnosis-Related Groups </a:t>
            </a:r>
            <a:br>
              <a:rPr lang="en-US" dirty="0" smtClean="0"/>
            </a:br>
            <a:r>
              <a:rPr lang="en-US" dirty="0" smtClean="0"/>
              <a:t>for Hospital Payment</a:t>
            </a:r>
          </a:p>
        </p:txBody>
      </p:sp>
      <p:sp>
        <p:nvSpPr>
          <p:cNvPr id="34819" name="Content Placeholder 2"/>
          <p:cNvSpPr>
            <a:spLocks noGrp="1"/>
          </p:cNvSpPr>
          <p:nvPr>
            <p:ph idx="1"/>
          </p:nvPr>
        </p:nvSpPr>
        <p:spPr/>
        <p:txBody>
          <a:bodyPr/>
          <a:lstStyle/>
          <a:p>
            <a:pPr eaLnBrk="1" hangingPunct="1"/>
            <a:r>
              <a:rPr lang="en-US" dirty="0" smtClean="0"/>
              <a:t>Each DRG has a "weight" that represents the cost of treating such a patient relative to the average of all patients.  </a:t>
            </a:r>
          </a:p>
          <a:p>
            <a:pPr eaLnBrk="1" hangingPunct="1"/>
            <a:r>
              <a:rPr lang="en-US" dirty="0" smtClean="0"/>
              <a:t>Payment = (The dollar amount for a DRG with weight of 1) multiplied by (the weight of patient’s DRG).</a:t>
            </a:r>
          </a:p>
          <a:p>
            <a:pPr eaLnBrk="1" hangingPunct="1"/>
            <a:r>
              <a:rPr lang="en-US" dirty="0" smtClean="0"/>
              <a:t>Adjusting one dollar amount adjusts all the payments. </a:t>
            </a:r>
          </a:p>
        </p:txBody>
      </p:sp>
    </p:spTree>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eaLnBrk="1" fontAlgn="auto" hangingPunct="1">
              <a:spcAft>
                <a:spcPts val="0"/>
              </a:spcAft>
              <a:defRPr/>
            </a:pPr>
            <a:r>
              <a:rPr lang="en-US" dirty="0" smtClean="0"/>
              <a:t>SC Medicaid shortly after DRG’s started</a:t>
            </a:r>
          </a:p>
        </p:txBody>
      </p:sp>
      <p:sp>
        <p:nvSpPr>
          <p:cNvPr id="1028" name="Content Placeholder 2"/>
          <p:cNvSpPr>
            <a:spLocks noGrp="1"/>
          </p:cNvSpPr>
          <p:nvPr>
            <p:ph idx="1"/>
          </p:nvPr>
        </p:nvSpPr>
        <p:spPr/>
        <p:txBody>
          <a:bodyPr/>
          <a:lstStyle/>
          <a:p>
            <a:pPr eaLnBrk="1" hangingPunct="1"/>
            <a:endParaRPr lang="en-US" smtClean="0"/>
          </a:p>
        </p:txBody>
      </p:sp>
      <p:graphicFrame>
        <p:nvGraphicFramePr>
          <p:cNvPr id="1026" name="Object 3"/>
          <p:cNvGraphicFramePr>
            <a:graphicFrameLocks noChangeAspect="1"/>
          </p:cNvGraphicFramePr>
          <p:nvPr/>
        </p:nvGraphicFramePr>
        <p:xfrm>
          <a:off x="134938" y="2133600"/>
          <a:ext cx="8874125" cy="2590800"/>
        </p:xfrm>
        <a:graphic>
          <a:graphicData uri="http://schemas.openxmlformats.org/presentationml/2006/ole">
            <mc:AlternateContent xmlns:mc="http://schemas.openxmlformats.org/markup-compatibility/2006">
              <mc:Choice xmlns:v="urn:schemas-microsoft-com:vml" Requires="v">
                <p:oleObj spid="_x0000_s1034" name="Worksheet" r:id="rId4" imgW="3295650" imgH="962025" progId="Excel.Sheet.12">
                  <p:embed/>
                </p:oleObj>
              </mc:Choice>
              <mc:Fallback>
                <p:oleObj name="Worksheet" r:id="rId4" imgW="3295650" imgH="962025" progId="Excel.Sheet.12">
                  <p:embed/>
                  <p:pic>
                    <p:nvPicPr>
                      <p:cNvPr id="0"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4938" y="2133600"/>
                        <a:ext cx="8874125" cy="2590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The following slides show how diagnoses determine the diagnosis-related group.</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p:txBody>
          <a:bodyPr/>
          <a:lstStyle/>
          <a:p>
            <a:pPr eaLnBrk="1" hangingPunct="1"/>
            <a:r>
              <a:rPr lang="en-US" smtClean="0"/>
              <a:t> </a:t>
            </a:r>
          </a:p>
        </p:txBody>
      </p:sp>
      <p:sp>
        <p:nvSpPr>
          <p:cNvPr id="3" name="Content Placeholder 2"/>
          <p:cNvSpPr>
            <a:spLocks noGrp="1"/>
          </p:cNvSpPr>
          <p:nvPr>
            <p:ph idx="1"/>
          </p:nvPr>
        </p:nvSpPr>
        <p:spPr>
          <a:xfrm>
            <a:off x="381000" y="381000"/>
            <a:ext cx="3810000" cy="5897563"/>
          </a:xfrm>
        </p:spPr>
        <p:txBody>
          <a:bodyPr rtlCol="0">
            <a:normAutofit fontScale="62500" lnSpcReduction="20000"/>
          </a:bodyPr>
          <a:lstStyle/>
          <a:p>
            <a:pPr eaLnBrk="1" fontAlgn="auto" hangingPunct="1">
              <a:spcAft>
                <a:spcPts val="0"/>
              </a:spcAft>
              <a:buFont typeface="Arial" pitchFamily="34" charset="0"/>
              <a:buChar char="•"/>
              <a:defRPr/>
            </a:pPr>
            <a:r>
              <a:rPr lang="nl-NL" dirty="0" smtClean="0"/>
              <a:t>OBS    DRG    DIAG1    DIAG2          </a:t>
            </a:r>
          </a:p>
          <a:p>
            <a:pPr eaLnBrk="1" fontAlgn="auto" hangingPunct="1">
              <a:spcAft>
                <a:spcPts val="0"/>
              </a:spcAft>
              <a:buFont typeface="Arial" pitchFamily="34" charset="0"/>
              <a:buChar char="•"/>
              <a:defRPr/>
            </a:pPr>
            <a:endParaRPr lang="nl-NL" dirty="0" smtClean="0"/>
          </a:p>
          <a:p>
            <a:pPr eaLnBrk="1" fontAlgn="auto" hangingPunct="1">
              <a:spcAft>
                <a:spcPts val="0"/>
              </a:spcAft>
              <a:buFont typeface="Arial" pitchFamily="34" charset="0"/>
              <a:buChar char="•"/>
              <a:defRPr/>
            </a:pPr>
            <a:r>
              <a:rPr lang="nl-NL" dirty="0" smtClean="0"/>
              <a:t>  1    391    V3000</a:t>
            </a:r>
          </a:p>
          <a:p>
            <a:pPr eaLnBrk="1" fontAlgn="auto" hangingPunct="1">
              <a:spcAft>
                <a:spcPts val="0"/>
              </a:spcAft>
              <a:buFont typeface="Arial" pitchFamily="34" charset="0"/>
              <a:buChar char="•"/>
              <a:defRPr/>
            </a:pPr>
            <a:r>
              <a:rPr lang="nl-NL" dirty="0" smtClean="0"/>
              <a:t>  2    391    V3001</a:t>
            </a:r>
          </a:p>
          <a:p>
            <a:pPr eaLnBrk="1" fontAlgn="auto" hangingPunct="1">
              <a:spcAft>
                <a:spcPts val="0"/>
              </a:spcAft>
              <a:buFont typeface="Arial" pitchFamily="34" charset="0"/>
              <a:buChar char="•"/>
              <a:defRPr/>
            </a:pPr>
            <a:r>
              <a:rPr lang="nl-NL" dirty="0" smtClean="0"/>
              <a:t>  3    391    V310</a:t>
            </a:r>
          </a:p>
          <a:p>
            <a:pPr eaLnBrk="1" fontAlgn="auto" hangingPunct="1">
              <a:spcAft>
                <a:spcPts val="0"/>
              </a:spcAft>
              <a:buFont typeface="Arial" pitchFamily="34" charset="0"/>
              <a:buChar char="•"/>
              <a:defRPr/>
            </a:pPr>
            <a:r>
              <a:rPr lang="nl-NL" dirty="0" smtClean="0"/>
              <a:t>  4    391    V3000    605</a:t>
            </a:r>
          </a:p>
          <a:p>
            <a:pPr eaLnBrk="1" fontAlgn="auto" hangingPunct="1">
              <a:spcAft>
                <a:spcPts val="0"/>
              </a:spcAft>
              <a:buFont typeface="Arial" pitchFamily="34" charset="0"/>
              <a:buChar char="•"/>
              <a:defRPr/>
            </a:pPr>
            <a:r>
              <a:rPr lang="nl-NL" dirty="0" smtClean="0"/>
              <a:t>  5    391    V3000    7661</a:t>
            </a:r>
          </a:p>
          <a:p>
            <a:pPr eaLnBrk="1" fontAlgn="auto" hangingPunct="1">
              <a:spcAft>
                <a:spcPts val="0"/>
              </a:spcAft>
              <a:buFont typeface="Arial" pitchFamily="34" charset="0"/>
              <a:buChar char="•"/>
              <a:defRPr/>
            </a:pPr>
            <a:r>
              <a:rPr lang="nl-NL" dirty="0" smtClean="0"/>
              <a:t>  6    391    V3000</a:t>
            </a:r>
          </a:p>
          <a:p>
            <a:pPr eaLnBrk="1" fontAlgn="auto" hangingPunct="1">
              <a:spcAft>
                <a:spcPts val="0"/>
              </a:spcAft>
              <a:buFont typeface="Arial" pitchFamily="34" charset="0"/>
              <a:buChar char="•"/>
              <a:defRPr/>
            </a:pPr>
            <a:r>
              <a:rPr lang="nl-NL" dirty="0" smtClean="0"/>
              <a:t>  7    391    V3001</a:t>
            </a:r>
          </a:p>
          <a:p>
            <a:pPr eaLnBrk="1" fontAlgn="auto" hangingPunct="1">
              <a:spcAft>
                <a:spcPts val="0"/>
              </a:spcAft>
              <a:buFont typeface="Arial" pitchFamily="34" charset="0"/>
              <a:buChar char="•"/>
              <a:defRPr/>
            </a:pPr>
            <a:r>
              <a:rPr lang="nl-NL" dirty="0" smtClean="0"/>
              <a:t>  8    391    V3001    7661</a:t>
            </a:r>
          </a:p>
          <a:p>
            <a:pPr eaLnBrk="1" fontAlgn="auto" hangingPunct="1">
              <a:spcAft>
                <a:spcPts val="0"/>
              </a:spcAft>
              <a:buFont typeface="Arial" pitchFamily="34" charset="0"/>
              <a:buChar char="•"/>
              <a:defRPr/>
            </a:pPr>
            <a:r>
              <a:rPr lang="nl-NL" dirty="0" smtClean="0"/>
              <a:t>  9    391    V3000    605</a:t>
            </a:r>
          </a:p>
          <a:p>
            <a:pPr eaLnBrk="1" fontAlgn="auto" hangingPunct="1">
              <a:spcAft>
                <a:spcPts val="0"/>
              </a:spcAft>
              <a:buFont typeface="Arial" pitchFamily="34" charset="0"/>
              <a:buChar char="•"/>
              <a:defRPr/>
            </a:pPr>
            <a:r>
              <a:rPr lang="nl-NL" dirty="0" smtClean="0"/>
              <a:t> 10    391    V3000</a:t>
            </a:r>
          </a:p>
          <a:p>
            <a:pPr eaLnBrk="1" fontAlgn="auto" hangingPunct="1">
              <a:spcAft>
                <a:spcPts val="0"/>
              </a:spcAft>
              <a:buFont typeface="Arial" pitchFamily="34" charset="0"/>
              <a:buChar char="•"/>
              <a:defRPr/>
            </a:pPr>
            <a:r>
              <a:rPr lang="nl-NL" dirty="0" smtClean="0"/>
              <a:t> 11    391    V3001</a:t>
            </a:r>
          </a:p>
          <a:p>
            <a:pPr eaLnBrk="1" fontAlgn="auto" hangingPunct="1">
              <a:spcAft>
                <a:spcPts val="0"/>
              </a:spcAft>
              <a:buFont typeface="Arial" pitchFamily="34" charset="0"/>
              <a:buChar char="•"/>
              <a:defRPr/>
            </a:pPr>
            <a:r>
              <a:rPr lang="nl-NL" dirty="0" smtClean="0"/>
              <a:t> 21    391    V3000</a:t>
            </a:r>
          </a:p>
          <a:p>
            <a:pPr eaLnBrk="1" fontAlgn="auto" hangingPunct="1">
              <a:spcAft>
                <a:spcPts val="0"/>
              </a:spcAft>
              <a:buFont typeface="Arial" pitchFamily="34" charset="0"/>
              <a:buChar char="•"/>
              <a:defRPr/>
            </a:pPr>
            <a:r>
              <a:rPr lang="nl-NL" dirty="0" smtClean="0"/>
              <a:t> 22    391    V3000</a:t>
            </a:r>
          </a:p>
          <a:p>
            <a:pPr eaLnBrk="1" fontAlgn="auto" hangingPunct="1">
              <a:spcAft>
                <a:spcPts val="0"/>
              </a:spcAft>
              <a:buFont typeface="Arial" pitchFamily="34" charset="0"/>
              <a:buChar char="•"/>
              <a:defRPr/>
            </a:pPr>
            <a:r>
              <a:rPr lang="nl-NL" dirty="0" smtClean="0"/>
              <a:t> 23    391    V3000    7746</a:t>
            </a:r>
          </a:p>
          <a:p>
            <a:pPr eaLnBrk="1" fontAlgn="auto" hangingPunct="1">
              <a:spcAft>
                <a:spcPts val="0"/>
              </a:spcAft>
              <a:buFont typeface="Arial" pitchFamily="34" charset="0"/>
              <a:buChar char="•"/>
              <a:defRPr/>
            </a:pPr>
            <a:r>
              <a:rPr lang="nl-NL" dirty="0" smtClean="0"/>
              <a:t> 24    391    V3101</a:t>
            </a:r>
          </a:p>
          <a:p>
            <a:pPr eaLnBrk="1" fontAlgn="auto" hangingPunct="1">
              <a:spcAft>
                <a:spcPts val="0"/>
              </a:spcAft>
              <a:buFont typeface="Arial" pitchFamily="34" charset="0"/>
              <a:buChar char="•"/>
              <a:defRPr/>
            </a:pPr>
            <a:r>
              <a:rPr lang="nl-NL" dirty="0" smtClean="0"/>
              <a:t> 27    391    V3000    7746</a:t>
            </a:r>
          </a:p>
          <a:p>
            <a:pPr eaLnBrk="1" fontAlgn="auto" hangingPunct="1">
              <a:spcAft>
                <a:spcPts val="0"/>
              </a:spcAft>
              <a:buFont typeface="Arial" pitchFamily="34" charset="0"/>
              <a:buChar char="•"/>
              <a:defRPr/>
            </a:pPr>
            <a:r>
              <a:rPr lang="nl-NL" dirty="0" smtClean="0"/>
              <a:t> 28    391    V3000    7661</a:t>
            </a:r>
            <a:endParaRPr lang="en-US" dirty="0" smtClean="0"/>
          </a:p>
        </p:txBody>
      </p:sp>
      <p:sp>
        <p:nvSpPr>
          <p:cNvPr id="4" name="TextBox 3"/>
          <p:cNvSpPr txBox="1"/>
          <p:nvPr/>
        </p:nvSpPr>
        <p:spPr>
          <a:xfrm>
            <a:off x="4191000" y="762000"/>
            <a:ext cx="4495800" cy="2585323"/>
          </a:xfrm>
          <a:prstGeom prst="rect">
            <a:avLst/>
          </a:prstGeom>
          <a:noFill/>
        </p:spPr>
        <p:txBody>
          <a:bodyPr wrap="square" rtlCol="0">
            <a:spAutoFit/>
          </a:bodyPr>
          <a:lstStyle/>
          <a:p>
            <a:r>
              <a:rPr lang="en-US" dirty="0" smtClean="0"/>
              <a:t>Typical 391 diagnoses: </a:t>
            </a:r>
          </a:p>
          <a:p>
            <a:endParaRPr lang="en-US" dirty="0" smtClean="0"/>
          </a:p>
          <a:p>
            <a:r>
              <a:rPr lang="en-US" dirty="0" smtClean="0"/>
              <a:t>V3000 newborn V30 born in hospital 0</a:t>
            </a:r>
          </a:p>
          <a:p>
            <a:r>
              <a:rPr lang="en-US" dirty="0" smtClean="0"/>
              <a:t>V3001 newborn born in hospital </a:t>
            </a:r>
          </a:p>
          <a:p>
            <a:r>
              <a:rPr lang="en-US" dirty="0" smtClean="0"/>
              <a:t>	by C-section 1</a:t>
            </a:r>
          </a:p>
          <a:p>
            <a:r>
              <a:rPr lang="en-US" dirty="0" smtClean="0"/>
              <a:t>7661 large baby for gestational age</a:t>
            </a:r>
          </a:p>
          <a:p>
            <a:r>
              <a:rPr lang="en-US" dirty="0" smtClean="0"/>
              <a:t>7746 jaundice</a:t>
            </a:r>
          </a:p>
          <a:p>
            <a:r>
              <a:rPr lang="en-US" dirty="0" smtClean="0"/>
              <a:t>605 tight foreskin</a:t>
            </a:r>
          </a:p>
          <a:p>
            <a:endParaRPr lang="en-US" dirty="0"/>
          </a:p>
        </p:txBody>
      </p:sp>
    </p:spTree>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p:txBody>
          <a:bodyPr/>
          <a:lstStyle/>
          <a:p>
            <a:pPr eaLnBrk="1" hangingPunct="1"/>
            <a:r>
              <a:rPr lang="en-US" dirty="0" smtClean="0"/>
              <a:t> </a:t>
            </a:r>
          </a:p>
        </p:txBody>
      </p:sp>
      <p:sp>
        <p:nvSpPr>
          <p:cNvPr id="3" name="Content Placeholder 2"/>
          <p:cNvSpPr>
            <a:spLocks noGrp="1"/>
          </p:cNvSpPr>
          <p:nvPr>
            <p:ph idx="1"/>
          </p:nvPr>
        </p:nvSpPr>
        <p:spPr>
          <a:xfrm>
            <a:off x="457200" y="228600"/>
            <a:ext cx="5334000" cy="5897563"/>
          </a:xfrm>
        </p:spPr>
        <p:txBody>
          <a:bodyPr rtlCol="0">
            <a:normAutofit fontScale="62500" lnSpcReduction="20000"/>
          </a:bodyPr>
          <a:lstStyle/>
          <a:p>
            <a:pPr eaLnBrk="1" fontAlgn="auto" hangingPunct="1">
              <a:spcAft>
                <a:spcPts val="0"/>
              </a:spcAft>
              <a:buFont typeface="Arial" pitchFamily="34" charset="0"/>
              <a:buChar char="•"/>
              <a:defRPr/>
            </a:pPr>
            <a:r>
              <a:rPr lang="nl-NL" dirty="0" smtClean="0"/>
              <a:t>OBS    DRG    DIAG1    DIAG2    DIAG3    DIAG4</a:t>
            </a:r>
          </a:p>
          <a:p>
            <a:pPr eaLnBrk="1" fontAlgn="auto" hangingPunct="1">
              <a:spcAft>
                <a:spcPts val="0"/>
              </a:spcAft>
              <a:buFont typeface="Arial" pitchFamily="34" charset="0"/>
              <a:buChar char="•"/>
              <a:defRPr/>
            </a:pPr>
            <a:endParaRPr lang="nl-NL" dirty="0" smtClean="0"/>
          </a:p>
          <a:p>
            <a:pPr eaLnBrk="1" fontAlgn="auto" hangingPunct="1">
              <a:spcAft>
                <a:spcPts val="0"/>
              </a:spcAft>
              <a:buFont typeface="Arial" pitchFamily="34" charset="0"/>
              <a:buChar char="•"/>
              <a:defRPr/>
            </a:pPr>
            <a:r>
              <a:rPr lang="nl-NL" dirty="0" smtClean="0"/>
              <a:t>   1    390    V3000    7525</a:t>
            </a:r>
          </a:p>
          <a:p>
            <a:pPr eaLnBrk="1" fontAlgn="auto" hangingPunct="1">
              <a:spcAft>
                <a:spcPts val="0"/>
              </a:spcAft>
              <a:buFont typeface="Arial" pitchFamily="34" charset="0"/>
              <a:buChar char="•"/>
              <a:defRPr/>
            </a:pPr>
            <a:r>
              <a:rPr lang="nl-NL" dirty="0" smtClean="0"/>
              <a:t>   2    390    7786     7660</a:t>
            </a:r>
          </a:p>
          <a:p>
            <a:pPr eaLnBrk="1" fontAlgn="auto" hangingPunct="1">
              <a:spcAft>
                <a:spcPts val="0"/>
              </a:spcAft>
              <a:buFont typeface="Arial" pitchFamily="34" charset="0"/>
              <a:buChar char="•"/>
              <a:defRPr/>
            </a:pPr>
            <a:r>
              <a:rPr lang="nl-NL" dirty="0" smtClean="0"/>
              <a:t>   3    390    V301     7526     V718</a:t>
            </a:r>
          </a:p>
          <a:p>
            <a:pPr eaLnBrk="1" fontAlgn="auto" hangingPunct="1">
              <a:spcAft>
                <a:spcPts val="0"/>
              </a:spcAft>
              <a:buFont typeface="Arial" pitchFamily="34" charset="0"/>
              <a:buChar char="•"/>
              <a:defRPr/>
            </a:pPr>
            <a:r>
              <a:rPr lang="nl-NL" dirty="0" smtClean="0"/>
              <a:t>   4    390    V3000    7526</a:t>
            </a:r>
          </a:p>
          <a:p>
            <a:pPr eaLnBrk="1" fontAlgn="auto" hangingPunct="1">
              <a:spcAft>
                <a:spcPts val="0"/>
              </a:spcAft>
              <a:buFont typeface="Arial" pitchFamily="34" charset="0"/>
              <a:buChar char="•"/>
              <a:defRPr/>
            </a:pPr>
            <a:r>
              <a:rPr lang="nl-NL" dirty="0" smtClean="0"/>
              <a:t>   5    390    V3101    7784</a:t>
            </a:r>
          </a:p>
          <a:p>
            <a:pPr eaLnBrk="1" fontAlgn="auto" hangingPunct="1">
              <a:spcAft>
                <a:spcPts val="0"/>
              </a:spcAft>
              <a:buFont typeface="Arial" pitchFamily="34" charset="0"/>
              <a:buChar char="•"/>
              <a:defRPr/>
            </a:pPr>
            <a:r>
              <a:rPr lang="nl-NL" dirty="0" smtClean="0"/>
              <a:t>   6    390    V3000    4279</a:t>
            </a:r>
          </a:p>
          <a:p>
            <a:pPr eaLnBrk="1" fontAlgn="auto" hangingPunct="1">
              <a:spcAft>
                <a:spcPts val="0"/>
              </a:spcAft>
              <a:buFont typeface="Arial" pitchFamily="34" charset="0"/>
              <a:buChar char="•"/>
              <a:defRPr/>
            </a:pPr>
            <a:r>
              <a:rPr lang="nl-NL" dirty="0" smtClean="0"/>
              <a:t>   7    390    V3000    37205</a:t>
            </a:r>
          </a:p>
          <a:p>
            <a:pPr eaLnBrk="1" fontAlgn="auto" hangingPunct="1">
              <a:spcAft>
                <a:spcPts val="0"/>
              </a:spcAft>
              <a:buFont typeface="Arial" pitchFamily="34" charset="0"/>
              <a:buChar char="•"/>
              <a:defRPr/>
            </a:pPr>
            <a:r>
              <a:rPr lang="nl-NL" dirty="0" smtClean="0"/>
              <a:t>   8    390    V3000    76408</a:t>
            </a:r>
          </a:p>
          <a:p>
            <a:pPr eaLnBrk="1" fontAlgn="auto" hangingPunct="1">
              <a:spcAft>
                <a:spcPts val="0"/>
              </a:spcAft>
              <a:buFont typeface="Arial" pitchFamily="34" charset="0"/>
              <a:buChar char="•"/>
              <a:defRPr/>
            </a:pPr>
            <a:r>
              <a:rPr lang="nl-NL" dirty="0" smtClean="0"/>
              <a:t>   9    390    V3000    7526</a:t>
            </a:r>
          </a:p>
          <a:p>
            <a:pPr eaLnBrk="1" fontAlgn="auto" hangingPunct="1">
              <a:spcAft>
                <a:spcPts val="0"/>
              </a:spcAft>
              <a:buFont typeface="Arial" pitchFamily="34" charset="0"/>
              <a:buChar char="•"/>
              <a:defRPr/>
            </a:pPr>
            <a:r>
              <a:rPr lang="nl-NL" dirty="0" smtClean="0"/>
              <a:t>  10    390    V3000    7706</a:t>
            </a:r>
          </a:p>
          <a:p>
            <a:pPr eaLnBrk="1" fontAlgn="auto" hangingPunct="1">
              <a:spcAft>
                <a:spcPts val="0"/>
              </a:spcAft>
              <a:buFont typeface="Arial" pitchFamily="34" charset="0"/>
              <a:buChar char="•"/>
              <a:defRPr/>
            </a:pPr>
            <a:r>
              <a:rPr lang="nl-NL" dirty="0" smtClean="0"/>
              <a:t>  11    390    V3001    71965    7706     7746</a:t>
            </a:r>
          </a:p>
          <a:p>
            <a:pPr eaLnBrk="1" fontAlgn="auto" hangingPunct="1">
              <a:spcAft>
                <a:spcPts val="0"/>
              </a:spcAft>
              <a:buFont typeface="Arial" pitchFamily="34" charset="0"/>
              <a:buChar char="•"/>
              <a:defRPr/>
            </a:pPr>
            <a:r>
              <a:rPr lang="nl-NL" dirty="0" smtClean="0"/>
              <a:t>  12    390    V3000    7661     74910</a:t>
            </a:r>
          </a:p>
          <a:p>
            <a:pPr eaLnBrk="1" fontAlgn="auto" hangingPunct="1">
              <a:spcAft>
                <a:spcPts val="0"/>
              </a:spcAft>
              <a:buFont typeface="Arial" pitchFamily="34" charset="0"/>
              <a:buChar char="•"/>
              <a:defRPr/>
            </a:pPr>
            <a:r>
              <a:rPr lang="nl-NL" dirty="0" smtClean="0"/>
              <a:t>  13    390    V3000    7793</a:t>
            </a:r>
          </a:p>
          <a:p>
            <a:pPr eaLnBrk="1" fontAlgn="auto" hangingPunct="1">
              <a:spcAft>
                <a:spcPts val="0"/>
              </a:spcAft>
              <a:buFont typeface="Arial" pitchFamily="34" charset="0"/>
              <a:buChar char="•"/>
              <a:defRPr/>
            </a:pPr>
            <a:r>
              <a:rPr lang="nl-NL" dirty="0" smtClean="0"/>
              <a:t>  14    390    V3000    7706</a:t>
            </a:r>
          </a:p>
          <a:p>
            <a:pPr eaLnBrk="1" fontAlgn="auto" hangingPunct="1">
              <a:spcAft>
                <a:spcPts val="0"/>
              </a:spcAft>
              <a:buFont typeface="Arial" pitchFamily="34" charset="0"/>
              <a:buChar char="•"/>
              <a:defRPr/>
            </a:pPr>
            <a:r>
              <a:rPr lang="nl-NL" dirty="0" smtClean="0"/>
              <a:t>  15    390    V3000    75501</a:t>
            </a:r>
          </a:p>
          <a:p>
            <a:pPr eaLnBrk="1" fontAlgn="auto" hangingPunct="1">
              <a:spcAft>
                <a:spcPts val="0"/>
              </a:spcAft>
              <a:buFont typeface="Arial" pitchFamily="34" charset="0"/>
              <a:buChar char="•"/>
              <a:defRPr/>
            </a:pPr>
            <a:r>
              <a:rPr lang="nl-NL" dirty="0" smtClean="0"/>
              <a:t>  16    390    V3001    7526</a:t>
            </a:r>
          </a:p>
          <a:p>
            <a:pPr eaLnBrk="1" fontAlgn="auto" hangingPunct="1">
              <a:spcAft>
                <a:spcPts val="0"/>
              </a:spcAft>
              <a:buFont typeface="Arial" pitchFamily="34" charset="0"/>
              <a:buChar char="•"/>
              <a:defRPr/>
            </a:pPr>
            <a:r>
              <a:rPr lang="nl-NL" dirty="0" smtClean="0"/>
              <a:t>  17    390    V3001    V718</a:t>
            </a:r>
            <a:endParaRPr lang="en-US" dirty="0" smtClean="0"/>
          </a:p>
        </p:txBody>
      </p:sp>
      <p:sp>
        <p:nvSpPr>
          <p:cNvPr id="5" name="TextBox 4"/>
          <p:cNvSpPr txBox="1"/>
          <p:nvPr/>
        </p:nvSpPr>
        <p:spPr>
          <a:xfrm>
            <a:off x="6019800" y="609600"/>
            <a:ext cx="2438400" cy="2031325"/>
          </a:xfrm>
          <a:prstGeom prst="rect">
            <a:avLst/>
          </a:prstGeom>
          <a:noFill/>
        </p:spPr>
        <p:txBody>
          <a:bodyPr wrap="square" rtlCol="0">
            <a:spAutoFit/>
          </a:bodyPr>
          <a:lstStyle/>
          <a:p>
            <a:r>
              <a:rPr lang="en-US" dirty="0" smtClean="0"/>
              <a:t>Some 390 diagnoses: 752.. genital organ anomalies</a:t>
            </a:r>
          </a:p>
          <a:p>
            <a:r>
              <a:rPr lang="en-US" dirty="0" smtClean="0"/>
              <a:t>7784 fever</a:t>
            </a:r>
          </a:p>
          <a:p>
            <a:r>
              <a:rPr lang="en-US" dirty="0" smtClean="0"/>
              <a:t>75501 extra finger</a:t>
            </a:r>
          </a:p>
          <a:p>
            <a:r>
              <a:rPr lang="en-US" dirty="0" smtClean="0"/>
              <a:t>4279 heart </a:t>
            </a:r>
            <a:r>
              <a:rPr lang="en-US" dirty="0" err="1" smtClean="0"/>
              <a:t>arrythmia</a:t>
            </a:r>
            <a:r>
              <a:rPr lang="en-US" dirty="0" smtClean="0"/>
              <a:t> </a:t>
            </a:r>
          </a:p>
          <a:p>
            <a:endParaRPr lang="en-US" dirty="0"/>
          </a:p>
        </p:txBody>
      </p:sp>
    </p:spTree>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344</TotalTime>
  <Words>2211</Words>
  <Application>Microsoft Macintosh PowerPoint</Application>
  <PresentationFormat>On-screen Show (4:3)</PresentationFormat>
  <Paragraphs>280</Paragraphs>
  <Slides>45</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45</vt:i4>
      </vt:variant>
    </vt:vector>
  </HeadingPairs>
  <TitlesOfParts>
    <vt:vector size="47" baseType="lpstr">
      <vt:lpstr>Office Theme</vt:lpstr>
      <vt:lpstr>Worksheet</vt:lpstr>
      <vt:lpstr>DRG’s and RBRVS</vt:lpstr>
      <vt:lpstr>How to pay for medical services</vt:lpstr>
      <vt:lpstr>Diagnosis-Related Groups  for Hospital Payment</vt:lpstr>
      <vt:lpstr>PowerPoint Presentation</vt:lpstr>
      <vt:lpstr>Diagnosis-Related Groups  for Hospital Payment</vt:lpstr>
      <vt:lpstr>SC Medicaid shortly after DRG’s started</vt:lpstr>
      <vt:lpstr>PowerPoint Presentation</vt:lpstr>
      <vt:lpstr> </vt:lpstr>
      <vt:lpstr> </vt:lpstr>
      <vt:lpstr> </vt:lpstr>
      <vt:lpstr>Incentives in DRG-based payment</vt:lpstr>
      <vt:lpstr>PowerPoint Presentation</vt:lpstr>
      <vt:lpstr>PowerPoint Presentation</vt:lpstr>
      <vt:lpstr>Early discharges …</vt:lpstr>
      <vt:lpstr>PowerPoint Presentation</vt:lpstr>
      <vt:lpstr>Quality of Care Before and After Implementation of the DRG-Based Prospective Payment System, A Summary of Effects  William H. Rogers, PhD; David Draper, PhD; Katherine L. Kahn, MD; Emmett B. Keeler, PhD; Lisa V. Rubenstein, MD, MSPH; Jacqueline Kosecoff, PhD; Robert H. Brook, MD, ScD  JAMA. 1990;264(15):1989-1994.  </vt:lpstr>
      <vt:lpstr>Early discharges …</vt:lpstr>
      <vt:lpstr>… and readmissions</vt:lpstr>
      <vt:lpstr>Qian, et al, Quicker and Sicker</vt:lpstr>
      <vt:lpstr>Qian, et al, Quicker and Sicker</vt:lpstr>
      <vt:lpstr>Qian, et al, Quicker and Sicker</vt:lpstr>
      <vt:lpstr>Qian, et al, Quicker and Sicker</vt:lpstr>
      <vt:lpstr>Qian summary of pros and cons of DRG-based PPS for hospitals</vt:lpstr>
      <vt:lpstr>DRG creep</vt:lpstr>
      <vt:lpstr>PowerPoint Presentation</vt:lpstr>
      <vt:lpstr>PowerPoint Presentation</vt:lpstr>
      <vt:lpstr>RBRVS</vt:lpstr>
      <vt:lpstr>Resource-Based Relative Value System for physician payment</vt:lpstr>
      <vt:lpstr>RBRVS = DRGs for doctors?</vt:lpstr>
      <vt:lpstr>RBRVS = DRGs for doctors?</vt:lpstr>
      <vt:lpstr>Historical context</vt:lpstr>
      <vt:lpstr>"The UCR Boondoggle: A Death Knell for Private Practice?"</vt:lpstr>
      <vt:lpstr>RBRVS</vt:lpstr>
      <vt:lpstr>Articles</vt:lpstr>
      <vt:lpstr>Physician work measure for RBRVS</vt:lpstr>
      <vt:lpstr>PowerPoint Presentation</vt:lpstr>
      <vt:lpstr>Why set fees to be proportional to cost?</vt:lpstr>
      <vt:lpstr>RBRVS formula</vt:lpstr>
      <vt:lpstr>PowerPoint Presentation</vt:lpstr>
      <vt:lpstr>Total Work formula</vt:lpstr>
      <vt:lpstr>Compares actual Medicare payments with what Medicare would pay if proportional to RBRV and total-payment-neutral</vt:lpstr>
      <vt:lpstr>PowerPoint Presentation</vt:lpstr>
      <vt:lpstr>Potential RBRVS impact</vt:lpstr>
      <vt:lpstr>Limitations of RBRVS</vt:lpstr>
      <vt:lpstr>As implemented by SC Medicaid</vt:lpstr>
    </vt:vector>
  </TitlesOfParts>
  <Company>Arnold School of Public Health</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Competition and Monopoly</dc:title>
  <dc:creator>sbaker</dc:creator>
  <cp:lastModifiedBy>Sam Baker</cp:lastModifiedBy>
  <cp:revision>42</cp:revision>
  <dcterms:created xsi:type="dcterms:W3CDTF">2010-10-13T16:38:30Z</dcterms:created>
  <dcterms:modified xsi:type="dcterms:W3CDTF">2013-11-07T17:48:51Z</dcterms:modified>
</cp:coreProperties>
</file>