
<file path=[Content_Types].xml><?xml version="1.0" encoding="utf-8"?>
<Types xmlns="http://schemas.openxmlformats.org/package/2006/content-types">
  <Override PartName="/ppt/theme/theme5.xml" ContentType="application/vnd.openxmlformats-officedocument.theme+xml"/>
  <Override PartName="/ppt/slideLayouts/slideLayout30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slideLayouts/slideLayout269.xml" ContentType="application/vnd.openxmlformats-officedocument.presentationml.slideLayout+xml"/>
  <Default Extension="xml" ContentType="application/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247.xml" ContentType="application/vnd.openxmlformats-officedocument.presentationml.slideLayout+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heme/theme29.xml" ContentType="application/vnd.openxmlformats-officedocument.theme+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slideLayouts/slideLayout272.xml" ContentType="application/vnd.openxmlformats-officedocument.presentationml.slideLayout+xml"/>
  <Override PartName="/ppt/slideLayouts/slideLayout203.xml" ContentType="application/vnd.openxmlformats-officedocument.presentationml.slideLayout+xml"/>
  <Override PartName="/ppt/slideLayouts/slideLayout250.xml" ContentType="application/vnd.openxmlformats-officedocument.presentationml.slideLayout+xml"/>
  <Override PartName="/ppt/slideLayouts/slideLayout87.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31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299.xml" ContentType="application/vnd.openxmlformats-officedocument.presentationml.slideLayout+xml"/>
  <Override PartName="/ppt/slideLayouts/slideLayout304.xml" ContentType="application/vnd.openxmlformats-officedocument.presentationml.slideLayout+xml"/>
  <Override PartName="/ppt/slideMasters/slideMaster27.xml" ContentType="application/vnd.openxmlformats-officedocument.presentationml.slideMaster+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slideLayouts/slideLayout277.xml" ContentType="application/vnd.openxmlformats-officedocument.presentationml.slideLayout+xml"/>
  <Override PartName="/ppt/slideLayouts/slideLayout288.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slideLayouts/slideLayout266.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255.xml" ContentType="application/vnd.openxmlformats-officedocument.presentationml.slideLayout+xml"/>
  <Override PartName="/ppt/theme/theme26.xml" ContentType="application/vnd.openxmlformats-officedocument.theme+xml"/>
  <Override PartName="/ppt/slideLayouts/slideLayout10.xml" ContentType="application/vnd.openxmlformats-officedocument.presentationml.slideLayout+xml"/>
  <Override PartName="/ppt/theme/theme15.xml" ContentType="application/vnd.openxmlformats-officedocument.theme+xml"/>
  <Override PartName="/ppt/slideLayouts/slideLayout233.xml" ContentType="application/vnd.openxmlformats-officedocument.presentationml.slideLayout+xml"/>
  <Override PartName="/ppt/slideLayouts/slideLayout244.xml" ContentType="application/vnd.openxmlformats-officedocument.presentationml.slideLayout+xml"/>
  <Override PartName="/ppt/slideLayouts/slideLayout280.xml" ContentType="application/vnd.openxmlformats-officedocument.presentationml.slideLayout+xml"/>
  <Override PartName="/ppt/slideLayouts/slideLayout291.xml" ContentType="application/vnd.openxmlformats-officedocument.presentationml.slideLayout+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slideLayouts/slideLayout309.xml" ContentType="application/vnd.openxmlformats-officedocument.presentationml.slideLayout+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Layouts/slideLayout249.xml" ContentType="application/vnd.openxmlformats-officedocument.presentationml.slideLayout+xml"/>
  <Override PartName="/ppt/slideLayouts/slideLayout296.xml" ContentType="application/vnd.openxmlformats-officedocument.presentationml.slideLayout+xml"/>
  <Override PartName="/ppt/slideLayouts/slideLayout301.xml" ContentType="application/vnd.openxmlformats-officedocument.presentationml.slideLayout+xml"/>
  <Override PartName="/ppt/slideLayouts/slideLayout312.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Layouts/slideLayout238.xml" ContentType="application/vnd.openxmlformats-officedocument.presentationml.slideLayout+xml"/>
  <Override PartName="/ppt/slideLayouts/slideLayout285.xml" ContentType="application/vnd.openxmlformats-officedocument.presentationml.slideLayout+xml"/>
  <Override PartName="/ppt/slideMasters/slideMaster24.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slideLayouts/slideLayout227.xml" ContentType="application/vnd.openxmlformats-officedocument.presentationml.slideLayout+xml"/>
  <Override PartName="/ppt/slideLayouts/slideLayout274.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slideLayouts/slideLayout252.xml" ContentType="application/vnd.openxmlformats-officedocument.presentationml.slideLayout+xml"/>
  <Override PartName="/ppt/theme/theme23.xml" ContentType="application/vnd.openxmlformats-officedocument.theme+xml"/>
  <Override PartName="/ppt/slideLayouts/slideLayout263.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Layouts/slideLayout241.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Layouts/slideLayout230.xml" ContentType="application/vnd.openxmlformats-officedocument.presentationml.slideLayout+xml"/>
  <Override PartName="/ppt/slideLayouts/slideLayout317.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306.xml" ContentType="application/vnd.openxmlformats-officedocument.presentationml.slideLayout+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Layouts/slideLayout279.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Layouts/slideLayout268.xml" ContentType="application/vnd.openxmlformats-officedocument.presentationml.slideLayout+xml"/>
  <Override PartName="/ppt/slideLayouts/slideLayout320.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257.xml" ContentType="application/vnd.openxmlformats-officedocument.presentationml.slideLayout+xml"/>
  <Override PartName="/ppt/theme/theme28.xml" ContentType="application/vnd.openxmlformats-officedocument.them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Layouts/slideLayout235.xml" ContentType="application/vnd.openxmlformats-officedocument.presentationml.slideLayout+xml"/>
  <Override PartName="/ppt/slideLayouts/slideLayout246.xml" ContentType="application/vnd.openxmlformats-officedocument.presentationml.slideLayout+xml"/>
  <Override PartName="/ppt/slideLayouts/slideLayout293.xml" ContentType="application/vnd.openxmlformats-officedocument.presentationml.slideLayout+xml"/>
  <Override PartName="/ppt/slideMasters/slideMaster21.xml" ContentType="application/vnd.openxmlformats-officedocument.presentationml.slideMaster+xml"/>
  <Override PartName="/ppt/slideLayouts/slideLayout224.xml" ContentType="application/vnd.openxmlformats-officedocument.presentationml.slideLayout+xml"/>
  <Override PartName="/ppt/slideLayouts/slideLayout271.xml" ContentType="application/vnd.openxmlformats-officedocument.presentationml.slideLayout+xml"/>
  <Override PartName="/ppt/slideLayouts/slideLayout282.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slideLayouts/slideLayout213.xml" ContentType="application/vnd.openxmlformats-officedocument.presentationml.slideLayout+xml"/>
  <Override PartName="/ppt/slideLayouts/slideLayout260.xml" ContentType="application/vnd.openxmlformats-officedocument.presentationml.slideLayout+xml"/>
  <Override PartName="/ppt/theme/theme31.xml" ContentType="application/vnd.openxmlformats-officedocument.them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Layouts/slideLayout298.xml" ContentType="application/vnd.openxmlformats-officedocument.presentationml.slideLayout+xml"/>
  <Override PartName="/ppt/slideLayouts/slideLayout303.xml" ContentType="application/vnd.openxmlformats-officedocument.presentationml.slideLayout+xml"/>
  <Override PartName="/ppt/slideLayouts/slideLayout31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287.xml" ContentType="application/vnd.openxmlformats-officedocument.presentationml.slideLayout+xml"/>
  <Override PartName="/ppt/slideMasters/slideMaster26.xml" ContentType="application/vnd.openxmlformats-officedocument.presentationml.slideMaster+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Layouts/slideLayout229.xml" ContentType="application/vnd.openxmlformats-officedocument.presentationml.slideLayout+xml"/>
  <Override PartName="/ppt/slideLayouts/slideLayout276.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slideLayouts/slideLayout254.xml" ContentType="application/vnd.openxmlformats-officedocument.presentationml.slideLayout+xml"/>
  <Override PartName="/ppt/slideLayouts/slideLayout265.xml" ContentType="application/vnd.openxmlformats-officedocument.presentationml.slideLayout+xml"/>
  <Override PartName="/ppt/theme/theme14.xml" ContentType="application/vnd.openxmlformats-officedocument.theme+xml"/>
  <Override PartName="/ppt/slideLayouts/slideLayout243.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232.xml" ContentType="application/vnd.openxmlformats-officedocument.presentationml.slideLayout+xml"/>
  <Override PartName="/ppt/slideLayouts/slideLayout319.xml" ContentType="application/vnd.openxmlformats-officedocument.presentationml.slideLayou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Layouts/slideLayout30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Layouts/slideLayout322.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Layouts/slideLayout259.xml" ContentType="application/vnd.openxmlformats-officedocument.presentationml.slideLayout+xml"/>
  <Override PartName="/ppt/slideLayouts/slideLayout31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248.xml" ContentType="application/vnd.openxmlformats-officedocument.presentationml.slideLayout+xml"/>
  <Override PartName="/ppt/slideLayouts/slideLayout295.xml" ContentType="application/vnd.openxmlformats-officedocument.presentationml.slideLayout+xml"/>
  <Override PartName="/ppt/slideLayouts/slideLayout300.xml" ContentType="application/vnd.openxmlformats-officedocument.presentationml.slideLayout+xml"/>
  <Override PartName="/ppt/slideMasters/slideMaster23.xml" ContentType="application/vnd.openxmlformats-officedocument.presentationml.slideMaster+xml"/>
  <Override PartName="/ppt/slideLayouts/slideLayout50.xml" ContentType="application/vnd.openxmlformats-officedocument.presentationml.slideLayout+xml"/>
  <Override PartName="/ppt/slideLayouts/slideLayout226.xml" ContentType="application/vnd.openxmlformats-officedocument.presentationml.slideLayout+xml"/>
  <Override PartName="/ppt/slideLayouts/slideLayout237.xml" ContentType="application/vnd.openxmlformats-officedocument.presentationml.slideLayout+xml"/>
  <Override PartName="/ppt/slideLayouts/slideLayout273.xml" ContentType="application/vnd.openxmlformats-officedocument.presentationml.slideLayout+xml"/>
  <Override PartName="/ppt/slideLayouts/slideLayout284.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slideLayouts/slideLayout262.xml" ContentType="application/vnd.openxmlformats-officedocument.presentationml.slideLayout+xml"/>
  <Default Extension="vml" ContentType="application/vnd.openxmlformats-officedocument.vmlDrawing"/>
  <Default Extension="gif" ContentType="image/gif"/>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51.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ppt/slideLayouts/slideLayout240.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Layouts/slideLayout31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slideMasters/slideMaster28.xml" ContentType="application/vnd.openxmlformats-officedocument.presentationml.slideMaster+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slideLayouts/slideLayout278.xml" ContentType="application/vnd.openxmlformats-officedocument.presentationml.slideLayout+xml"/>
  <Default Extension="xls" ContentType="application/vnd.ms-exce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Layouts/slideLayout256.xml" ContentType="application/vnd.openxmlformats-officedocument.presentationml.slideLayout+xml"/>
  <Override PartName="/ppt/slideLayouts/slideLayout267.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245.xml" ContentType="application/vnd.openxmlformats-officedocument.presentationml.slideLayout+xml"/>
  <Override PartName="/ppt/slideLayouts/slideLayout292.xml" ContentType="application/vnd.openxmlformats-officedocument.presentationml.slideLayout+xml"/>
  <Override PartName="/ppt/theme/theme27.xml" ContentType="application/vnd.openxmlformats-officedocument.theme+xml"/>
  <Override PartName="/ppt/slideLayouts/slideLayout100.xml" ContentType="application/vnd.openxmlformats-officedocument.presentationml.slideLayout+xml"/>
  <Override PartName="/ppt/slideLayouts/slideLayout234.xml" ContentType="application/vnd.openxmlformats-officedocument.presentationml.slideLayout+xml"/>
  <Override PartName="/ppt/slideLayouts/slideLayout281.xml" ContentType="application/vnd.openxmlformats-officedocument.presentationml.slideLayout+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270.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theme/theme30.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313.xml" ContentType="application/vnd.openxmlformats-officedocument.presentationml.slideLayout+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Layouts/slideLayout297.xml" ContentType="application/vnd.openxmlformats-officedocument.presentationml.slideLayout+xml"/>
  <Override PartName="/ppt/slideLayouts/slideLayout302.xml" ContentType="application/vnd.openxmlformats-officedocument.presentationml.slideLayout+xml"/>
  <Override PartName="/ppt/slideMasters/slideMaster25.xml" ContentType="application/vnd.openxmlformats-officedocument.presentationml.slideMaster+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Layouts/slideLayout228.xml" ContentType="application/vnd.openxmlformats-officedocument.presentationml.slideLayout+xml"/>
  <Override PartName="/ppt/slideLayouts/slideLayout239.xml" ContentType="application/vnd.openxmlformats-officedocument.presentationml.slideLayout+xml"/>
  <Override PartName="/ppt/slideLayouts/slideLayout275.xml" ContentType="application/vnd.openxmlformats-officedocument.presentationml.slideLayout+xml"/>
  <Override PartName="/ppt/slideLayouts/slideLayout286.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slideLayouts/slideLayout264.xml" ContentType="application/vnd.openxmlformats-officedocument.presentationml.slideLayout+xml"/>
  <Override PartName="/ppt/slideLayouts/slideLayout206.xml" ContentType="application/vnd.openxmlformats-officedocument.presentationml.slideLayout+xml"/>
  <Override PartName="/ppt/slideLayouts/slideLayout253.xml" ContentType="application/vnd.openxmlformats-officedocument.presentationml.slideLayout+xml"/>
  <Override PartName="/ppt/theme/theme24.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31.xml" ContentType="application/vnd.openxmlformats-officedocument.presentationml.slideLayout+xml"/>
  <Override PartName="/ppt/slideLayouts/slideLayout242.xml" ContentType="application/vnd.openxmlformats-officedocument.presentationml.slideLayout+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Layouts/slideLayout220.xml" ContentType="application/vnd.openxmlformats-officedocument.presentationml.slideLayout+xml"/>
  <Override PartName="/ppt/slideLayouts/slideLayout318.xml" ContentType="application/vnd.openxmlformats-officedocument.presentationml.slideLayout+xml"/>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258.xml" ContentType="application/vnd.openxmlformats-officedocument.presentationml.slideLayout+xml"/>
  <Override PartName="/ppt/slideLayouts/slideLayout321.xml" ContentType="application/vnd.openxmlformats-officedocument.presentationml.slideLayout+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236.xml" ContentType="application/vnd.openxmlformats-officedocument.presentationml.slideLayout+xml"/>
  <Override PartName="/ppt/slideLayouts/slideLayout283.xml" ContentType="application/vnd.openxmlformats-officedocument.presentationml.slideLayout+xml"/>
  <Override PartName="/ppt/slideMasters/slideMaster22.xml" ContentType="application/vnd.openxmlformats-officedocument.presentationml.slideMaster+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heme/theme21.xml" ContentType="application/vnd.openxmlformats-officedocument.theme+xml"/>
  <Override PartName="/ppt/slideLayouts/slideLayout261.xml" ContentType="application/vnd.openxmlformats-officedocument.presentationml.slideLayout+xml"/>
  <Override PartName="/ppt/slideLayouts/slideLayout9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654" r:id="rId3"/>
    <p:sldMasterId id="2147483655"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 id="2147483665" r:id="rId14"/>
    <p:sldMasterId id="2147483666" r:id="rId15"/>
    <p:sldMasterId id="2147483667" r:id="rId16"/>
    <p:sldMasterId id="2147483668" r:id="rId17"/>
    <p:sldMasterId id="2147483669" r:id="rId18"/>
    <p:sldMasterId id="2147483670" r:id="rId19"/>
    <p:sldMasterId id="2147483671" r:id="rId20"/>
    <p:sldMasterId id="2147483672" r:id="rId21"/>
    <p:sldMasterId id="2147483673" r:id="rId22"/>
    <p:sldMasterId id="2147483674" r:id="rId23"/>
    <p:sldMasterId id="2147483675" r:id="rId24"/>
    <p:sldMasterId id="2147483676" r:id="rId25"/>
    <p:sldMasterId id="2147483677" r:id="rId26"/>
    <p:sldMasterId id="2147483679" r:id="rId27"/>
    <p:sldMasterId id="2147483680" r:id="rId28"/>
    <p:sldMasterId id="2147483681" r:id="rId29"/>
  </p:sldMasterIdLst>
  <p:notesMasterIdLst>
    <p:notesMasterId r:id="rId60"/>
  </p:notesMasterIdLst>
  <p:handoutMasterIdLst>
    <p:handoutMasterId r:id="rId61"/>
  </p:handoutMasterIdLst>
  <p:sldIdLst>
    <p:sldId id="258" r:id="rId30"/>
    <p:sldId id="288" r:id="rId31"/>
    <p:sldId id="259" r:id="rId32"/>
    <p:sldId id="260" r:id="rId33"/>
    <p:sldId id="261" r:id="rId34"/>
    <p:sldId id="262" r:id="rId35"/>
    <p:sldId id="263" r:id="rId36"/>
    <p:sldId id="264" r:id="rId37"/>
    <p:sldId id="265" r:id="rId38"/>
    <p:sldId id="266" r:id="rId39"/>
    <p:sldId id="267" r:id="rId40"/>
    <p:sldId id="268" r:id="rId41"/>
    <p:sldId id="269" r:id="rId42"/>
    <p:sldId id="270" r:id="rId43"/>
    <p:sldId id="271" r:id="rId44"/>
    <p:sldId id="272" r:id="rId45"/>
    <p:sldId id="273" r:id="rId46"/>
    <p:sldId id="274" r:id="rId47"/>
    <p:sldId id="275" r:id="rId48"/>
    <p:sldId id="276" r:id="rId49"/>
    <p:sldId id="277" r:id="rId50"/>
    <p:sldId id="278" r:id="rId51"/>
    <p:sldId id="279" r:id="rId52"/>
    <p:sldId id="280" r:id="rId53"/>
    <p:sldId id="281" r:id="rId54"/>
    <p:sldId id="282" r:id="rId55"/>
    <p:sldId id="287" r:id="rId56"/>
    <p:sldId id="284" r:id="rId57"/>
    <p:sldId id="285" r:id="rId58"/>
    <p:sldId id="286"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08" y="-9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1788"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0.xml"/><Relationship Id="rId21" Type="http://schemas.openxmlformats.org/officeDocument/2006/relationships/slideMaster" Target="slideMasters/slideMaster21.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slide" Target="slides/slide21.xml"/><Relationship Id="rId55" Type="http://schemas.openxmlformats.org/officeDocument/2006/relationships/slide" Target="slides/slide26.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 Target="slides/slide12.xml"/><Relationship Id="rId54" Type="http://schemas.openxmlformats.org/officeDocument/2006/relationships/slide" Target="slides/slide25.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slide" Target="slides/slide24.xml"/><Relationship Id="rId58" Type="http://schemas.openxmlformats.org/officeDocument/2006/relationships/slide" Target="slides/slide2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7.xml"/><Relationship Id="rId49" Type="http://schemas.openxmlformats.org/officeDocument/2006/relationships/slide" Target="slides/slide20.xml"/><Relationship Id="rId57" Type="http://schemas.openxmlformats.org/officeDocument/2006/relationships/slide" Target="slides/slide28.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slide" Target="slides/slide19.xml"/><Relationship Id="rId56" Type="http://schemas.openxmlformats.org/officeDocument/2006/relationships/slide" Target="slides/slide27.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2.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59"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741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741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741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5814D99-4377-47F5-9ED4-C39AE7144DB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6311FD8-F77A-46EF-9486-716AA7CF52A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311484-D2A0-417F-B4D2-0A995FBA459E}" type="slidenum">
              <a:rPr lang="en-US"/>
              <a:pPr/>
              <a:t>27</a:t>
            </a:fld>
            <a:endParaRPr lang="en-US"/>
          </a:p>
        </p:txBody>
      </p:sp>
      <p:sp>
        <p:nvSpPr>
          <p:cNvPr id="224258" name="Rectangle 2"/>
          <p:cNvSpPr>
            <a:spLocks noGrp="1" noRot="1" noChangeAspect="1" noChangeArrowheads="1" noTextEdit="1"/>
          </p:cNvSpPr>
          <p:nvPr>
            <p:ph type="sldImg"/>
          </p:nvPr>
        </p:nvSpPr>
        <p:spPr>
          <a:ln/>
        </p:spPr>
      </p:sp>
      <p:sp>
        <p:nvSpPr>
          <p:cNvPr id="224259" name="AutoShape 3"/>
          <p:cNvSpPr>
            <a:spLocks noGrp="1" noChangeAspect="1" noChangeArrowheads="1"/>
          </p:cNvSpPr>
          <p:nvPr>
            <p:ph type="body" idx="1"/>
          </p:nvPr>
        </p:nvSpPr>
        <p:spPr/>
        <p:txBody>
          <a:bodyPr/>
          <a:lstStyle/>
          <a:p>
            <a:r>
              <a:rPr lang="en-US" sz="1000">
                <a:latin typeface="Tahoma" pitchFamily="34" charset="0"/>
              </a:rPr>
              <a:t>Although state efforts to expand Medicaid and SCHIP during 2007 reached a level not seen since the late 1990s, the economy and recent federal developments temper prospects for further progress.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AD0D79C-8956-491C-8F6F-F75308B1C95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EC292B7-EB70-4A71-BB9C-4725893C915D}"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ABC28B-4CD5-452F-BBBA-07A8267ED147}"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A040AD-ECE4-42C2-B40A-BE84D42058B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Tree>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3A635F0-7EBC-4FAF-BF5F-9B26E4005350}"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AF40F04-1AD5-431E-8990-572ED03510CB}"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7637C2-B91D-46BD-9402-B906494A85EF}"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632EE8A-5ADD-45AE-B405-EE4166F8927B}"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E4B5D64-4F34-46FC-9930-7F81EAFED7DB}"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BF86B4-9591-4DED-96B0-517DA0A96B22}"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2ED751-4B1B-4107-9FED-7B1B60CC073F}"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1.pn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1.pn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1.pn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1.pn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theme" Target="../theme/theme24.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slideLayout" Target="../slideLayouts/slideLayout265.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theme" Target="../theme/theme25.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theme" Target="../theme/theme26.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6.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theme" Target="../theme/theme27.xml"/><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7.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theme" Target="../theme/theme28.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8.xml"/><Relationship Id="rId13" Type="http://schemas.openxmlformats.org/officeDocument/2006/relationships/theme" Target="../theme/theme29.xml"/><Relationship Id="rId3" Type="http://schemas.openxmlformats.org/officeDocument/2006/relationships/slideLayout" Target="../slideLayouts/slideLayout313.xml"/><Relationship Id="rId7" Type="http://schemas.openxmlformats.org/officeDocument/2006/relationships/slideLayout" Target="../slideLayouts/slideLayout317.xml"/><Relationship Id="rId12" Type="http://schemas.openxmlformats.org/officeDocument/2006/relationships/slideLayout" Target="../slideLayouts/slideLayout322.xml"/><Relationship Id="rId2" Type="http://schemas.openxmlformats.org/officeDocument/2006/relationships/slideLayout" Target="../slideLayouts/slideLayout312.xml"/><Relationship Id="rId1" Type="http://schemas.openxmlformats.org/officeDocument/2006/relationships/slideLayout" Target="../slideLayouts/slideLayout311.xml"/><Relationship Id="rId6" Type="http://schemas.openxmlformats.org/officeDocument/2006/relationships/slideLayout" Target="../slideLayouts/slideLayout316.xml"/><Relationship Id="rId11" Type="http://schemas.openxmlformats.org/officeDocument/2006/relationships/slideLayout" Target="../slideLayouts/slideLayout321.xml"/><Relationship Id="rId5" Type="http://schemas.openxmlformats.org/officeDocument/2006/relationships/slideLayout" Target="../slideLayouts/slideLayout315.xml"/><Relationship Id="rId10" Type="http://schemas.openxmlformats.org/officeDocument/2006/relationships/slideLayout" Target="../slideLayouts/slideLayout320.xml"/><Relationship Id="rId4" Type="http://schemas.openxmlformats.org/officeDocument/2006/relationships/slideLayout" Target="../slideLayouts/slideLayout314.xml"/><Relationship Id="rId9" Type="http://schemas.openxmlformats.org/officeDocument/2006/relationships/slideLayout" Target="../slideLayouts/slideLayout3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0FCCA5B-6BD3-47C7-AFC0-50E88234F6F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89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301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50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71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ahoma" pitchFamily="34" charset="0"/>
        </a:defRPr>
      </a:lvl2pPr>
      <a:lvl3pPr algn="ctr" rtl="0" fontAlgn="base">
        <a:spcBef>
          <a:spcPct val="0"/>
        </a:spcBef>
        <a:spcAft>
          <a:spcPct val="0"/>
        </a:spcAft>
        <a:defRPr sz="4400">
          <a:solidFill>
            <a:schemeClr val="tx2"/>
          </a:solidFill>
          <a:latin typeface="Tahoma" pitchFamily="34" charset="0"/>
        </a:defRPr>
      </a:lvl3pPr>
      <a:lvl4pPr algn="ctr" rtl="0" fontAlgn="base">
        <a:spcBef>
          <a:spcPct val="0"/>
        </a:spcBef>
        <a:spcAft>
          <a:spcPct val="0"/>
        </a:spcAft>
        <a:defRPr sz="4400">
          <a:solidFill>
            <a:schemeClr val="tx2"/>
          </a:solidFill>
          <a:latin typeface="Tahoma" pitchFamily="34" charset="0"/>
        </a:defRPr>
      </a:lvl4pPr>
      <a:lvl5pPr algn="ctr" rtl="0" fontAlgn="base">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ahoma" pitchFamily="34" charset="0"/>
        </a:defRPr>
      </a:lvl6pPr>
      <a:lvl7pPr marL="914400" algn="ctr" rtl="0" fontAlgn="base">
        <a:spcBef>
          <a:spcPct val="0"/>
        </a:spcBef>
        <a:spcAft>
          <a:spcPct val="0"/>
        </a:spcAft>
        <a:defRPr sz="4400">
          <a:solidFill>
            <a:schemeClr val="tx2"/>
          </a:solidFill>
          <a:latin typeface="Tahoma" pitchFamily="34" charset="0"/>
        </a:defRPr>
      </a:lvl7pPr>
      <a:lvl8pPr marL="1371600" algn="ctr" rtl="0" fontAlgn="base">
        <a:spcBef>
          <a:spcPct val="0"/>
        </a:spcBef>
        <a:spcAft>
          <a:spcPct val="0"/>
        </a:spcAft>
        <a:defRPr sz="4400">
          <a:solidFill>
            <a:schemeClr val="tx2"/>
          </a:solidFill>
          <a:latin typeface="Tahoma" pitchFamily="34" charset="0"/>
        </a:defRPr>
      </a:lvl8pPr>
      <a:lvl9pPr marL="1828800" algn="ctr" rtl="0" fontAlgn="base">
        <a:spcBef>
          <a:spcPct val="0"/>
        </a:spcBef>
        <a:spcAft>
          <a:spcPct val="0"/>
        </a:spcAft>
        <a:defRPr sz="4400">
          <a:solidFill>
            <a:schemeClr val="tx2"/>
          </a:solidFill>
          <a:latin typeface="Tahoma"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0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32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52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734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7348" name="Picture 4" descr="kfflogo-color1"/>
          <p:cNvPicPr>
            <a:picLocks noChangeAspect="1" noChangeArrowheads="1"/>
          </p:cNvPicPr>
          <p:nvPr userDrawn="1"/>
        </p:nvPicPr>
        <p:blipFill>
          <a:blip r:embed="rId13" cstate="print"/>
          <a:srcRect/>
          <a:stretch>
            <a:fillRect/>
          </a:stretch>
        </p:blipFill>
        <p:spPr bwMode="auto">
          <a:xfrm>
            <a:off x="8526463" y="6248400"/>
            <a:ext cx="546100" cy="547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9396" name="Picture 4" descr="kfflogo-color1"/>
          <p:cNvPicPr>
            <a:picLocks noChangeAspect="1" noChangeArrowheads="1"/>
          </p:cNvPicPr>
          <p:nvPr userDrawn="1"/>
        </p:nvPicPr>
        <p:blipFill>
          <a:blip r:embed="rId13" cstate="print"/>
          <a:srcRect/>
          <a:stretch>
            <a:fillRect/>
          </a:stretch>
        </p:blipFill>
        <p:spPr bwMode="auto">
          <a:xfrm>
            <a:off x="8526463" y="6248400"/>
            <a:ext cx="546100" cy="547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444" name="Picture 4" descr="kfflogo-color1"/>
          <p:cNvPicPr>
            <a:picLocks noChangeAspect="1" noChangeArrowheads="1"/>
          </p:cNvPicPr>
          <p:nvPr userDrawn="1"/>
        </p:nvPicPr>
        <p:blipFill>
          <a:blip r:embed="rId13" cstate="print"/>
          <a:srcRect/>
          <a:stretch>
            <a:fillRect/>
          </a:stretch>
        </p:blipFill>
        <p:spPr bwMode="auto">
          <a:xfrm>
            <a:off x="8526463" y="6248400"/>
            <a:ext cx="546100" cy="547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34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3492" name="Picture 4" descr="kfflogo-color1"/>
          <p:cNvPicPr>
            <a:picLocks noChangeAspect="1" noChangeArrowheads="1"/>
          </p:cNvPicPr>
          <p:nvPr userDrawn="1"/>
        </p:nvPicPr>
        <p:blipFill>
          <a:blip r:embed="rId13" cstate="print"/>
          <a:srcRect/>
          <a:stretch>
            <a:fillRect/>
          </a:stretch>
        </p:blipFill>
        <p:spPr bwMode="auto">
          <a:xfrm>
            <a:off x="8526463" y="6248400"/>
            <a:ext cx="546100" cy="5476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40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40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96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5" r:id="rId7"/>
    <p:sldLayoutId id="2147483986" r:id="rId8"/>
    <p:sldLayoutId id="2147483987" r:id="rId9"/>
    <p:sldLayoutId id="2147483988" r:id="rId10"/>
    <p:sldLayoutId id="2147483989"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78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98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 id="214748401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53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457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EEF2F5"/>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48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eaLnBrk="0" fontAlgn="base" hangingPunct="0">
        <a:spcBef>
          <a:spcPct val="0"/>
        </a:spcBef>
        <a:spcAft>
          <a:spcPct val="0"/>
        </a:spcAft>
        <a:defRPr sz="4400">
          <a:solidFill>
            <a:schemeClr val="tx2"/>
          </a:solidFill>
          <a:latin typeface="Tahoma" pitchFamily="34" charset="0"/>
        </a:defRPr>
      </a:lvl6pPr>
      <a:lvl7pPr marL="914400" algn="ctr" rtl="0" eaLnBrk="0" fontAlgn="base" hangingPunct="0">
        <a:spcBef>
          <a:spcPct val="0"/>
        </a:spcBef>
        <a:spcAft>
          <a:spcPct val="0"/>
        </a:spcAft>
        <a:defRPr sz="4400">
          <a:solidFill>
            <a:schemeClr val="tx2"/>
          </a:solidFill>
          <a:latin typeface="Tahoma" pitchFamily="34" charset="0"/>
        </a:defRPr>
      </a:lvl7pPr>
      <a:lvl8pPr marL="1371600" algn="ctr" rtl="0" eaLnBrk="0" fontAlgn="base" hangingPunct="0">
        <a:spcBef>
          <a:spcPct val="0"/>
        </a:spcBef>
        <a:spcAft>
          <a:spcPct val="0"/>
        </a:spcAft>
        <a:defRPr sz="4400">
          <a:solidFill>
            <a:schemeClr val="tx2"/>
          </a:solidFill>
          <a:latin typeface="Tahoma" pitchFamily="34" charset="0"/>
        </a:defRPr>
      </a:lvl8pPr>
      <a:lvl9pPr marL="1828800" algn="ctr"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18.xml"/><Relationship Id="rId1" Type="http://schemas.openxmlformats.org/officeDocument/2006/relationships/vmlDrawing" Target="../drawings/vmlDrawing1.v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Office_Excel_97-2003_Worksheet5.xls"/><Relationship Id="rId2" Type="http://schemas.openxmlformats.org/officeDocument/2006/relationships/slideLayout" Target="../slideLayouts/slideLayout106.xml"/><Relationship Id="rId1" Type="http://schemas.openxmlformats.org/officeDocument/2006/relationships/vmlDrawing" Target="../drawings/vmlDrawing9.v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Worksheet6.xls"/><Relationship Id="rId2" Type="http://schemas.openxmlformats.org/officeDocument/2006/relationships/slideLayout" Target="../slideLayouts/slideLayout128.xml"/><Relationship Id="rId1" Type="http://schemas.openxmlformats.org/officeDocument/2006/relationships/vmlDrawing" Target="../drawings/vmlDrawing10.v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9.xml"/><Relationship Id="rId1" Type="http://schemas.openxmlformats.org/officeDocument/2006/relationships/vmlDrawing" Target="../drawings/vmlDrawing11.v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Microsoft_Office_Excel_97-2003_Worksheet7.xls"/><Relationship Id="rId2" Type="http://schemas.openxmlformats.org/officeDocument/2006/relationships/slideLayout" Target="../slideLayouts/slideLayout150.xml"/><Relationship Id="rId1" Type="http://schemas.openxmlformats.org/officeDocument/2006/relationships/vmlDrawing" Target="../drawings/vmlDrawing12.v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161.xml"/><Relationship Id="rId1" Type="http://schemas.openxmlformats.org/officeDocument/2006/relationships/vmlDrawing" Target="../drawings/vmlDrawing13.v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72.xml"/><Relationship Id="rId1" Type="http://schemas.openxmlformats.org/officeDocument/2006/relationships/vmlDrawing" Target="../drawings/vmlDrawing14.v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183.xml"/><Relationship Id="rId1" Type="http://schemas.openxmlformats.org/officeDocument/2006/relationships/vmlDrawing" Target="../drawings/vmlDrawing15.vml"/><Relationship Id="rId6" Type="http://schemas.openxmlformats.org/officeDocument/2006/relationships/image" Target="../media/image3.png"/><Relationship Id="rId5" Type="http://schemas.openxmlformats.org/officeDocument/2006/relationships/hyperlink" Target="http://aspe.hhs.gov/poverty/figures-fed-reg.shtml" TargetMode="External"/><Relationship Id="rId4" Type="http://schemas.openxmlformats.org/officeDocument/2006/relationships/hyperlink" Target="http://www.meps.ahrq.gov/mepsweb/" TargetMode="External"/></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Office_Excel_97-2003_Worksheet10.xls"/><Relationship Id="rId2" Type="http://schemas.openxmlformats.org/officeDocument/2006/relationships/slideLayout" Target="../slideLayouts/slideLayout194.xml"/><Relationship Id="rId1" Type="http://schemas.openxmlformats.org/officeDocument/2006/relationships/vmlDrawing" Target="../drawings/vmlDrawing16.v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05.xml"/><Relationship Id="rId1" Type="http://schemas.openxmlformats.org/officeDocument/2006/relationships/vmlDrawing" Target="../drawings/vmlDrawing17.v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Microsoft_Office_Excel_97-2003_Worksheet11.xls"/><Relationship Id="rId2" Type="http://schemas.openxmlformats.org/officeDocument/2006/relationships/slideLayout" Target="../slideLayouts/slideLayout216.xml"/><Relationship Id="rId1" Type="http://schemas.openxmlformats.org/officeDocument/2006/relationships/vmlDrawing" Target="../drawings/vmlDrawing18.v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Office_Excel_97-2003_Worksheet12.xls"/><Relationship Id="rId2" Type="http://schemas.openxmlformats.org/officeDocument/2006/relationships/slideLayout" Target="../slideLayouts/slideLayout227.xml"/><Relationship Id="rId1" Type="http://schemas.openxmlformats.org/officeDocument/2006/relationships/vmlDrawing" Target="../drawings/vmlDrawing19.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97-2003_Worksheet13.xls"/><Relationship Id="rId2" Type="http://schemas.openxmlformats.org/officeDocument/2006/relationships/slideLayout" Target="../slideLayouts/slideLayout238.xml"/><Relationship Id="rId1" Type="http://schemas.openxmlformats.org/officeDocument/2006/relationships/vmlDrawing" Target="../drawings/vmlDrawing20.vml"/></Relationships>
</file>

<file path=ppt/slides/_rels/slide23.xml.rels><?xml version="1.0" encoding="UTF-8" standalone="yes"?>
<Relationships xmlns="http://schemas.openxmlformats.org/package/2006/relationships"><Relationship Id="rId3" Type="http://schemas.openxmlformats.org/officeDocument/2006/relationships/oleObject" Target="../embeddings/Microsoft_Office_Excel_97-2003_Worksheet14.xls"/><Relationship Id="rId2" Type="http://schemas.openxmlformats.org/officeDocument/2006/relationships/slideLayout" Target="../slideLayouts/slideLayout249.xml"/><Relationship Id="rId1" Type="http://schemas.openxmlformats.org/officeDocument/2006/relationships/vmlDrawing" Target="../drawings/vmlDrawing21.v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65.xml"/><Relationship Id="rId1" Type="http://schemas.openxmlformats.org/officeDocument/2006/relationships/vmlDrawing" Target="../drawings/vmlDrawing22.vml"/><Relationship Id="rId5" Type="http://schemas.openxmlformats.org/officeDocument/2006/relationships/image" Target="../media/image3.png"/><Relationship Id="rId4" Type="http://schemas.openxmlformats.org/officeDocument/2006/relationships/hyperlink" Target="http://www.kff.org/uninsured/7850.cfm" TargetMode="Externa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77.xml"/><Relationship Id="rId1" Type="http://schemas.openxmlformats.org/officeDocument/2006/relationships/vmlDrawing" Target="../drawings/vmlDrawing23.v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81.xml"/><Relationship Id="rId1" Type="http://schemas.openxmlformats.org/officeDocument/2006/relationships/vmlDrawing" Target="../drawings/vmlDrawing24.v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3.png"/><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3" Type="http://schemas.openxmlformats.org/officeDocument/2006/relationships/hyperlink" Target="http://www.kff.org/insurance/3161-index.cfm" TargetMode="External"/><Relationship Id="rId2" Type="http://schemas.openxmlformats.org/officeDocument/2006/relationships/slideLayout" Target="../slideLayouts/slideLayout292.xml"/><Relationship Id="rId1" Type="http://schemas.openxmlformats.org/officeDocument/2006/relationships/vmlDrawing" Target="../drawings/vmlDrawing26.vml"/><Relationship Id="rId5" Type="http://schemas.openxmlformats.org/officeDocument/2006/relationships/image" Target="../media/image3.png"/><Relationship Id="rId4" Type="http://schemas.openxmlformats.org/officeDocument/2006/relationships/oleObject" Target="../embeddings/oleObject1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03.xml"/><Relationship Id="rId1" Type="http://schemas.openxmlformats.org/officeDocument/2006/relationships/vmlDrawing" Target="../drawings/vmlDrawing27.vml"/><Relationship Id="rId5" Type="http://schemas.openxmlformats.org/officeDocument/2006/relationships/image" Target="../media/image3.png"/><Relationship Id="rId4" Type="http://schemas.openxmlformats.org/officeDocument/2006/relationships/hyperlink" Target="http://www.kff.org/insurance/3161-index.cfm" TargetMode="Externa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22.xml"/><Relationship Id="rId1" Type="http://schemas.openxmlformats.org/officeDocument/2006/relationships/vmlDrawing" Target="../drawings/vmlDrawing28.v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40.xml"/><Relationship Id="rId1" Type="http://schemas.openxmlformats.org/officeDocument/2006/relationships/vmlDrawing" Target="../drawings/vmlDrawing3.v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1.xml"/><Relationship Id="rId1" Type="http://schemas.openxmlformats.org/officeDocument/2006/relationships/vmlDrawing" Target="../drawings/vmlDrawing4.v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oleObject" Target="../embeddings/Microsoft_Office_Excel_97-2003_Worksheet3.xls"/><Relationship Id="rId2" Type="http://schemas.openxmlformats.org/officeDocument/2006/relationships/slideLayout" Target="../slideLayouts/slideLayout62.xml"/><Relationship Id="rId1" Type="http://schemas.openxmlformats.org/officeDocument/2006/relationships/vmlDrawing" Target="../drawings/vmlDrawing5.v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3.xml"/><Relationship Id="rId1" Type="http://schemas.openxmlformats.org/officeDocument/2006/relationships/vmlDrawing" Target="../drawings/vmlDrawing6.v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84.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95.xml"/><Relationship Id="rId1" Type="http://schemas.openxmlformats.org/officeDocument/2006/relationships/vmlDrawing" Target="../drawings/vmlDrawing8.v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65138" y="152400"/>
            <a:ext cx="8458200" cy="1143000"/>
          </a:xfrm>
        </p:spPr>
        <p:txBody>
          <a:bodyPr/>
          <a:lstStyle/>
          <a:p>
            <a:pPr eaLnBrk="1" hangingPunct="1">
              <a:buClr>
                <a:srgbClr val="000000"/>
              </a:buClr>
              <a:buFont typeface="Tahoma" pitchFamily="34" charset="0"/>
              <a:buNone/>
            </a:pPr>
            <a:r>
              <a:rPr lang="en-US" sz="3200" b="1">
                <a:cs typeface="Tahoma" pitchFamily="34" charset="0"/>
                <a:sym typeface="Tahoma" pitchFamily="34" charset="0"/>
              </a:rPr>
              <a:t>Health Insurance Coverage in the U.S., 2009</a:t>
            </a:r>
          </a:p>
        </p:txBody>
      </p:sp>
      <p:graphicFrame>
        <p:nvGraphicFramePr>
          <p:cNvPr id="21507" name="Object 3"/>
          <p:cNvGraphicFramePr>
            <a:graphicFrameLocks noGrp="1" noChangeAspect="1"/>
          </p:cNvGraphicFramePr>
          <p:nvPr>
            <p:ph type="chart" idx="4294967295"/>
          </p:nvPr>
        </p:nvGraphicFramePr>
        <p:xfrm>
          <a:off x="685800" y="1066800"/>
          <a:ext cx="7899400" cy="4656138"/>
        </p:xfrm>
        <a:graphic>
          <a:graphicData uri="http://schemas.openxmlformats.org/presentationml/2006/ole">
            <p:oleObj spid="_x0000_s21507" r:id="rId3" imgW="7895004" imgH="4657748" progId="Excel.Sheet.8">
              <p:embed/>
            </p:oleObj>
          </a:graphicData>
        </a:graphic>
      </p:graphicFrame>
      <p:sp>
        <p:nvSpPr>
          <p:cNvPr id="21508" name="Text Box 4"/>
          <p:cNvSpPr txBox="1">
            <a:spLocks noChangeArrowheads="1"/>
          </p:cNvSpPr>
          <p:nvPr/>
        </p:nvSpPr>
        <p:spPr bwMode="auto">
          <a:xfrm>
            <a:off x="0" y="6099175"/>
            <a:ext cx="8534400" cy="931863"/>
          </a:xfrm>
          <a:prstGeom prst="rect">
            <a:avLst/>
          </a:prstGeom>
          <a:noFill/>
          <a:ln w="9525">
            <a:noFill/>
            <a:miter lim="800000"/>
            <a:headEnd/>
            <a:tailEnd/>
          </a:ln>
        </p:spPr>
        <p:txBody>
          <a:bodyPr anchor="ctr">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NOTE: Includes those over age 65. Medicaid/Other Public includes Medicaid, CHIP, other state programs, military-related coverage, and those enrolled in both Medicare and Medicaid (dual eligibles).                                                                                                                                        SOURCE: Kaiser Commission on Medicaid and the Uninsured and Urban Institute estimates based on the Census Bureau's March 2010 Current Population Survey.</a:t>
            </a:r>
          </a:p>
          <a:p>
            <a:pPr>
              <a:buClr>
                <a:srgbClr val="000000"/>
              </a:buClr>
              <a:buFont typeface="Tahoma" pitchFamily="34" charset="0"/>
              <a:buNone/>
            </a:pPr>
            <a:endParaRPr lang="en-US" sz="1100">
              <a:solidFill>
                <a:srgbClr val="000000"/>
              </a:solidFill>
              <a:latin typeface="Tahoma" pitchFamily="34" charset="0"/>
              <a:cs typeface="Tahoma" pitchFamily="34" charset="0"/>
              <a:sym typeface="Tahoma" pitchFamily="34" charset="0"/>
            </a:endParaRPr>
          </a:p>
        </p:txBody>
      </p:sp>
      <p:sp>
        <p:nvSpPr>
          <p:cNvPr id="21509" name="Text Box 5"/>
          <p:cNvSpPr txBox="1">
            <a:spLocks noChangeArrowheads="1"/>
          </p:cNvSpPr>
          <p:nvPr/>
        </p:nvSpPr>
        <p:spPr bwMode="auto">
          <a:xfrm>
            <a:off x="2876550" y="5599113"/>
            <a:ext cx="3387725" cy="460375"/>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sz="2400" b="1">
                <a:solidFill>
                  <a:srgbClr val="000000"/>
                </a:solidFill>
                <a:latin typeface="Tahoma" pitchFamily="34" charset="0"/>
                <a:cs typeface="Tahoma" pitchFamily="34" charset="0"/>
                <a:sym typeface="Tahoma" pitchFamily="34" charset="0"/>
              </a:rPr>
              <a:t>Total = 303.3 million</a:t>
            </a:r>
          </a:p>
        </p:txBody>
      </p:sp>
      <p:sp>
        <p:nvSpPr>
          <p:cNvPr id="21510" name="Text Box 6"/>
          <p:cNvSpPr txBox="1">
            <a:spLocks noChangeArrowheads="1"/>
          </p:cNvSpPr>
          <p:nvPr/>
        </p:nvSpPr>
        <p:spPr bwMode="auto">
          <a:xfrm>
            <a:off x="4729163" y="-4763"/>
            <a:ext cx="180975" cy="338138"/>
          </a:xfrm>
          <a:prstGeom prst="rect">
            <a:avLst/>
          </a:prstGeom>
          <a:noFill/>
          <a:ln w="9525">
            <a:noFill/>
            <a:miter lim="800000"/>
            <a:headEnd/>
            <a:tailEnd/>
          </a:ln>
        </p:spPr>
        <p:txBody>
          <a:bodyPr wrap="none">
            <a:spAutoFit/>
          </a:bodyPr>
          <a:lstStyle/>
          <a:p>
            <a:pPr algn="r">
              <a:buClr>
                <a:srgbClr val="000000"/>
              </a:buClr>
              <a:buFont typeface="Tahoma" pitchFamily="34" charset="0"/>
              <a:buNone/>
            </a:pPr>
            <a:endParaRPr lang="en-US" sz="1600" b="1">
              <a:solidFill>
                <a:srgbClr val="000000"/>
              </a:solidFill>
              <a:latin typeface="Tahoma" pitchFamily="34" charset="0"/>
              <a:cs typeface="Tahoma" pitchFamily="34" charset="0"/>
              <a:sym typeface="Tahoma" pitchFamily="34" charset="0"/>
            </a:endParaRPr>
          </a:p>
        </p:txBody>
      </p:sp>
      <p:pic>
        <p:nvPicPr>
          <p:cNvPr id="21511" name="Picture 6"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57200" y="247650"/>
            <a:ext cx="8229600" cy="1143000"/>
          </a:xfrm>
        </p:spPr>
        <p:txBody>
          <a:bodyPr/>
          <a:lstStyle/>
          <a:p>
            <a:pPr>
              <a:buClr>
                <a:srgbClr val="000000"/>
              </a:buClr>
              <a:buFont typeface="Tahoma" pitchFamily="34" charset="0"/>
              <a:buNone/>
            </a:pPr>
            <a:r>
              <a:rPr lang="en-US" sz="3000" b="1">
                <a:solidFill>
                  <a:schemeClr val="tx1"/>
                </a:solidFill>
                <a:cs typeface="Tahoma" pitchFamily="34" charset="0"/>
                <a:sym typeface="Tahoma" pitchFamily="34" charset="0"/>
              </a:rPr>
              <a:t>Nonelderly’s Health Insurance Coverage by Family Work Status, 2009</a:t>
            </a:r>
          </a:p>
        </p:txBody>
      </p:sp>
      <p:graphicFrame>
        <p:nvGraphicFramePr>
          <p:cNvPr id="37891" name="Object 3"/>
          <p:cNvGraphicFramePr>
            <a:graphicFrameLocks noGrp="1" noChangeAspect="1"/>
          </p:cNvGraphicFramePr>
          <p:nvPr>
            <p:ph type="chart" idx="4294967295"/>
          </p:nvPr>
        </p:nvGraphicFramePr>
        <p:xfrm>
          <a:off x="1690688" y="1589088"/>
          <a:ext cx="7453312" cy="3806825"/>
        </p:xfrm>
        <a:graphic>
          <a:graphicData uri="http://schemas.openxmlformats.org/presentationml/2006/ole">
            <p:oleObj spid="_x0000_s37891" r:id="rId3" imgW="7456054" imgH="3804234" progId="Excel.Sheet.8">
              <p:embed/>
            </p:oleObj>
          </a:graphicData>
        </a:graphic>
      </p:graphicFrame>
      <p:grpSp>
        <p:nvGrpSpPr>
          <p:cNvPr id="37892" name="Group 20"/>
          <p:cNvGrpSpPr>
            <a:grpSpLocks/>
          </p:cNvGrpSpPr>
          <p:nvPr/>
        </p:nvGrpSpPr>
        <p:grpSpPr bwMode="auto">
          <a:xfrm>
            <a:off x="7586663" y="2005013"/>
            <a:ext cx="1211262" cy="3324225"/>
            <a:chOff x="4779" y="1263"/>
            <a:chExt cx="763" cy="2094"/>
          </a:xfrm>
        </p:grpSpPr>
        <p:sp>
          <p:nvSpPr>
            <p:cNvPr id="37893" name="Text Box 5"/>
            <p:cNvSpPr txBox="1">
              <a:spLocks noChangeArrowheads="1"/>
            </p:cNvSpPr>
            <p:nvPr/>
          </p:nvSpPr>
          <p:spPr bwMode="auto">
            <a:xfrm>
              <a:off x="4787" y="3125"/>
              <a:ext cx="647" cy="232"/>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68.2 M </a:t>
              </a:r>
            </a:p>
          </p:txBody>
        </p:sp>
        <p:grpSp>
          <p:nvGrpSpPr>
            <p:cNvPr id="37894" name="Group 19"/>
            <p:cNvGrpSpPr>
              <a:grpSpLocks/>
            </p:cNvGrpSpPr>
            <p:nvPr/>
          </p:nvGrpSpPr>
          <p:grpSpPr bwMode="auto">
            <a:xfrm>
              <a:off x="4779" y="1263"/>
              <a:ext cx="763" cy="1579"/>
              <a:chOff x="4779" y="1263"/>
              <a:chExt cx="763" cy="1579"/>
            </a:xfrm>
          </p:grpSpPr>
          <p:sp>
            <p:nvSpPr>
              <p:cNvPr id="37895" name="Text Box 6"/>
              <p:cNvSpPr txBox="1">
                <a:spLocks noChangeArrowheads="1"/>
              </p:cNvSpPr>
              <p:nvPr/>
            </p:nvSpPr>
            <p:spPr bwMode="auto">
              <a:xfrm>
                <a:off x="4796" y="2610"/>
                <a:ext cx="739" cy="232"/>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135.4 M </a:t>
                </a:r>
              </a:p>
            </p:txBody>
          </p:sp>
          <p:sp>
            <p:nvSpPr>
              <p:cNvPr id="37896" name="Text Box 7"/>
              <p:cNvSpPr txBox="1">
                <a:spLocks noChangeArrowheads="1"/>
              </p:cNvSpPr>
              <p:nvPr/>
            </p:nvSpPr>
            <p:spPr bwMode="auto">
              <a:xfrm>
                <a:off x="4802" y="2071"/>
                <a:ext cx="647" cy="232"/>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24.1 M </a:t>
                </a:r>
              </a:p>
            </p:txBody>
          </p:sp>
          <p:sp>
            <p:nvSpPr>
              <p:cNvPr id="37897" name="Text Box 8"/>
              <p:cNvSpPr txBox="1">
                <a:spLocks noChangeArrowheads="1"/>
              </p:cNvSpPr>
              <p:nvPr/>
            </p:nvSpPr>
            <p:spPr bwMode="auto">
              <a:xfrm>
                <a:off x="4802" y="1547"/>
                <a:ext cx="647" cy="232"/>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37.1 M </a:t>
                </a:r>
              </a:p>
            </p:txBody>
          </p:sp>
          <p:sp>
            <p:nvSpPr>
              <p:cNvPr id="37898" name="Text Box 9"/>
              <p:cNvSpPr txBox="1">
                <a:spLocks noChangeArrowheads="1"/>
              </p:cNvSpPr>
              <p:nvPr/>
            </p:nvSpPr>
            <p:spPr bwMode="auto">
              <a:xfrm>
                <a:off x="4807" y="1263"/>
                <a:ext cx="735" cy="232"/>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Number </a:t>
                </a:r>
              </a:p>
            </p:txBody>
          </p:sp>
        </p:grpSp>
      </p:grpSp>
      <p:sp>
        <p:nvSpPr>
          <p:cNvPr id="37899" name="Text Box 14"/>
          <p:cNvSpPr txBox="1">
            <a:spLocks noChangeArrowheads="1"/>
          </p:cNvSpPr>
          <p:nvPr/>
        </p:nvSpPr>
        <p:spPr bwMode="auto">
          <a:xfrm>
            <a:off x="0" y="4879975"/>
            <a:ext cx="1720850" cy="642938"/>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Two full-time</a:t>
            </a:r>
            <a:br>
              <a:rPr lang="en-US" b="1">
                <a:solidFill>
                  <a:srgbClr val="000000"/>
                </a:solidFill>
                <a:latin typeface="Tahoma" pitchFamily="34" charset="0"/>
                <a:cs typeface="Tahoma" pitchFamily="34" charset="0"/>
                <a:sym typeface="Tahoma" pitchFamily="34" charset="0"/>
              </a:rPr>
            </a:br>
            <a:r>
              <a:rPr lang="en-US" b="1">
                <a:solidFill>
                  <a:srgbClr val="000000"/>
                </a:solidFill>
                <a:latin typeface="Tahoma" pitchFamily="34" charset="0"/>
                <a:cs typeface="Tahoma" pitchFamily="34" charset="0"/>
                <a:sym typeface="Tahoma" pitchFamily="34" charset="0"/>
              </a:rPr>
              <a:t> workers</a:t>
            </a:r>
          </a:p>
        </p:txBody>
      </p:sp>
      <p:sp>
        <p:nvSpPr>
          <p:cNvPr id="37900" name="Text Box 15"/>
          <p:cNvSpPr txBox="1">
            <a:spLocks noChangeArrowheads="1"/>
          </p:cNvSpPr>
          <p:nvPr/>
        </p:nvSpPr>
        <p:spPr bwMode="auto">
          <a:xfrm>
            <a:off x="142875" y="4046538"/>
            <a:ext cx="1693863" cy="642937"/>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One full-time</a:t>
            </a:r>
            <a:br>
              <a:rPr lang="en-US" b="1">
                <a:solidFill>
                  <a:srgbClr val="000000"/>
                </a:solidFill>
                <a:latin typeface="Tahoma" pitchFamily="34" charset="0"/>
                <a:cs typeface="Tahoma" pitchFamily="34" charset="0"/>
                <a:sym typeface="Tahoma" pitchFamily="34" charset="0"/>
              </a:rPr>
            </a:br>
            <a:r>
              <a:rPr lang="en-US" b="1">
                <a:solidFill>
                  <a:srgbClr val="000000"/>
                </a:solidFill>
                <a:latin typeface="Tahoma" pitchFamily="34" charset="0"/>
                <a:cs typeface="Tahoma" pitchFamily="34" charset="0"/>
                <a:sym typeface="Tahoma" pitchFamily="34" charset="0"/>
              </a:rPr>
              <a:t>worker</a:t>
            </a:r>
          </a:p>
        </p:txBody>
      </p:sp>
      <p:sp>
        <p:nvSpPr>
          <p:cNvPr id="37901" name="Text Box 16"/>
          <p:cNvSpPr txBox="1">
            <a:spLocks noChangeArrowheads="1"/>
          </p:cNvSpPr>
          <p:nvPr/>
        </p:nvSpPr>
        <p:spPr bwMode="auto">
          <a:xfrm>
            <a:off x="1588" y="3290888"/>
            <a:ext cx="1830387"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Only part time</a:t>
            </a:r>
          </a:p>
        </p:txBody>
      </p:sp>
      <p:sp>
        <p:nvSpPr>
          <p:cNvPr id="37902" name="Text Box 17"/>
          <p:cNvSpPr txBox="1">
            <a:spLocks noChangeArrowheads="1"/>
          </p:cNvSpPr>
          <p:nvPr/>
        </p:nvSpPr>
        <p:spPr bwMode="auto">
          <a:xfrm>
            <a:off x="307975" y="2478088"/>
            <a:ext cx="1498600"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No workers</a:t>
            </a:r>
          </a:p>
        </p:txBody>
      </p:sp>
      <p:sp>
        <p:nvSpPr>
          <p:cNvPr id="37903" name="Text Box 18"/>
          <p:cNvSpPr txBox="1">
            <a:spLocks noChangeArrowheads="1"/>
          </p:cNvSpPr>
          <p:nvPr/>
        </p:nvSpPr>
        <p:spPr bwMode="auto">
          <a:xfrm>
            <a:off x="-15875" y="6403975"/>
            <a:ext cx="8640763" cy="43021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NOTES: Data may not total 100% due to rounding. </a:t>
            </a:r>
            <a:br>
              <a:rPr lang="en-US" sz="1100">
                <a:solidFill>
                  <a:srgbClr val="000000"/>
                </a:solidFill>
                <a:latin typeface="Tahoma" pitchFamily="34" charset="0"/>
                <a:cs typeface="Tahoma" pitchFamily="34" charset="0"/>
                <a:sym typeface="Tahoma" pitchFamily="34" charset="0"/>
              </a:rPr>
            </a:br>
            <a:r>
              <a:rPr lang="en-US" sz="1100">
                <a:solidFill>
                  <a:srgbClr val="000000"/>
                </a:solidFill>
                <a:latin typeface="Tahoma" pitchFamily="34" charset="0"/>
                <a:cs typeface="Tahoma" pitchFamily="34" charset="0"/>
                <a:sym typeface="Tahoma" pitchFamily="34" charset="0"/>
              </a:rPr>
              <a:t>SOURCE: Kaiser Commission on Medicaid and the Uninsured/Urban Institute analysis of 2010 ASEC Supplement to the CPS.</a:t>
            </a:r>
          </a:p>
        </p:txBody>
      </p:sp>
      <p:pic>
        <p:nvPicPr>
          <p:cNvPr id="37904" name="Picture 21"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reeform 2"/>
          <p:cNvSpPr>
            <a:spLocks noChangeAspect="1"/>
          </p:cNvSpPr>
          <p:nvPr/>
        </p:nvSpPr>
        <p:spPr bwMode="auto">
          <a:xfrm>
            <a:off x="7319963" y="1274763"/>
            <a:ext cx="493712" cy="706437"/>
          </a:xfrm>
          <a:custGeom>
            <a:avLst/>
            <a:gdLst>
              <a:gd name="T0" fmla="*/ 115147 w 313"/>
              <a:gd name="T1" fmla="*/ 22169 h 478"/>
              <a:gd name="T2" fmla="*/ 42589 w 313"/>
              <a:gd name="T3" fmla="*/ 152224 h 478"/>
              <a:gd name="T4" fmla="*/ 77290 w 313"/>
              <a:gd name="T5" fmla="*/ 200995 h 478"/>
              <a:gd name="T6" fmla="*/ 42589 w 313"/>
              <a:gd name="T7" fmla="*/ 260111 h 478"/>
              <a:gd name="T8" fmla="*/ 63094 w 313"/>
              <a:gd name="T9" fmla="*/ 279323 h 478"/>
              <a:gd name="T10" fmla="*/ 48898 w 313"/>
              <a:gd name="T11" fmla="*/ 319227 h 478"/>
              <a:gd name="T12" fmla="*/ 48898 w 313"/>
              <a:gd name="T13" fmla="*/ 385732 h 478"/>
              <a:gd name="T14" fmla="*/ 0 w 313"/>
              <a:gd name="T15" fmla="*/ 409379 h 478"/>
              <a:gd name="T16" fmla="*/ 18928 w 313"/>
              <a:gd name="T17" fmla="*/ 430069 h 478"/>
              <a:gd name="T18" fmla="*/ 123034 w 313"/>
              <a:gd name="T19" fmla="*/ 675401 h 478"/>
              <a:gd name="T20" fmla="*/ 205056 w 313"/>
              <a:gd name="T21" fmla="*/ 706437 h 478"/>
              <a:gd name="T22" fmla="*/ 200324 w 313"/>
              <a:gd name="T23" fmla="*/ 656188 h 478"/>
              <a:gd name="T24" fmla="*/ 239758 w 313"/>
              <a:gd name="T25" fmla="*/ 616285 h 478"/>
              <a:gd name="T26" fmla="*/ 225562 w 313"/>
              <a:gd name="T27" fmla="*/ 574904 h 478"/>
              <a:gd name="T28" fmla="*/ 326512 w 313"/>
              <a:gd name="T29" fmla="*/ 524655 h 478"/>
              <a:gd name="T30" fmla="*/ 331244 w 313"/>
              <a:gd name="T31" fmla="*/ 455194 h 478"/>
              <a:gd name="T32" fmla="*/ 391184 w 313"/>
              <a:gd name="T33" fmla="*/ 450760 h 478"/>
              <a:gd name="T34" fmla="*/ 436927 w 313"/>
              <a:gd name="T35" fmla="*/ 399034 h 478"/>
              <a:gd name="T36" fmla="*/ 493712 w 313"/>
              <a:gd name="T37" fmla="*/ 363564 h 478"/>
              <a:gd name="T38" fmla="*/ 493712 w 313"/>
              <a:gd name="T39" fmla="*/ 319227 h 478"/>
              <a:gd name="T40" fmla="*/ 416422 w 313"/>
              <a:gd name="T41" fmla="*/ 305926 h 478"/>
              <a:gd name="T42" fmla="*/ 402225 w 313"/>
              <a:gd name="T43" fmla="*/ 257155 h 478"/>
              <a:gd name="T44" fmla="*/ 324935 w 313"/>
              <a:gd name="T45" fmla="*/ 251243 h 478"/>
              <a:gd name="T46" fmla="*/ 261841 w 313"/>
              <a:gd name="T47" fmla="*/ 41381 h 478"/>
              <a:gd name="T48" fmla="*/ 233448 w 313"/>
              <a:gd name="T49" fmla="*/ 0 h 478"/>
              <a:gd name="T50" fmla="*/ 154581 w 313"/>
              <a:gd name="T51" fmla="*/ 17735 h 478"/>
              <a:gd name="T52" fmla="*/ 141962 w 313"/>
              <a:gd name="T53" fmla="*/ 36948 h 478"/>
              <a:gd name="T54" fmla="*/ 115147 w 313"/>
              <a:gd name="T55" fmla="*/ 22169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rgbClr val="FFFFFF"/>
          </a:solidFill>
          <a:ln w="9525" cap="flat" cmpd="sng">
            <a:solidFill>
              <a:schemeClr val="tx1"/>
            </a:solidFill>
            <a:prstDash val="solid"/>
            <a:round/>
            <a:headEnd/>
            <a:tailEnd/>
          </a:ln>
        </p:spPr>
        <p:txBody>
          <a:bodyPr wrap="none" anchor="ctr"/>
          <a:lstStyle/>
          <a:p>
            <a:endParaRPr lang="en-US"/>
          </a:p>
        </p:txBody>
      </p:sp>
      <p:sp>
        <p:nvSpPr>
          <p:cNvPr id="39939" name="Freeform 3"/>
          <p:cNvSpPr>
            <a:spLocks noChangeAspect="1"/>
          </p:cNvSpPr>
          <p:nvPr/>
        </p:nvSpPr>
        <p:spPr bwMode="auto">
          <a:xfrm>
            <a:off x="6400800" y="2327275"/>
            <a:ext cx="746125" cy="482600"/>
          </a:xfrm>
          <a:custGeom>
            <a:avLst/>
            <a:gdLst>
              <a:gd name="T0" fmla="*/ 67830 w 473"/>
              <a:gd name="T1" fmla="*/ 70055 h 310"/>
              <a:gd name="T2" fmla="*/ 0 w 473"/>
              <a:gd name="T3" fmla="*/ 135439 h 310"/>
              <a:gd name="T4" fmla="*/ 37858 w 473"/>
              <a:gd name="T5" fmla="*/ 368955 h 310"/>
              <a:gd name="T6" fmla="*/ 67830 w 473"/>
              <a:gd name="T7" fmla="*/ 482600 h 310"/>
              <a:gd name="T8" fmla="*/ 195601 w 473"/>
              <a:gd name="T9" fmla="*/ 473259 h 310"/>
              <a:gd name="T10" fmla="*/ 665676 w 473"/>
              <a:gd name="T11" fmla="*/ 386080 h 310"/>
              <a:gd name="T12" fmla="*/ 698802 w 473"/>
              <a:gd name="T13" fmla="*/ 372069 h 310"/>
              <a:gd name="T14" fmla="*/ 746125 w 473"/>
              <a:gd name="T15" fmla="*/ 263095 h 310"/>
              <a:gd name="T16" fmla="*/ 675141 w 473"/>
              <a:gd name="T17" fmla="*/ 202381 h 310"/>
              <a:gd name="T18" fmla="*/ 712999 w 473"/>
              <a:gd name="T19" fmla="*/ 63828 h 310"/>
              <a:gd name="T20" fmla="*/ 659366 w 473"/>
              <a:gd name="T21" fmla="*/ 49817 h 310"/>
              <a:gd name="T22" fmla="*/ 659366 w 473"/>
              <a:gd name="T23" fmla="*/ 14011 h 310"/>
              <a:gd name="T24" fmla="*/ 635705 w 473"/>
              <a:gd name="T25" fmla="*/ 0 h 310"/>
              <a:gd name="T26" fmla="*/ 89914 w 473"/>
              <a:gd name="T27" fmla="*/ 99634 h 310"/>
              <a:gd name="T28" fmla="*/ 67830 w 473"/>
              <a:gd name="T29" fmla="*/ 7005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rgbClr val="FFFFFF"/>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40" name="Freeform 4"/>
          <p:cNvSpPr>
            <a:spLocks noChangeAspect="1"/>
          </p:cNvSpPr>
          <p:nvPr/>
        </p:nvSpPr>
        <p:spPr bwMode="auto">
          <a:xfrm>
            <a:off x="7075488" y="2382838"/>
            <a:ext cx="198437" cy="385762"/>
          </a:xfrm>
          <a:custGeom>
            <a:avLst/>
            <a:gdLst>
              <a:gd name="T0" fmla="*/ 34925 w 125"/>
              <a:gd name="T1" fmla="*/ 3124 h 247"/>
              <a:gd name="T2" fmla="*/ 82550 w 125"/>
              <a:gd name="T3" fmla="*/ 0 h 247"/>
              <a:gd name="T4" fmla="*/ 177800 w 125"/>
              <a:gd name="T5" fmla="*/ 57786 h 247"/>
              <a:gd name="T6" fmla="*/ 163512 w 125"/>
              <a:gd name="T7" fmla="*/ 104640 h 247"/>
              <a:gd name="T8" fmla="*/ 196850 w 125"/>
              <a:gd name="T9" fmla="*/ 134314 h 247"/>
              <a:gd name="T10" fmla="*/ 198437 w 125"/>
              <a:gd name="T11" fmla="*/ 317043 h 247"/>
              <a:gd name="T12" fmla="*/ 165100 w 125"/>
              <a:gd name="T13" fmla="*/ 385762 h 247"/>
              <a:gd name="T14" fmla="*/ 128587 w 125"/>
              <a:gd name="T15" fmla="*/ 360773 h 247"/>
              <a:gd name="T16" fmla="*/ 87312 w 125"/>
              <a:gd name="T17" fmla="*/ 359212 h 247"/>
              <a:gd name="T18" fmla="*/ 19050 w 125"/>
              <a:gd name="T19" fmla="*/ 321729 h 247"/>
              <a:gd name="T20" fmla="*/ 71437 w 125"/>
              <a:gd name="T21" fmla="*/ 207718 h 247"/>
              <a:gd name="T22" fmla="*/ 0 w 125"/>
              <a:gd name="T23" fmla="*/ 146808 h 247"/>
              <a:gd name="T24" fmla="*/ 34925 w 125"/>
              <a:gd name="T25" fmla="*/ 3124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accent2"/>
          </a:solidFill>
          <a:ln w="9525" cap="flat" cmpd="sng">
            <a:solidFill>
              <a:schemeClr val="bg1"/>
            </a:solidFill>
            <a:prstDash val="solid"/>
            <a:round/>
            <a:headEnd/>
            <a:tailEnd/>
          </a:ln>
        </p:spPr>
        <p:txBody>
          <a:bodyPr wrap="none" anchor="ctr"/>
          <a:lstStyle/>
          <a:p>
            <a:endParaRPr lang="en-US"/>
          </a:p>
        </p:txBody>
      </p:sp>
      <p:sp>
        <p:nvSpPr>
          <p:cNvPr id="39941" name="Freeform 5"/>
          <p:cNvSpPr>
            <a:spLocks noChangeAspect="1"/>
          </p:cNvSpPr>
          <p:nvPr/>
        </p:nvSpPr>
        <p:spPr bwMode="auto">
          <a:xfrm>
            <a:off x="7105650" y="1744663"/>
            <a:ext cx="220663" cy="401637"/>
          </a:xfrm>
          <a:custGeom>
            <a:avLst/>
            <a:gdLst>
              <a:gd name="T0" fmla="*/ 0 w 139"/>
              <a:gd name="T1" fmla="*/ 42195 h 257"/>
              <a:gd name="T2" fmla="*/ 161925 w 139"/>
              <a:gd name="T3" fmla="*/ 0 h 257"/>
              <a:gd name="T4" fmla="*/ 220663 w 139"/>
              <a:gd name="T5" fmla="*/ 109395 h 257"/>
              <a:gd name="T6" fmla="*/ 190500 w 139"/>
              <a:gd name="T7" fmla="*/ 137525 h 257"/>
              <a:gd name="T8" fmla="*/ 201613 w 139"/>
              <a:gd name="T9" fmla="*/ 379758 h 257"/>
              <a:gd name="T10" fmla="*/ 109538 w 139"/>
              <a:gd name="T11" fmla="*/ 401637 h 257"/>
              <a:gd name="T12" fmla="*/ 65088 w 139"/>
              <a:gd name="T13" fmla="*/ 301618 h 257"/>
              <a:gd name="T14" fmla="*/ 61913 w 139"/>
              <a:gd name="T15" fmla="*/ 182846 h 257"/>
              <a:gd name="T16" fmla="*/ 22225 w 139"/>
              <a:gd name="T17" fmla="*/ 146902 h 257"/>
              <a:gd name="T18" fmla="*/ 0 w 139"/>
              <a:gd name="T19" fmla="*/ 42195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rgbClr val="FFFFFF"/>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42" name="Freeform 6"/>
          <p:cNvSpPr>
            <a:spLocks noChangeAspect="1"/>
          </p:cNvSpPr>
          <p:nvPr/>
        </p:nvSpPr>
        <p:spPr bwMode="auto">
          <a:xfrm>
            <a:off x="7212013" y="2055813"/>
            <a:ext cx="466725" cy="209550"/>
          </a:xfrm>
          <a:custGeom>
            <a:avLst/>
            <a:gdLst>
              <a:gd name="T0" fmla="*/ 0 w 296"/>
              <a:gd name="T1" fmla="*/ 84446 h 134"/>
              <a:gd name="T2" fmla="*/ 238093 w 296"/>
              <a:gd name="T3" fmla="*/ 25021 h 134"/>
              <a:gd name="T4" fmla="*/ 266475 w 296"/>
              <a:gd name="T5" fmla="*/ 28149 h 134"/>
              <a:gd name="T6" fmla="*/ 294857 w 296"/>
              <a:gd name="T7" fmla="*/ 0 h 134"/>
              <a:gd name="T8" fmla="*/ 318508 w 296"/>
              <a:gd name="T9" fmla="*/ 14074 h 134"/>
              <a:gd name="T10" fmla="*/ 290126 w 296"/>
              <a:gd name="T11" fmla="*/ 75063 h 134"/>
              <a:gd name="T12" fmla="*/ 339006 w 296"/>
              <a:gd name="T13" fmla="*/ 70371 h 134"/>
              <a:gd name="T14" fmla="*/ 367388 w 296"/>
              <a:gd name="T15" fmla="*/ 115722 h 134"/>
              <a:gd name="T16" fmla="*/ 400500 w 296"/>
              <a:gd name="T17" fmla="*/ 120413 h 134"/>
              <a:gd name="T18" fmla="*/ 424152 w 296"/>
              <a:gd name="T19" fmla="*/ 114158 h 134"/>
              <a:gd name="T20" fmla="*/ 424152 w 296"/>
              <a:gd name="T21" fmla="*/ 89137 h 134"/>
              <a:gd name="T22" fmla="*/ 383156 w 296"/>
              <a:gd name="T23" fmla="*/ 56297 h 134"/>
              <a:gd name="T24" fmla="*/ 414691 w 296"/>
              <a:gd name="T25" fmla="*/ 53169 h 134"/>
              <a:gd name="T26" fmla="*/ 466725 w 296"/>
              <a:gd name="T27" fmla="*/ 123541 h 134"/>
              <a:gd name="T28" fmla="*/ 416268 w 296"/>
              <a:gd name="T29" fmla="*/ 165763 h 134"/>
              <a:gd name="T30" fmla="*/ 361081 w 296"/>
              <a:gd name="T31" fmla="*/ 143870 h 134"/>
              <a:gd name="T32" fmla="*/ 324815 w 296"/>
              <a:gd name="T33" fmla="*/ 195476 h 134"/>
              <a:gd name="T34" fmla="*/ 253861 w 296"/>
              <a:gd name="T35" fmla="*/ 143870 h 134"/>
              <a:gd name="T36" fmla="*/ 18921 w 296"/>
              <a:gd name="T37" fmla="*/ 209550 h 134"/>
              <a:gd name="T38" fmla="*/ 0 w 296"/>
              <a:gd name="T39" fmla="*/ 84446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rgbClr val="FFFFFF"/>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43" name="Freeform 7"/>
          <p:cNvSpPr>
            <a:spLocks noChangeAspect="1"/>
          </p:cNvSpPr>
          <p:nvPr/>
        </p:nvSpPr>
        <p:spPr bwMode="auto">
          <a:xfrm>
            <a:off x="7227888" y="2212975"/>
            <a:ext cx="242887" cy="184150"/>
          </a:xfrm>
          <a:custGeom>
            <a:avLst/>
            <a:gdLst>
              <a:gd name="T0" fmla="*/ 0 w 153"/>
              <a:gd name="T1" fmla="*/ 46818 h 118"/>
              <a:gd name="T2" fmla="*/ 187325 w 153"/>
              <a:gd name="T3" fmla="*/ 0 h 118"/>
              <a:gd name="T4" fmla="*/ 242887 w 153"/>
              <a:gd name="T5" fmla="*/ 84272 h 118"/>
              <a:gd name="T6" fmla="*/ 211137 w 153"/>
              <a:gd name="T7" fmla="*/ 121726 h 118"/>
              <a:gd name="T8" fmla="*/ 150812 w 153"/>
              <a:gd name="T9" fmla="*/ 107681 h 118"/>
              <a:gd name="T10" fmla="*/ 58737 w 153"/>
              <a:gd name="T11" fmla="*/ 184150 h 118"/>
              <a:gd name="T12" fmla="*/ 9525 w 153"/>
              <a:gd name="T13" fmla="*/ 145135 h 118"/>
              <a:gd name="T14" fmla="*/ 0 w 153"/>
              <a:gd name="T15" fmla="*/ 46818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rgbClr val="FFFFFF"/>
          </a:solidFill>
          <a:ln w="9525" cap="flat" cmpd="sng">
            <a:solidFill>
              <a:schemeClr val="tx1"/>
            </a:solidFill>
            <a:prstDash val="solid"/>
            <a:round/>
            <a:headEnd/>
            <a:tailEnd/>
          </a:ln>
        </p:spPr>
        <p:txBody>
          <a:bodyPr wrap="none" anchor="ctr"/>
          <a:lstStyle/>
          <a:p>
            <a:endParaRPr lang="en-US"/>
          </a:p>
        </p:txBody>
      </p:sp>
      <p:grpSp>
        <p:nvGrpSpPr>
          <p:cNvPr id="39944" name="Group 8"/>
          <p:cNvGrpSpPr>
            <a:grpSpLocks/>
          </p:cNvGrpSpPr>
          <p:nvPr/>
        </p:nvGrpSpPr>
        <p:grpSpPr bwMode="auto">
          <a:xfrm>
            <a:off x="6462713" y="1782763"/>
            <a:ext cx="1057275" cy="711200"/>
            <a:chOff x="4071" y="1123"/>
            <a:chExt cx="666" cy="448"/>
          </a:xfrm>
        </p:grpSpPr>
        <p:sp>
          <p:nvSpPr>
            <p:cNvPr id="39945" name="Freeform 9"/>
            <p:cNvSpPr>
              <a:spLocks noChangeAspect="1"/>
            </p:cNvSpPr>
            <p:nvPr/>
          </p:nvSpPr>
          <p:spPr bwMode="auto">
            <a:xfrm>
              <a:off x="4071" y="1123"/>
              <a:ext cx="527" cy="425"/>
            </a:xfrm>
            <a:custGeom>
              <a:avLst/>
              <a:gdLst>
                <a:gd name="T0" fmla="*/ 41 w 524"/>
                <a:gd name="T1" fmla="*/ 280 h 426"/>
                <a:gd name="T2" fmla="*/ 89 w 524"/>
                <a:gd name="T3" fmla="*/ 255 h 426"/>
                <a:gd name="T4" fmla="*/ 156 w 524"/>
                <a:gd name="T5" fmla="*/ 250 h 426"/>
                <a:gd name="T6" fmla="*/ 172 w 524"/>
                <a:gd name="T7" fmla="*/ 228 h 426"/>
                <a:gd name="T8" fmla="*/ 196 w 524"/>
                <a:gd name="T9" fmla="*/ 225 h 426"/>
                <a:gd name="T10" fmla="*/ 210 w 524"/>
                <a:gd name="T11" fmla="*/ 202 h 426"/>
                <a:gd name="T12" fmla="*/ 232 w 524"/>
                <a:gd name="T13" fmla="*/ 193 h 426"/>
                <a:gd name="T14" fmla="*/ 222 w 524"/>
                <a:gd name="T15" fmla="*/ 149 h 426"/>
                <a:gd name="T16" fmla="*/ 208 w 524"/>
                <a:gd name="T17" fmla="*/ 137 h 426"/>
                <a:gd name="T18" fmla="*/ 236 w 524"/>
                <a:gd name="T19" fmla="*/ 102 h 426"/>
                <a:gd name="T20" fmla="*/ 254 w 524"/>
                <a:gd name="T21" fmla="*/ 102 h 426"/>
                <a:gd name="T22" fmla="*/ 314 w 524"/>
                <a:gd name="T23" fmla="*/ 27 h 426"/>
                <a:gd name="T24" fmla="*/ 408 w 524"/>
                <a:gd name="T25" fmla="*/ 0 h 426"/>
                <a:gd name="T26" fmla="*/ 419 w 524"/>
                <a:gd name="T27" fmla="*/ 70 h 426"/>
                <a:gd name="T28" fmla="*/ 423 w 524"/>
                <a:gd name="T29" fmla="*/ 68 h 426"/>
                <a:gd name="T30" fmla="*/ 445 w 524"/>
                <a:gd name="T31" fmla="*/ 92 h 426"/>
                <a:gd name="T32" fmla="*/ 446 w 524"/>
                <a:gd name="T33" fmla="*/ 163 h 426"/>
                <a:gd name="T34" fmla="*/ 474 w 524"/>
                <a:gd name="T35" fmla="*/ 222 h 426"/>
                <a:gd name="T36" fmla="*/ 485 w 524"/>
                <a:gd name="T37" fmla="*/ 298 h 426"/>
                <a:gd name="T38" fmla="*/ 488 w 524"/>
                <a:gd name="T39" fmla="*/ 363 h 426"/>
                <a:gd name="T40" fmla="*/ 521 w 524"/>
                <a:gd name="T41" fmla="*/ 386 h 426"/>
                <a:gd name="T42" fmla="*/ 497 w 524"/>
                <a:gd name="T43" fmla="*/ 417 h 426"/>
                <a:gd name="T44" fmla="*/ 436 w 524"/>
                <a:gd name="T45" fmla="*/ 380 h 426"/>
                <a:gd name="T46" fmla="*/ 405 w 524"/>
                <a:gd name="T47" fmla="*/ 383 h 426"/>
                <a:gd name="T48" fmla="*/ 374 w 524"/>
                <a:gd name="T49" fmla="*/ 374 h 426"/>
                <a:gd name="T50" fmla="*/ 376 w 524"/>
                <a:gd name="T51" fmla="*/ 351 h 426"/>
                <a:gd name="T52" fmla="*/ 356 w 524"/>
                <a:gd name="T53" fmla="*/ 345 h 426"/>
                <a:gd name="T54" fmla="*/ 15 w 524"/>
                <a:gd name="T55" fmla="*/ 408 h 426"/>
                <a:gd name="T56" fmla="*/ 0 w 524"/>
                <a:gd name="T57" fmla="*/ 390 h 426"/>
                <a:gd name="T58" fmla="*/ 53 w 524"/>
                <a:gd name="T59" fmla="*/ 315 h 426"/>
                <a:gd name="T60" fmla="*/ 41 w 524"/>
                <a:gd name="T61" fmla="*/ 280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sp>
          <p:nvSpPr>
            <p:cNvPr id="39946" name="Freeform 10"/>
            <p:cNvSpPr>
              <a:spLocks noChangeAspect="1"/>
            </p:cNvSpPr>
            <p:nvPr/>
          </p:nvSpPr>
          <p:spPr bwMode="auto">
            <a:xfrm>
              <a:off x="4584" y="1480"/>
              <a:ext cx="153" cy="91"/>
            </a:xfrm>
            <a:custGeom>
              <a:avLst/>
              <a:gdLst>
                <a:gd name="T0" fmla="*/ 0 w 152"/>
                <a:gd name="T1" fmla="*/ 66 h 91"/>
                <a:gd name="T2" fmla="*/ 63 w 152"/>
                <a:gd name="T3" fmla="*/ 36 h 91"/>
                <a:gd name="T4" fmla="*/ 123 w 152"/>
                <a:gd name="T5" fmla="*/ 0 h 91"/>
                <a:gd name="T6" fmla="*/ 133 w 152"/>
                <a:gd name="T7" fmla="*/ 1 h 91"/>
                <a:gd name="T8" fmla="*/ 151 w 152"/>
                <a:gd name="T9" fmla="*/ 3 h 91"/>
                <a:gd name="T10" fmla="*/ 92 w 152"/>
                <a:gd name="T11" fmla="*/ 49 h 91"/>
                <a:gd name="T12" fmla="*/ 18 w 152"/>
                <a:gd name="T13" fmla="*/ 89 h 91"/>
                <a:gd name="T14" fmla="*/ 0 w 152"/>
                <a:gd name="T15" fmla="*/ 66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accent2"/>
            </a:solidFill>
            <a:ln w="9525" cap="flat" cmpd="sng">
              <a:solidFill>
                <a:schemeClr val="tx1"/>
              </a:solidFill>
              <a:prstDash val="solid"/>
              <a:round/>
              <a:headEnd type="none" w="med" len="med"/>
              <a:tailEnd type="none" w="med" len="med"/>
            </a:ln>
          </p:spPr>
          <p:txBody>
            <a:bodyPr wrap="none" anchor="ctr"/>
            <a:lstStyle/>
            <a:p>
              <a:endParaRPr lang="en-US"/>
            </a:p>
          </p:txBody>
        </p:sp>
      </p:grpSp>
      <p:sp>
        <p:nvSpPr>
          <p:cNvPr id="39947" name="Freeform 11"/>
          <p:cNvSpPr>
            <a:spLocks noChangeAspect="1"/>
          </p:cNvSpPr>
          <p:nvPr/>
        </p:nvSpPr>
        <p:spPr bwMode="auto">
          <a:xfrm>
            <a:off x="7265988" y="1668463"/>
            <a:ext cx="257175" cy="449262"/>
          </a:xfrm>
          <a:custGeom>
            <a:avLst/>
            <a:gdLst>
              <a:gd name="T0" fmla="*/ 53975 w 162"/>
              <a:gd name="T1" fmla="*/ 0 h 289"/>
              <a:gd name="T2" fmla="*/ 0 w 162"/>
              <a:gd name="T3" fmla="*/ 79282 h 289"/>
              <a:gd name="T4" fmla="*/ 58738 w 162"/>
              <a:gd name="T5" fmla="*/ 183436 h 289"/>
              <a:gd name="T6" fmla="*/ 23812 w 162"/>
              <a:gd name="T7" fmla="*/ 211417 h 289"/>
              <a:gd name="T8" fmla="*/ 38100 w 162"/>
              <a:gd name="T9" fmla="*/ 449262 h 289"/>
              <a:gd name="T10" fmla="*/ 182562 w 162"/>
              <a:gd name="T11" fmla="*/ 415062 h 289"/>
              <a:gd name="T12" fmla="*/ 219075 w 162"/>
              <a:gd name="T13" fmla="*/ 415062 h 289"/>
              <a:gd name="T14" fmla="*/ 241300 w 162"/>
              <a:gd name="T15" fmla="*/ 388635 h 289"/>
              <a:gd name="T16" fmla="*/ 241300 w 162"/>
              <a:gd name="T17" fmla="*/ 345108 h 289"/>
              <a:gd name="T18" fmla="*/ 257175 w 162"/>
              <a:gd name="T19" fmla="*/ 317126 h 289"/>
              <a:gd name="T20" fmla="*/ 177800 w 162"/>
              <a:gd name="T21" fmla="*/ 282926 h 289"/>
              <a:gd name="T22" fmla="*/ 73025 w 162"/>
              <a:gd name="T23" fmla="*/ 21764 h 289"/>
              <a:gd name="T24" fmla="*/ 53975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rgbClr val="FFFFFF"/>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48" name="Freeform 12"/>
          <p:cNvSpPr>
            <a:spLocks noChangeAspect="1"/>
          </p:cNvSpPr>
          <p:nvPr/>
        </p:nvSpPr>
        <p:spPr bwMode="auto">
          <a:xfrm>
            <a:off x="7415213" y="2197100"/>
            <a:ext cx="120650" cy="101600"/>
          </a:xfrm>
          <a:custGeom>
            <a:avLst/>
            <a:gdLst>
              <a:gd name="T0" fmla="*/ 0 w 77"/>
              <a:gd name="T1" fmla="*/ 15875 h 64"/>
              <a:gd name="T2" fmla="*/ 50140 w 77"/>
              <a:gd name="T3" fmla="*/ 0 h 64"/>
              <a:gd name="T4" fmla="*/ 120650 w 77"/>
              <a:gd name="T5" fmla="*/ 52387 h 64"/>
              <a:gd name="T6" fmla="*/ 106548 w 77"/>
              <a:gd name="T7" fmla="*/ 66675 h 64"/>
              <a:gd name="T8" fmla="*/ 72077 w 77"/>
              <a:gd name="T9" fmla="*/ 66675 h 64"/>
              <a:gd name="T10" fmla="*/ 54841 w 77"/>
              <a:gd name="T11" fmla="*/ 101600 h 64"/>
              <a:gd name="T12" fmla="*/ 0 w 77"/>
              <a:gd name="T13" fmla="*/ 15875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rgbClr val="FFFFFF"/>
          </a:solidFill>
          <a:ln w="9525" cap="flat" cmpd="sng">
            <a:solidFill>
              <a:schemeClr val="tx1"/>
            </a:solidFill>
            <a:prstDash val="solid"/>
            <a:round/>
            <a:headEnd type="none" w="med" len="med"/>
            <a:tailEnd type="none" w="med" len="med"/>
          </a:ln>
        </p:spPr>
        <p:txBody>
          <a:bodyPr wrap="none" anchor="ctr"/>
          <a:lstStyle/>
          <a:p>
            <a:endParaRPr lang="en-US"/>
          </a:p>
        </p:txBody>
      </p:sp>
      <p:grpSp>
        <p:nvGrpSpPr>
          <p:cNvPr id="39949" name="Group 13"/>
          <p:cNvGrpSpPr>
            <a:grpSpLocks noChangeAspect="1"/>
          </p:cNvGrpSpPr>
          <p:nvPr/>
        </p:nvGrpSpPr>
        <p:grpSpPr bwMode="auto">
          <a:xfrm>
            <a:off x="1909763" y="4495800"/>
            <a:ext cx="622300" cy="479425"/>
            <a:chOff x="1203" y="2832"/>
            <a:chExt cx="392" cy="302"/>
          </a:xfrm>
        </p:grpSpPr>
        <p:grpSp>
          <p:nvGrpSpPr>
            <p:cNvPr id="39950" name="Group 14" descr="Dotted grid"/>
            <p:cNvGrpSpPr>
              <a:grpSpLocks noChangeAspect="1"/>
            </p:cNvGrpSpPr>
            <p:nvPr/>
          </p:nvGrpSpPr>
          <p:grpSpPr bwMode="auto">
            <a:xfrm>
              <a:off x="1203" y="2832"/>
              <a:ext cx="392" cy="302"/>
              <a:chOff x="1203" y="2832"/>
              <a:chExt cx="392" cy="302"/>
            </a:xfrm>
          </p:grpSpPr>
          <p:sp>
            <p:nvSpPr>
              <p:cNvPr id="39951" name="Freeform 15"/>
              <p:cNvSpPr>
                <a:spLocks noChangeAspect="1"/>
              </p:cNvSpPr>
              <p:nvPr/>
            </p:nvSpPr>
            <p:spPr bwMode="auto">
              <a:xfrm>
                <a:off x="1203" y="2870"/>
                <a:ext cx="30" cy="4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rgbClr val="FFFFFF"/>
              </a:solidFill>
              <a:ln w="9525" cap="flat" cmpd="sng">
                <a:solidFill>
                  <a:schemeClr val="tx1"/>
                </a:solidFill>
                <a:prstDash val="solid"/>
                <a:round/>
                <a:headEnd/>
                <a:tailEnd/>
              </a:ln>
            </p:spPr>
            <p:txBody>
              <a:bodyPr wrap="none" anchor="ctr"/>
              <a:lstStyle/>
              <a:p>
                <a:endParaRPr lang="en-US"/>
              </a:p>
            </p:txBody>
          </p:sp>
          <p:sp>
            <p:nvSpPr>
              <p:cNvPr id="39952" name="Freeform 16"/>
              <p:cNvSpPr>
                <a:spLocks noChangeAspect="1"/>
              </p:cNvSpPr>
              <p:nvPr/>
            </p:nvSpPr>
            <p:spPr bwMode="auto">
              <a:xfrm>
                <a:off x="1246" y="2832"/>
                <a:ext cx="56" cy="55"/>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rgbClr val="FFFFFF"/>
              </a:solidFill>
              <a:ln w="9525" cap="flat" cmpd="sng">
                <a:solidFill>
                  <a:schemeClr val="tx1"/>
                </a:solidFill>
                <a:prstDash val="solid"/>
                <a:round/>
                <a:headEnd/>
                <a:tailEnd/>
              </a:ln>
            </p:spPr>
            <p:txBody>
              <a:bodyPr wrap="none" anchor="ctr"/>
              <a:lstStyle/>
              <a:p>
                <a:endParaRPr lang="en-US"/>
              </a:p>
            </p:txBody>
          </p:sp>
          <p:sp>
            <p:nvSpPr>
              <p:cNvPr id="39953" name="Freeform 17"/>
              <p:cNvSpPr>
                <a:spLocks noChangeAspect="1"/>
              </p:cNvSpPr>
              <p:nvPr/>
            </p:nvSpPr>
            <p:spPr bwMode="auto">
              <a:xfrm>
                <a:off x="1299" y="2870"/>
                <a:ext cx="84" cy="62"/>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rgbClr val="FFFFFF"/>
              </a:solidFill>
              <a:ln w="9525" cap="flat" cmpd="sng">
                <a:solidFill>
                  <a:schemeClr val="tx1"/>
                </a:solidFill>
                <a:prstDash val="solid"/>
                <a:round/>
                <a:headEnd/>
                <a:tailEnd/>
              </a:ln>
            </p:spPr>
            <p:txBody>
              <a:bodyPr wrap="none" anchor="ctr"/>
              <a:lstStyle/>
              <a:p>
                <a:endParaRPr lang="en-US"/>
              </a:p>
            </p:txBody>
          </p:sp>
          <p:sp>
            <p:nvSpPr>
              <p:cNvPr id="39954" name="Freeform 18"/>
              <p:cNvSpPr>
                <a:spLocks noChangeAspect="1"/>
              </p:cNvSpPr>
              <p:nvPr/>
            </p:nvSpPr>
            <p:spPr bwMode="auto">
              <a:xfrm>
                <a:off x="1385" y="2917"/>
                <a:ext cx="67" cy="33"/>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rgbClr val="FFFFFF"/>
              </a:solidFill>
              <a:ln w="9525" cap="flat" cmpd="sng">
                <a:solidFill>
                  <a:schemeClr val="tx1"/>
                </a:solidFill>
                <a:prstDash val="solid"/>
                <a:round/>
                <a:headEnd/>
                <a:tailEnd/>
              </a:ln>
            </p:spPr>
            <p:txBody>
              <a:bodyPr wrap="none" anchor="ctr"/>
              <a:lstStyle/>
              <a:p>
                <a:endParaRPr lang="en-US"/>
              </a:p>
            </p:txBody>
          </p:sp>
          <p:sp>
            <p:nvSpPr>
              <p:cNvPr id="39955" name="Freeform 19"/>
              <p:cNvSpPr>
                <a:spLocks noChangeAspect="1"/>
              </p:cNvSpPr>
              <p:nvPr/>
            </p:nvSpPr>
            <p:spPr bwMode="auto">
              <a:xfrm>
                <a:off x="1405" y="2963"/>
                <a:ext cx="27" cy="2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rgbClr val="FFFFFF"/>
              </a:solidFill>
              <a:ln w="9525" cap="flat" cmpd="sng">
                <a:solidFill>
                  <a:schemeClr val="tx1"/>
                </a:solidFill>
                <a:prstDash val="solid"/>
                <a:round/>
                <a:headEnd/>
                <a:tailEnd/>
              </a:ln>
            </p:spPr>
            <p:txBody>
              <a:bodyPr wrap="none" anchor="ctr"/>
              <a:lstStyle/>
              <a:p>
                <a:endParaRPr lang="en-US"/>
              </a:p>
            </p:txBody>
          </p:sp>
          <p:sp>
            <p:nvSpPr>
              <p:cNvPr id="39956" name="Freeform 20"/>
              <p:cNvSpPr>
                <a:spLocks noChangeAspect="1"/>
              </p:cNvSpPr>
              <p:nvPr/>
            </p:nvSpPr>
            <p:spPr bwMode="auto">
              <a:xfrm>
                <a:off x="1435" y="2989"/>
                <a:ext cx="18" cy="23"/>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rgbClr val="FFFFFF"/>
              </a:solidFill>
              <a:ln w="9525" cap="flat" cmpd="sng">
                <a:solidFill>
                  <a:schemeClr val="tx1"/>
                </a:solidFill>
                <a:prstDash val="solid"/>
                <a:round/>
                <a:headEnd/>
                <a:tailEnd/>
              </a:ln>
            </p:spPr>
            <p:txBody>
              <a:bodyPr wrap="none" anchor="ctr"/>
              <a:lstStyle/>
              <a:p>
                <a:endParaRPr lang="en-US"/>
              </a:p>
            </p:txBody>
          </p:sp>
          <p:sp>
            <p:nvSpPr>
              <p:cNvPr id="39957" name="Freeform 21"/>
              <p:cNvSpPr>
                <a:spLocks noChangeAspect="1"/>
              </p:cNvSpPr>
              <p:nvPr/>
            </p:nvSpPr>
            <p:spPr bwMode="auto">
              <a:xfrm>
                <a:off x="1482" y="3000"/>
                <a:ext cx="113" cy="134"/>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rgbClr val="FFFFFF"/>
              </a:solidFill>
              <a:ln w="9525" cap="flat" cmpd="sng">
                <a:solidFill>
                  <a:schemeClr val="tx1"/>
                </a:solidFill>
                <a:prstDash val="solid"/>
                <a:round/>
                <a:headEnd/>
                <a:tailEnd/>
              </a:ln>
            </p:spPr>
            <p:txBody>
              <a:bodyPr wrap="none" anchor="ctr"/>
              <a:lstStyle/>
              <a:p>
                <a:endParaRPr lang="en-US"/>
              </a:p>
            </p:txBody>
          </p:sp>
        </p:grpSp>
        <p:sp>
          <p:nvSpPr>
            <p:cNvPr id="39958" name="Freeform 22"/>
            <p:cNvSpPr>
              <a:spLocks noChangeAspect="1"/>
            </p:cNvSpPr>
            <p:nvPr/>
          </p:nvSpPr>
          <p:spPr bwMode="auto">
            <a:xfrm>
              <a:off x="1441" y="2937"/>
              <a:ext cx="63" cy="53"/>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rgbClr val="FFFFFF"/>
            </a:solidFill>
            <a:ln w="9525" cap="flat" cmpd="sng">
              <a:solidFill>
                <a:schemeClr val="tx1"/>
              </a:solidFill>
              <a:prstDash val="solid"/>
              <a:round/>
              <a:headEnd/>
              <a:tailEnd/>
            </a:ln>
          </p:spPr>
          <p:txBody>
            <a:bodyPr wrap="none" anchor="ctr"/>
            <a:lstStyle/>
            <a:p>
              <a:endParaRPr lang="en-US"/>
            </a:p>
          </p:txBody>
        </p:sp>
      </p:grpSp>
      <p:sp>
        <p:nvSpPr>
          <p:cNvPr id="39959" name="Freeform 23"/>
          <p:cNvSpPr>
            <a:spLocks noChangeAspect="1"/>
          </p:cNvSpPr>
          <p:nvPr/>
        </p:nvSpPr>
        <p:spPr bwMode="auto">
          <a:xfrm>
            <a:off x="304800" y="3733800"/>
            <a:ext cx="1617663" cy="1577975"/>
          </a:xfrm>
          <a:custGeom>
            <a:avLst/>
            <a:gdLst>
              <a:gd name="T0" fmla="*/ 258291 w 1572"/>
              <a:gd name="T1" fmla="*/ 234689 h 1533"/>
              <a:gd name="T2" fmla="*/ 583470 w 1572"/>
              <a:gd name="T3" fmla="*/ 0 h 1533"/>
              <a:gd name="T4" fmla="*/ 737827 w 1572"/>
              <a:gd name="T5" fmla="*/ 41174 h 1533"/>
              <a:gd name="T6" fmla="*/ 812948 w 1572"/>
              <a:gd name="T7" fmla="*/ 116315 h 1533"/>
              <a:gd name="T8" fmla="*/ 1118575 w 1572"/>
              <a:gd name="T9" fmla="*/ 146166 h 1533"/>
              <a:gd name="T10" fmla="*/ 1127836 w 1572"/>
              <a:gd name="T11" fmla="*/ 926404 h 1533"/>
              <a:gd name="T12" fmla="*/ 1227654 w 1572"/>
              <a:gd name="T13" fmla="*/ 949049 h 1533"/>
              <a:gd name="T14" fmla="*/ 1273961 w 1572"/>
              <a:gd name="T15" fmla="*/ 1042719 h 1533"/>
              <a:gd name="T16" fmla="*/ 1343936 w 1572"/>
              <a:gd name="T17" fmla="*/ 1010810 h 1533"/>
              <a:gd name="T18" fmla="*/ 1491090 w 1572"/>
              <a:gd name="T19" fmla="*/ 1222854 h 1533"/>
              <a:gd name="T20" fmla="*/ 1617663 w 1572"/>
              <a:gd name="T21" fmla="*/ 1320641 h 1533"/>
              <a:gd name="T22" fmla="*/ 1612518 w 1572"/>
              <a:gd name="T23" fmla="*/ 1405046 h 1533"/>
              <a:gd name="T24" fmla="*/ 1453015 w 1572"/>
              <a:gd name="T25" fmla="*/ 1415340 h 1533"/>
              <a:gd name="T26" fmla="*/ 1383040 w 1572"/>
              <a:gd name="T27" fmla="*/ 1156976 h 1533"/>
              <a:gd name="T28" fmla="*/ 879836 w 1572"/>
              <a:gd name="T29" fmla="*/ 901700 h 1533"/>
              <a:gd name="T30" fmla="*/ 893213 w 1572"/>
              <a:gd name="T31" fmla="*/ 981988 h 1533"/>
              <a:gd name="T32" fmla="*/ 780018 w 1572"/>
              <a:gd name="T33" fmla="*/ 1085952 h 1533"/>
              <a:gd name="T34" fmla="*/ 761495 w 1572"/>
              <a:gd name="T35" fmla="*/ 1047866 h 1533"/>
              <a:gd name="T36" fmla="*/ 729595 w 1572"/>
              <a:gd name="T37" fmla="*/ 1047866 h 1533"/>
              <a:gd name="T38" fmla="*/ 639039 w 1572"/>
              <a:gd name="T39" fmla="*/ 1264027 h 1533"/>
              <a:gd name="T40" fmla="*/ 358109 w 1572"/>
              <a:gd name="T41" fmla="*/ 1477100 h 1533"/>
              <a:gd name="T42" fmla="*/ 80266 w 1572"/>
              <a:gd name="T43" fmla="*/ 1577975 h 1533"/>
              <a:gd name="T44" fmla="*/ 0 w 1572"/>
              <a:gd name="T45" fmla="*/ 1564594 h 1533"/>
              <a:gd name="T46" fmla="*/ 319005 w 1572"/>
              <a:gd name="T47" fmla="*/ 1382401 h 1533"/>
              <a:gd name="T48" fmla="*/ 358109 w 1572"/>
              <a:gd name="T49" fmla="*/ 1382401 h 1533"/>
              <a:gd name="T50" fmla="*/ 474391 w 1572"/>
              <a:gd name="T51" fmla="*/ 1241382 h 1533"/>
              <a:gd name="T52" fmla="*/ 526873 w 1572"/>
              <a:gd name="T53" fmla="*/ 1236235 h 1533"/>
              <a:gd name="T54" fmla="*/ 606109 w 1572"/>
              <a:gd name="T55" fmla="*/ 1129184 h 1533"/>
              <a:gd name="T56" fmla="*/ 578325 w 1572"/>
              <a:gd name="T57" fmla="*/ 1081834 h 1533"/>
              <a:gd name="T58" fmla="*/ 408532 w 1572"/>
              <a:gd name="T59" fmla="*/ 1104480 h 1533"/>
              <a:gd name="T60" fmla="*/ 292250 w 1572"/>
              <a:gd name="T61" fmla="*/ 835822 h 1533"/>
              <a:gd name="T62" fmla="*/ 358109 w 1572"/>
              <a:gd name="T63" fmla="*/ 714361 h 1533"/>
              <a:gd name="T64" fmla="*/ 465130 w 1572"/>
              <a:gd name="T65" fmla="*/ 672158 h 1533"/>
              <a:gd name="T66" fmla="*/ 427055 w 1572"/>
              <a:gd name="T67" fmla="*/ 564077 h 1533"/>
              <a:gd name="T68" fmla="*/ 314889 w 1572"/>
              <a:gd name="T69" fmla="*/ 615544 h 1533"/>
              <a:gd name="T70" fmla="*/ 230507 w 1572"/>
              <a:gd name="T71" fmla="*/ 460114 h 1533"/>
              <a:gd name="T72" fmla="*/ 324150 w 1572"/>
              <a:gd name="T73" fmla="*/ 423058 h 1533"/>
              <a:gd name="T74" fmla="*/ 408532 w 1572"/>
              <a:gd name="T75" fmla="*/ 465261 h 1533"/>
              <a:gd name="T76" fmla="*/ 446607 w 1572"/>
              <a:gd name="T77" fmla="*/ 441586 h 1533"/>
              <a:gd name="T78" fmla="*/ 376631 w 1572"/>
              <a:gd name="T79" fmla="*/ 309831 h 1533"/>
              <a:gd name="T80" fmla="*/ 253146 w 1572"/>
              <a:gd name="T81" fmla="*/ 300567 h 1533"/>
              <a:gd name="T82" fmla="*/ 258291 w 1572"/>
              <a:gd name="T83" fmla="*/ 234689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60" name="Freeform 24"/>
          <p:cNvSpPr>
            <a:spLocks noChangeAspect="1"/>
          </p:cNvSpPr>
          <p:nvPr/>
        </p:nvSpPr>
        <p:spPr bwMode="auto">
          <a:xfrm>
            <a:off x="1395413" y="1298575"/>
            <a:ext cx="836612" cy="604838"/>
          </a:xfrm>
          <a:custGeom>
            <a:avLst/>
            <a:gdLst>
              <a:gd name="T0" fmla="*/ 211521 w 530"/>
              <a:gd name="T1" fmla="*/ 0 h 389"/>
              <a:gd name="T2" fmla="*/ 383579 w 530"/>
              <a:gd name="T3" fmla="*/ 46646 h 389"/>
              <a:gd name="T4" fmla="*/ 514595 w 530"/>
              <a:gd name="T5" fmla="*/ 76188 h 389"/>
              <a:gd name="T6" fmla="*/ 577736 w 530"/>
              <a:gd name="T7" fmla="*/ 90181 h 389"/>
              <a:gd name="T8" fmla="*/ 644033 w 530"/>
              <a:gd name="T9" fmla="*/ 99511 h 389"/>
              <a:gd name="T10" fmla="*/ 730851 w 530"/>
              <a:gd name="T11" fmla="*/ 115059 h 389"/>
              <a:gd name="T12" fmla="*/ 836612 w 530"/>
              <a:gd name="T13" fmla="*/ 133717 h 389"/>
              <a:gd name="T14" fmla="*/ 768736 w 530"/>
              <a:gd name="T15" fmla="*/ 604838 h 389"/>
              <a:gd name="T16" fmla="*/ 443562 w 530"/>
              <a:gd name="T17" fmla="*/ 536424 h 389"/>
              <a:gd name="T18" fmla="*/ 399364 w 530"/>
              <a:gd name="T19" fmla="*/ 567522 h 389"/>
              <a:gd name="T20" fmla="*/ 340959 w 530"/>
              <a:gd name="T21" fmla="*/ 520876 h 389"/>
              <a:gd name="T22" fmla="*/ 288868 w 530"/>
              <a:gd name="T23" fmla="*/ 567522 h 389"/>
              <a:gd name="T24" fmla="*/ 241513 w 530"/>
              <a:gd name="T25" fmla="*/ 527095 h 389"/>
              <a:gd name="T26" fmla="*/ 107339 w 530"/>
              <a:gd name="T27" fmla="*/ 520876 h 389"/>
              <a:gd name="T28" fmla="*/ 126281 w 530"/>
              <a:gd name="T29" fmla="*/ 444688 h 389"/>
              <a:gd name="T30" fmla="*/ 29992 w 530"/>
              <a:gd name="T31" fmla="*/ 436914 h 389"/>
              <a:gd name="T32" fmla="*/ 20521 w 530"/>
              <a:gd name="T33" fmla="*/ 393378 h 389"/>
              <a:gd name="T34" fmla="*/ 39463 w 530"/>
              <a:gd name="T35" fmla="*/ 346732 h 389"/>
              <a:gd name="T36" fmla="*/ 15785 w 530"/>
              <a:gd name="T37" fmla="*/ 304751 h 389"/>
              <a:gd name="T38" fmla="*/ 17364 w 530"/>
              <a:gd name="T39" fmla="*/ 186582 h 389"/>
              <a:gd name="T40" fmla="*/ 0 w 530"/>
              <a:gd name="T41" fmla="*/ 96401 h 389"/>
              <a:gd name="T42" fmla="*/ 11050 w 530"/>
              <a:gd name="T43" fmla="*/ 62194 h 389"/>
              <a:gd name="T44" fmla="*/ 53669 w 530"/>
              <a:gd name="T45" fmla="*/ 76188 h 389"/>
              <a:gd name="T46" fmla="*/ 97868 w 530"/>
              <a:gd name="T47" fmla="*/ 129053 h 389"/>
              <a:gd name="T48" fmla="*/ 179950 w 530"/>
              <a:gd name="T49" fmla="*/ 141492 h 389"/>
              <a:gd name="T50" fmla="*/ 202050 w 530"/>
              <a:gd name="T51" fmla="*/ 185028 h 389"/>
              <a:gd name="T52" fmla="*/ 161008 w 530"/>
              <a:gd name="T53" fmla="*/ 185028 h 389"/>
              <a:gd name="T54" fmla="*/ 156273 w 530"/>
              <a:gd name="T55" fmla="*/ 222344 h 389"/>
              <a:gd name="T56" fmla="*/ 179950 w 530"/>
              <a:gd name="T57" fmla="*/ 227009 h 389"/>
              <a:gd name="T58" fmla="*/ 189422 w 530"/>
              <a:gd name="T59" fmla="*/ 264325 h 389"/>
              <a:gd name="T60" fmla="*/ 140488 w 530"/>
              <a:gd name="T61" fmla="*/ 290758 h 389"/>
              <a:gd name="T62" fmla="*/ 140488 w 530"/>
              <a:gd name="T63" fmla="*/ 317190 h 389"/>
              <a:gd name="T64" fmla="*/ 197314 w 530"/>
              <a:gd name="T65" fmla="*/ 317190 h 389"/>
              <a:gd name="T66" fmla="*/ 211521 w 530"/>
              <a:gd name="T67" fmla="*/ 251886 h 389"/>
              <a:gd name="T68" fmla="*/ 254141 w 530"/>
              <a:gd name="T69" fmla="*/ 213015 h 389"/>
              <a:gd name="T70" fmla="*/ 202050 w 530"/>
              <a:gd name="T71" fmla="*/ 110395 h 389"/>
              <a:gd name="T72" fmla="*/ 235198 w 530"/>
              <a:gd name="T73" fmla="*/ 77743 h 389"/>
              <a:gd name="T74" fmla="*/ 211521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accent2"/>
          </a:solidFill>
          <a:ln w="9525" cap="flat" cmpd="sng">
            <a:solidFill>
              <a:srgbClr val="FFFFFF"/>
            </a:solidFill>
            <a:prstDash val="solid"/>
            <a:round/>
            <a:headEnd/>
            <a:tailEnd/>
          </a:ln>
        </p:spPr>
        <p:txBody>
          <a:bodyPr wrap="none" anchor="ctr"/>
          <a:lstStyle/>
          <a:p>
            <a:endParaRPr lang="en-US"/>
          </a:p>
        </p:txBody>
      </p:sp>
      <p:sp>
        <p:nvSpPr>
          <p:cNvPr id="39961" name="Freeform 25"/>
          <p:cNvSpPr>
            <a:spLocks noChangeAspect="1"/>
          </p:cNvSpPr>
          <p:nvPr/>
        </p:nvSpPr>
        <p:spPr bwMode="auto">
          <a:xfrm>
            <a:off x="1196975" y="1736725"/>
            <a:ext cx="1044575" cy="784225"/>
          </a:xfrm>
          <a:custGeom>
            <a:avLst/>
            <a:gdLst>
              <a:gd name="T0" fmla="*/ 228797 w 662"/>
              <a:gd name="T1" fmla="*/ 0 h 505"/>
              <a:gd name="T2" fmla="*/ 198816 w 662"/>
              <a:gd name="T3" fmla="*/ 17082 h 505"/>
              <a:gd name="T4" fmla="*/ 179881 w 662"/>
              <a:gd name="T5" fmla="*/ 85411 h 505"/>
              <a:gd name="T6" fmla="*/ 160947 w 662"/>
              <a:gd name="T7" fmla="*/ 144422 h 505"/>
              <a:gd name="T8" fmla="*/ 146745 w 662"/>
              <a:gd name="T9" fmla="*/ 191009 h 505"/>
              <a:gd name="T10" fmla="*/ 127811 w 662"/>
              <a:gd name="T11" fmla="*/ 240703 h 505"/>
              <a:gd name="T12" fmla="*/ 105720 w 662"/>
              <a:gd name="T13" fmla="*/ 291949 h 505"/>
              <a:gd name="T14" fmla="*/ 78895 w 662"/>
              <a:gd name="T15" fmla="*/ 347854 h 505"/>
              <a:gd name="T16" fmla="*/ 41026 w 662"/>
              <a:gd name="T17" fmla="*/ 413077 h 505"/>
              <a:gd name="T18" fmla="*/ 0 w 662"/>
              <a:gd name="T19" fmla="*/ 475194 h 505"/>
              <a:gd name="T20" fmla="*/ 0 w 662"/>
              <a:gd name="T21" fmla="*/ 611851 h 505"/>
              <a:gd name="T22" fmla="*/ 585404 w 662"/>
              <a:gd name="T23" fmla="*/ 729873 h 505"/>
              <a:gd name="T24" fmla="*/ 856804 w 662"/>
              <a:gd name="T25" fmla="*/ 784225 h 505"/>
              <a:gd name="T26" fmla="*/ 913609 w 662"/>
              <a:gd name="T27" fmla="*/ 512464 h 505"/>
              <a:gd name="T28" fmla="*/ 948323 w 662"/>
              <a:gd name="T29" fmla="*/ 489170 h 505"/>
              <a:gd name="T30" fmla="*/ 915187 w 662"/>
              <a:gd name="T31" fmla="*/ 428606 h 505"/>
              <a:gd name="T32" fmla="*/ 932544 w 662"/>
              <a:gd name="T33" fmla="*/ 366489 h 505"/>
              <a:gd name="T34" fmla="*/ 1044575 w 662"/>
              <a:gd name="T35" fmla="*/ 262444 h 505"/>
              <a:gd name="T36" fmla="*/ 967258 w 662"/>
              <a:gd name="T37" fmla="*/ 167715 h 505"/>
              <a:gd name="T38" fmla="*/ 642208 w 662"/>
              <a:gd name="T39" fmla="*/ 99387 h 505"/>
              <a:gd name="T40" fmla="*/ 598027 w 662"/>
              <a:gd name="T41" fmla="*/ 127340 h 505"/>
              <a:gd name="T42" fmla="*/ 539644 w 662"/>
              <a:gd name="T43" fmla="*/ 80752 h 505"/>
              <a:gd name="T44" fmla="*/ 487574 w 662"/>
              <a:gd name="T45" fmla="*/ 130445 h 505"/>
              <a:gd name="T46" fmla="*/ 438658 w 662"/>
              <a:gd name="T47" fmla="*/ 80752 h 505"/>
              <a:gd name="T48" fmla="*/ 309270 w 662"/>
              <a:gd name="T49" fmla="*/ 83858 h 505"/>
              <a:gd name="T50" fmla="*/ 325049 w 662"/>
              <a:gd name="T51" fmla="*/ 7765 h 505"/>
              <a:gd name="T52" fmla="*/ 228797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accent1"/>
          </a:solidFill>
          <a:ln w="9525" cap="flat" cmpd="sng">
            <a:solidFill>
              <a:srgbClr val="292929"/>
            </a:solidFill>
            <a:prstDash val="solid"/>
            <a:round/>
            <a:headEnd/>
            <a:tailEnd/>
          </a:ln>
        </p:spPr>
        <p:txBody>
          <a:bodyPr wrap="none" anchor="ctr"/>
          <a:lstStyle/>
          <a:p>
            <a:endParaRPr lang="en-US"/>
          </a:p>
        </p:txBody>
      </p:sp>
      <p:sp>
        <p:nvSpPr>
          <p:cNvPr id="39962" name="Freeform 26"/>
          <p:cNvSpPr>
            <a:spLocks noChangeAspect="1"/>
          </p:cNvSpPr>
          <p:nvPr/>
        </p:nvSpPr>
        <p:spPr bwMode="auto">
          <a:xfrm>
            <a:off x="1112838" y="2344738"/>
            <a:ext cx="1100137" cy="1674812"/>
          </a:xfrm>
          <a:custGeom>
            <a:avLst/>
            <a:gdLst>
              <a:gd name="T0" fmla="*/ 83655 w 697"/>
              <a:gd name="T1" fmla="*/ 0 h 1077"/>
              <a:gd name="T2" fmla="*/ 590317 w 697"/>
              <a:gd name="T3" fmla="*/ 99525 h 1077"/>
              <a:gd name="T4" fmla="*/ 479830 w 697"/>
              <a:gd name="T5" fmla="*/ 592482 h 1077"/>
              <a:gd name="T6" fmla="*/ 1048050 w 697"/>
              <a:gd name="T7" fmla="*/ 1343582 h 1077"/>
              <a:gd name="T8" fmla="*/ 1100137 w 697"/>
              <a:gd name="T9" fmla="*/ 1438441 h 1077"/>
              <a:gd name="T10" fmla="*/ 1046472 w 697"/>
              <a:gd name="T11" fmla="*/ 1485093 h 1077"/>
              <a:gd name="T12" fmla="*/ 1011747 w 697"/>
              <a:gd name="T13" fmla="*/ 1569067 h 1077"/>
              <a:gd name="T14" fmla="*/ 978601 w 697"/>
              <a:gd name="T15" fmla="*/ 1617274 h 1077"/>
              <a:gd name="T16" fmla="*/ 1013326 w 697"/>
              <a:gd name="T17" fmla="*/ 1660816 h 1077"/>
              <a:gd name="T18" fmla="*/ 954925 w 697"/>
              <a:gd name="T19" fmla="*/ 1674812 h 1077"/>
              <a:gd name="T20" fmla="*/ 620307 w 697"/>
              <a:gd name="T21" fmla="*/ 1663927 h 1077"/>
              <a:gd name="T22" fmla="*/ 599788 w 697"/>
              <a:gd name="T23" fmla="*/ 1565957 h 1077"/>
              <a:gd name="T24" fmla="*/ 541387 w 697"/>
              <a:gd name="T25" fmla="*/ 1494423 h 1077"/>
              <a:gd name="T26" fmla="*/ 498771 w 697"/>
              <a:gd name="T27" fmla="*/ 1467987 h 1077"/>
              <a:gd name="T28" fmla="*/ 486144 w 697"/>
              <a:gd name="T29" fmla="*/ 1418225 h 1077"/>
              <a:gd name="T30" fmla="*/ 451419 w 697"/>
              <a:gd name="T31" fmla="*/ 1390234 h 1077"/>
              <a:gd name="T32" fmla="*/ 415116 w 697"/>
              <a:gd name="T33" fmla="*/ 1354467 h 1077"/>
              <a:gd name="T34" fmla="*/ 404068 w 697"/>
              <a:gd name="T35" fmla="*/ 1315590 h 1077"/>
              <a:gd name="T36" fmla="*/ 370921 w 697"/>
              <a:gd name="T37" fmla="*/ 1290709 h 1077"/>
              <a:gd name="T38" fmla="*/ 318835 w 697"/>
              <a:gd name="T39" fmla="*/ 1304705 h 1077"/>
              <a:gd name="T40" fmla="*/ 260434 w 697"/>
              <a:gd name="T41" fmla="*/ 1282934 h 1077"/>
              <a:gd name="T42" fmla="*/ 260434 w 697"/>
              <a:gd name="T43" fmla="*/ 1262718 h 1077"/>
              <a:gd name="T44" fmla="*/ 258856 w 697"/>
              <a:gd name="T45" fmla="*/ 1216066 h 1077"/>
              <a:gd name="T46" fmla="*/ 235180 w 697"/>
              <a:gd name="T47" fmla="*/ 1164748 h 1077"/>
              <a:gd name="T48" fmla="*/ 232023 w 697"/>
              <a:gd name="T49" fmla="*/ 1122761 h 1077"/>
              <a:gd name="T50" fmla="*/ 206769 w 697"/>
              <a:gd name="T51" fmla="*/ 1086995 h 1077"/>
              <a:gd name="T52" fmla="*/ 213083 w 697"/>
              <a:gd name="T53" fmla="*/ 1051228 h 1077"/>
              <a:gd name="T54" fmla="*/ 140477 w 697"/>
              <a:gd name="T55" fmla="*/ 965699 h 1077"/>
              <a:gd name="T56" fmla="*/ 140477 w 697"/>
              <a:gd name="T57" fmla="*/ 917492 h 1077"/>
              <a:gd name="T58" fmla="*/ 178358 w 697"/>
              <a:gd name="T59" fmla="*/ 898831 h 1077"/>
              <a:gd name="T60" fmla="*/ 178358 w 697"/>
              <a:gd name="T61" fmla="*/ 869285 h 1077"/>
              <a:gd name="T62" fmla="*/ 140477 w 697"/>
              <a:gd name="T63" fmla="*/ 859955 h 1077"/>
              <a:gd name="T64" fmla="*/ 124693 w 697"/>
              <a:gd name="T65" fmla="*/ 813302 h 1077"/>
              <a:gd name="T66" fmla="*/ 105752 w 697"/>
              <a:gd name="T67" fmla="*/ 732439 h 1077"/>
              <a:gd name="T68" fmla="*/ 159417 w 697"/>
              <a:gd name="T69" fmla="*/ 775981 h 1077"/>
              <a:gd name="T70" fmla="*/ 138898 w 697"/>
              <a:gd name="T71" fmla="*/ 718443 h 1077"/>
              <a:gd name="T72" fmla="*/ 178358 w 697"/>
              <a:gd name="T73" fmla="*/ 718443 h 1077"/>
              <a:gd name="T74" fmla="*/ 178358 w 697"/>
              <a:gd name="T75" fmla="*/ 676456 h 1077"/>
              <a:gd name="T76" fmla="*/ 138898 w 697"/>
              <a:gd name="T77" fmla="*/ 648465 h 1077"/>
              <a:gd name="T78" fmla="*/ 119958 w 697"/>
              <a:gd name="T79" fmla="*/ 687341 h 1077"/>
              <a:gd name="T80" fmla="*/ 83655 w 697"/>
              <a:gd name="T81" fmla="*/ 673346 h 1077"/>
              <a:gd name="T82" fmla="*/ 14206 w 697"/>
              <a:gd name="T83" fmla="*/ 486737 h 1077"/>
              <a:gd name="T84" fmla="*/ 33146 w 697"/>
              <a:gd name="T85" fmla="*/ 351446 h 1077"/>
              <a:gd name="T86" fmla="*/ 0 w 697"/>
              <a:gd name="T87" fmla="*/ 275248 h 1077"/>
              <a:gd name="T88" fmla="*/ 15784 w 697"/>
              <a:gd name="T89" fmla="*/ 217710 h 1077"/>
              <a:gd name="T90" fmla="*/ 50508 w 697"/>
              <a:gd name="T91" fmla="*/ 205269 h 1077"/>
              <a:gd name="T92" fmla="*/ 83655 w 697"/>
              <a:gd name="T93" fmla="*/ 113520 h 1077"/>
              <a:gd name="T94" fmla="*/ 83655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63" name="Freeform 27"/>
          <p:cNvSpPr>
            <a:spLocks noChangeAspect="1"/>
          </p:cNvSpPr>
          <p:nvPr/>
        </p:nvSpPr>
        <p:spPr bwMode="auto">
          <a:xfrm>
            <a:off x="1593850" y="2447925"/>
            <a:ext cx="830263" cy="1239838"/>
          </a:xfrm>
          <a:custGeom>
            <a:avLst/>
            <a:gdLst>
              <a:gd name="T0" fmla="*/ 105555 w 527"/>
              <a:gd name="T1" fmla="*/ 0 h 797"/>
              <a:gd name="T2" fmla="*/ 0 w 527"/>
              <a:gd name="T3" fmla="*/ 491579 h 797"/>
              <a:gd name="T4" fmla="*/ 565587 w 527"/>
              <a:gd name="T5" fmla="*/ 1239838 h 797"/>
              <a:gd name="T6" fmla="*/ 600247 w 527"/>
              <a:gd name="T7" fmla="*/ 1207170 h 797"/>
              <a:gd name="T8" fmla="*/ 598672 w 527"/>
              <a:gd name="T9" fmla="*/ 1059385 h 797"/>
              <a:gd name="T10" fmla="*/ 669567 w 527"/>
              <a:gd name="T11" fmla="*/ 1070274 h 797"/>
              <a:gd name="T12" fmla="*/ 742038 w 527"/>
              <a:gd name="T13" fmla="*/ 616030 h 797"/>
              <a:gd name="T14" fmla="*/ 790877 w 527"/>
              <a:gd name="T15" fmla="*/ 308015 h 797"/>
              <a:gd name="T16" fmla="*/ 805056 w 527"/>
              <a:gd name="T17" fmla="*/ 214677 h 797"/>
              <a:gd name="T18" fmla="*/ 830263 w 527"/>
              <a:gd name="T19" fmla="*/ 132229 h 797"/>
              <a:gd name="T20" fmla="*/ 456881 w 527"/>
              <a:gd name="T21" fmla="*/ 73115 h 797"/>
              <a:gd name="T22" fmla="*/ 105555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64" name="Freeform 28"/>
          <p:cNvSpPr>
            <a:spLocks noChangeAspect="1"/>
          </p:cNvSpPr>
          <p:nvPr/>
        </p:nvSpPr>
        <p:spPr bwMode="auto">
          <a:xfrm>
            <a:off x="2051050" y="1430338"/>
            <a:ext cx="750888" cy="1198562"/>
          </a:xfrm>
          <a:custGeom>
            <a:avLst/>
            <a:gdLst>
              <a:gd name="T0" fmla="*/ 181412 w 476"/>
              <a:gd name="T1" fmla="*/ 0 h 770"/>
              <a:gd name="T2" fmla="*/ 113580 w 476"/>
              <a:gd name="T3" fmla="*/ 468529 h 770"/>
              <a:gd name="T4" fmla="*/ 184567 w 476"/>
              <a:gd name="T5" fmla="*/ 568150 h 770"/>
              <a:gd name="T6" fmla="*/ 74142 w 476"/>
              <a:gd name="T7" fmla="*/ 672440 h 770"/>
              <a:gd name="T8" fmla="*/ 59945 w 476"/>
              <a:gd name="T9" fmla="*/ 744042 h 770"/>
              <a:gd name="T10" fmla="*/ 89917 w 476"/>
              <a:gd name="T11" fmla="*/ 795409 h 770"/>
              <a:gd name="T12" fmla="*/ 59945 w 476"/>
              <a:gd name="T13" fmla="*/ 820315 h 770"/>
              <a:gd name="T14" fmla="*/ 0 w 476"/>
              <a:gd name="T15" fmla="*/ 1091158 h 770"/>
              <a:gd name="T16" fmla="*/ 358092 w 476"/>
              <a:gd name="T17" fmla="*/ 1154978 h 770"/>
              <a:gd name="T18" fmla="*/ 697253 w 476"/>
              <a:gd name="T19" fmla="*/ 1198562 h 770"/>
              <a:gd name="T20" fmla="*/ 731958 w 476"/>
              <a:gd name="T21" fmla="*/ 951067 h 770"/>
              <a:gd name="T22" fmla="*/ 750888 w 476"/>
              <a:gd name="T23" fmla="*/ 814088 h 770"/>
              <a:gd name="T24" fmla="*/ 717761 w 476"/>
              <a:gd name="T25" fmla="*/ 764278 h 770"/>
              <a:gd name="T26" fmla="*/ 640463 w 476"/>
              <a:gd name="T27" fmla="*/ 778287 h 770"/>
              <a:gd name="T28" fmla="*/ 539504 w 476"/>
              <a:gd name="T29" fmla="*/ 790740 h 770"/>
              <a:gd name="T30" fmla="*/ 520574 w 476"/>
              <a:gd name="T31" fmla="*/ 678666 h 770"/>
              <a:gd name="T32" fmla="*/ 397529 w 476"/>
              <a:gd name="T33" fmla="*/ 588385 h 770"/>
              <a:gd name="T34" fmla="*/ 414881 w 476"/>
              <a:gd name="T35" fmla="*/ 530792 h 770"/>
              <a:gd name="T36" fmla="*/ 425924 w 476"/>
              <a:gd name="T37" fmla="*/ 428058 h 770"/>
              <a:gd name="T38" fmla="*/ 268174 w 476"/>
              <a:gd name="T39" fmla="*/ 208581 h 770"/>
              <a:gd name="T40" fmla="*/ 290259 w 476"/>
              <a:gd name="T41" fmla="*/ 14009 h 770"/>
              <a:gd name="T42" fmla="*/ 181412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sp>
        <p:nvSpPr>
          <p:cNvPr id="39965" name="Freeform 29"/>
          <p:cNvSpPr>
            <a:spLocks noChangeAspect="1"/>
          </p:cNvSpPr>
          <p:nvPr/>
        </p:nvSpPr>
        <p:spPr bwMode="auto">
          <a:xfrm>
            <a:off x="2282825" y="2582863"/>
            <a:ext cx="695325" cy="885825"/>
          </a:xfrm>
          <a:custGeom>
            <a:avLst/>
            <a:gdLst>
              <a:gd name="T0" fmla="*/ 129289 w 441"/>
              <a:gd name="T1" fmla="*/ 0 h 569"/>
              <a:gd name="T2" fmla="*/ 469857 w 441"/>
              <a:gd name="T3" fmla="*/ 46704 h 569"/>
              <a:gd name="T4" fmla="*/ 446206 w 441"/>
              <a:gd name="T5" fmla="*/ 216397 h 569"/>
              <a:gd name="T6" fmla="*/ 695325 w 441"/>
              <a:gd name="T7" fmla="*/ 239749 h 569"/>
              <a:gd name="T8" fmla="*/ 627527 w 441"/>
              <a:gd name="T9" fmla="*/ 885825 h 569"/>
              <a:gd name="T10" fmla="*/ 0 w 441"/>
              <a:gd name="T11" fmla="*/ 818882 h 569"/>
              <a:gd name="T12" fmla="*/ 63068 w 441"/>
              <a:gd name="T13" fmla="*/ 406327 h 569"/>
              <a:gd name="T14" fmla="*/ 129289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accent2"/>
          </a:solidFill>
          <a:ln w="9525" cap="flat" cmpd="sng">
            <a:solidFill>
              <a:srgbClr val="FFFFFF"/>
            </a:solidFill>
            <a:prstDash val="solid"/>
            <a:round/>
            <a:headEnd/>
            <a:tailEnd/>
          </a:ln>
        </p:spPr>
        <p:txBody>
          <a:bodyPr wrap="none" anchor="ctr"/>
          <a:lstStyle/>
          <a:p>
            <a:endParaRPr lang="en-US"/>
          </a:p>
        </p:txBody>
      </p:sp>
      <p:sp>
        <p:nvSpPr>
          <p:cNvPr id="39966" name="Freeform 30"/>
          <p:cNvSpPr>
            <a:spLocks noChangeAspect="1"/>
          </p:cNvSpPr>
          <p:nvPr/>
        </p:nvSpPr>
        <p:spPr bwMode="auto">
          <a:xfrm>
            <a:off x="2314575" y="1441450"/>
            <a:ext cx="1306513" cy="803275"/>
          </a:xfrm>
          <a:custGeom>
            <a:avLst/>
            <a:gdLst>
              <a:gd name="T0" fmla="*/ 22091 w 828"/>
              <a:gd name="T1" fmla="*/ 0 h 516"/>
              <a:gd name="T2" fmla="*/ 277713 w 828"/>
              <a:gd name="T3" fmla="*/ 32691 h 516"/>
              <a:gd name="T4" fmla="*/ 433926 w 828"/>
              <a:gd name="T5" fmla="*/ 52929 h 516"/>
              <a:gd name="T6" fmla="*/ 637477 w 828"/>
              <a:gd name="T7" fmla="*/ 74723 h 516"/>
              <a:gd name="T8" fmla="*/ 826827 w 828"/>
              <a:gd name="T9" fmla="*/ 93404 h 516"/>
              <a:gd name="T10" fmla="*/ 1153455 w 828"/>
              <a:gd name="T11" fmla="*/ 116755 h 516"/>
              <a:gd name="T12" fmla="*/ 1306513 w 828"/>
              <a:gd name="T13" fmla="*/ 127652 h 516"/>
              <a:gd name="T14" fmla="*/ 1301779 w 828"/>
              <a:gd name="T15" fmla="*/ 781481 h 516"/>
              <a:gd name="T16" fmla="*/ 501777 w 828"/>
              <a:gd name="T17" fmla="*/ 714541 h 516"/>
              <a:gd name="T18" fmla="*/ 484420 w 828"/>
              <a:gd name="T19" fmla="*/ 803275 h 516"/>
              <a:gd name="T20" fmla="*/ 454439 w 828"/>
              <a:gd name="T21" fmla="*/ 761243 h 516"/>
              <a:gd name="T22" fmla="*/ 381855 w 828"/>
              <a:gd name="T23" fmla="*/ 767470 h 516"/>
              <a:gd name="T24" fmla="*/ 276135 w 828"/>
              <a:gd name="T25" fmla="*/ 784594 h 516"/>
              <a:gd name="T26" fmla="*/ 257200 w 828"/>
              <a:gd name="T27" fmla="*/ 670952 h 516"/>
              <a:gd name="T28" fmla="*/ 132545 w 828"/>
              <a:gd name="T29" fmla="*/ 580662 h 516"/>
              <a:gd name="T30" fmla="*/ 151480 w 828"/>
              <a:gd name="T31" fmla="*/ 493485 h 516"/>
              <a:gd name="T32" fmla="*/ 162525 w 828"/>
              <a:gd name="T33" fmla="*/ 424989 h 516"/>
              <a:gd name="T34" fmla="*/ 0 w 828"/>
              <a:gd name="T35" fmla="*/ 199262 h 516"/>
              <a:gd name="T36" fmla="*/ 22091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67" name="Freeform 31"/>
          <p:cNvSpPr>
            <a:spLocks noChangeAspect="1"/>
          </p:cNvSpPr>
          <p:nvPr/>
        </p:nvSpPr>
        <p:spPr bwMode="auto">
          <a:xfrm>
            <a:off x="2720975" y="2149475"/>
            <a:ext cx="895350" cy="720725"/>
          </a:xfrm>
          <a:custGeom>
            <a:avLst/>
            <a:gdLst>
              <a:gd name="T0" fmla="*/ 86851 w 567"/>
              <a:gd name="T1" fmla="*/ 0 h 463"/>
              <a:gd name="T2" fmla="*/ 55269 w 567"/>
              <a:gd name="T3" fmla="*/ 267742 h 463"/>
              <a:gd name="T4" fmla="*/ 0 w 567"/>
              <a:gd name="T5" fmla="*/ 653789 h 463"/>
              <a:gd name="T6" fmla="*/ 258972 w 567"/>
              <a:gd name="T7" fmla="*/ 674026 h 463"/>
              <a:gd name="T8" fmla="*/ 863768 w 567"/>
              <a:gd name="T9" fmla="*/ 720725 h 463"/>
              <a:gd name="T10" fmla="*/ 895350 w 567"/>
              <a:gd name="T11" fmla="*/ 73162 h 463"/>
              <a:gd name="T12" fmla="*/ 86851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sp>
        <p:nvSpPr>
          <p:cNvPr id="39968" name="Freeform 32"/>
          <p:cNvSpPr>
            <a:spLocks noChangeAspect="1"/>
          </p:cNvSpPr>
          <p:nvPr/>
        </p:nvSpPr>
        <p:spPr bwMode="auto">
          <a:xfrm>
            <a:off x="2903538" y="2822575"/>
            <a:ext cx="930275" cy="682625"/>
          </a:xfrm>
          <a:custGeom>
            <a:avLst/>
            <a:gdLst>
              <a:gd name="T0" fmla="*/ 77260 w 590"/>
              <a:gd name="T1" fmla="*/ 0 h 439"/>
              <a:gd name="T2" fmla="*/ 29958 w 590"/>
              <a:gd name="T3" fmla="*/ 408953 h 439"/>
              <a:gd name="T4" fmla="*/ 0 w 590"/>
              <a:gd name="T5" fmla="*/ 645306 h 439"/>
              <a:gd name="T6" fmla="*/ 465138 w 590"/>
              <a:gd name="T7" fmla="*/ 668630 h 439"/>
              <a:gd name="T8" fmla="*/ 909777 w 590"/>
              <a:gd name="T9" fmla="*/ 682625 h 439"/>
              <a:gd name="T10" fmla="*/ 923968 w 590"/>
              <a:gd name="T11" fmla="*/ 363859 h 439"/>
              <a:gd name="T12" fmla="*/ 930275 w 590"/>
              <a:gd name="T13" fmla="*/ 49759 h 439"/>
              <a:gd name="T14" fmla="*/ 676420 w 590"/>
              <a:gd name="T15" fmla="*/ 45094 h 439"/>
              <a:gd name="T16" fmla="*/ 77260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sp>
        <p:nvSpPr>
          <p:cNvPr id="39969" name="Freeform 33"/>
          <p:cNvSpPr>
            <a:spLocks noChangeAspect="1"/>
          </p:cNvSpPr>
          <p:nvPr/>
        </p:nvSpPr>
        <p:spPr bwMode="auto">
          <a:xfrm>
            <a:off x="2065338" y="3395663"/>
            <a:ext cx="846137" cy="927100"/>
          </a:xfrm>
          <a:custGeom>
            <a:avLst/>
            <a:gdLst>
              <a:gd name="T0" fmla="*/ 214691 w 536"/>
              <a:gd name="T1" fmla="*/ 0 h 595"/>
              <a:gd name="T2" fmla="*/ 198905 w 536"/>
              <a:gd name="T3" fmla="*/ 121536 h 595"/>
              <a:gd name="T4" fmla="*/ 124710 w 536"/>
              <a:gd name="T5" fmla="*/ 107512 h 595"/>
              <a:gd name="T6" fmla="*/ 129446 w 536"/>
              <a:gd name="T7" fmla="*/ 263328 h 595"/>
              <a:gd name="T8" fmla="*/ 94717 w 536"/>
              <a:gd name="T9" fmla="*/ 292932 h 595"/>
              <a:gd name="T10" fmla="*/ 146811 w 536"/>
              <a:gd name="T11" fmla="*/ 387980 h 595"/>
              <a:gd name="T12" fmla="*/ 94717 w 536"/>
              <a:gd name="T13" fmla="*/ 430050 h 595"/>
              <a:gd name="T14" fmla="*/ 66302 w 536"/>
              <a:gd name="T15" fmla="*/ 500167 h 595"/>
              <a:gd name="T16" fmla="*/ 26836 w 536"/>
              <a:gd name="T17" fmla="*/ 567167 h 595"/>
              <a:gd name="T18" fmla="*/ 55251 w 536"/>
              <a:gd name="T19" fmla="*/ 606121 h 595"/>
              <a:gd name="T20" fmla="*/ 4736 w 536"/>
              <a:gd name="T21" fmla="*/ 623260 h 595"/>
              <a:gd name="T22" fmla="*/ 0 w 536"/>
              <a:gd name="T23" fmla="*/ 685586 h 595"/>
              <a:gd name="T24" fmla="*/ 475163 w 536"/>
              <a:gd name="T25" fmla="*/ 922426 h 595"/>
              <a:gd name="T26" fmla="*/ 743527 w 536"/>
              <a:gd name="T27" fmla="*/ 927100 h 595"/>
              <a:gd name="T28" fmla="*/ 846137 w 536"/>
              <a:gd name="T29" fmla="*/ 71675 h 595"/>
              <a:gd name="T30" fmla="*/ 214691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70" name="Freeform 34"/>
          <p:cNvSpPr>
            <a:spLocks noChangeAspect="1"/>
          </p:cNvSpPr>
          <p:nvPr/>
        </p:nvSpPr>
        <p:spPr bwMode="auto">
          <a:xfrm>
            <a:off x="2801938" y="3462338"/>
            <a:ext cx="896937" cy="876300"/>
          </a:xfrm>
          <a:custGeom>
            <a:avLst/>
            <a:gdLst>
              <a:gd name="T0" fmla="*/ 108959 w 568"/>
              <a:gd name="T1" fmla="*/ 0 h 563"/>
              <a:gd name="T2" fmla="*/ 896937 w 568"/>
              <a:gd name="T3" fmla="*/ 34243 h 563"/>
              <a:gd name="T4" fmla="*/ 859038 w 568"/>
              <a:gd name="T5" fmla="*/ 809371 h 563"/>
              <a:gd name="T6" fmla="*/ 603222 w 568"/>
              <a:gd name="T7" fmla="*/ 795363 h 563"/>
              <a:gd name="T8" fmla="*/ 363196 w 568"/>
              <a:gd name="T9" fmla="*/ 789137 h 563"/>
              <a:gd name="T10" fmla="*/ 363196 w 568"/>
              <a:gd name="T11" fmla="*/ 818710 h 563"/>
              <a:gd name="T12" fmla="*/ 162649 w 568"/>
              <a:gd name="T13" fmla="*/ 818710 h 563"/>
              <a:gd name="T14" fmla="*/ 150016 w 568"/>
              <a:gd name="T15" fmla="*/ 876300 h 563"/>
              <a:gd name="T16" fmla="*/ 0 w 568"/>
              <a:gd name="T17" fmla="*/ 857622 h 563"/>
              <a:gd name="T18" fmla="*/ 85272 w 568"/>
              <a:gd name="T19" fmla="*/ 202343 h 563"/>
              <a:gd name="T20" fmla="*/ 108959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71" name="Freeform 35"/>
          <p:cNvSpPr>
            <a:spLocks noChangeAspect="1"/>
          </p:cNvSpPr>
          <p:nvPr/>
        </p:nvSpPr>
        <p:spPr bwMode="auto">
          <a:xfrm>
            <a:off x="5103813" y="2538413"/>
            <a:ext cx="546100" cy="889000"/>
          </a:xfrm>
          <a:custGeom>
            <a:avLst/>
            <a:gdLst>
              <a:gd name="T0" fmla="*/ 101013 w 346"/>
              <a:gd name="T1" fmla="*/ 51378 h 571"/>
              <a:gd name="T2" fmla="*/ 413521 w 346"/>
              <a:gd name="T3" fmla="*/ 0 h 571"/>
              <a:gd name="T4" fmla="*/ 464027 w 346"/>
              <a:gd name="T5" fmla="*/ 108984 h 571"/>
              <a:gd name="T6" fmla="*/ 527160 w 346"/>
              <a:gd name="T7" fmla="*/ 563604 h 571"/>
              <a:gd name="T8" fmla="*/ 546100 w 346"/>
              <a:gd name="T9" fmla="*/ 624324 h 571"/>
              <a:gd name="T10" fmla="*/ 495594 w 346"/>
              <a:gd name="T11" fmla="*/ 744207 h 571"/>
              <a:gd name="T12" fmla="*/ 495594 w 346"/>
              <a:gd name="T13" fmla="*/ 828280 h 571"/>
              <a:gd name="T14" fmla="*/ 440352 w 346"/>
              <a:gd name="T15" fmla="*/ 818939 h 571"/>
              <a:gd name="T16" fmla="*/ 441931 w 346"/>
              <a:gd name="T17" fmla="*/ 889000 h 571"/>
              <a:gd name="T18" fmla="*/ 383533 w 346"/>
              <a:gd name="T19" fmla="*/ 860975 h 571"/>
              <a:gd name="T20" fmla="*/ 351966 w 346"/>
              <a:gd name="T21" fmla="*/ 870317 h 571"/>
              <a:gd name="T22" fmla="*/ 307773 w 346"/>
              <a:gd name="T23" fmla="*/ 862532 h 571"/>
              <a:gd name="T24" fmla="*/ 274628 w 346"/>
              <a:gd name="T25" fmla="*/ 756662 h 571"/>
              <a:gd name="T26" fmla="*/ 211495 w 346"/>
              <a:gd name="T27" fmla="*/ 723967 h 571"/>
              <a:gd name="T28" fmla="*/ 211495 w 346"/>
              <a:gd name="T29" fmla="*/ 610312 h 571"/>
              <a:gd name="T30" fmla="*/ 148362 w 346"/>
              <a:gd name="T31" fmla="*/ 624324 h 571"/>
              <a:gd name="T32" fmla="*/ 112061 w 346"/>
              <a:gd name="T33" fmla="*/ 540250 h 571"/>
              <a:gd name="T34" fmla="*/ 0 w 346"/>
              <a:gd name="T35" fmla="*/ 443722 h 571"/>
              <a:gd name="T36" fmla="*/ 82073 w 346"/>
              <a:gd name="T37" fmla="*/ 289587 h 571"/>
              <a:gd name="T38" fmla="*/ 58398 w 346"/>
              <a:gd name="T39" fmla="*/ 217968 h 571"/>
              <a:gd name="T40" fmla="*/ 140471 w 346"/>
              <a:gd name="T41" fmla="*/ 203956 h 571"/>
              <a:gd name="T42" fmla="*/ 148362 w 346"/>
              <a:gd name="T43" fmla="*/ 104313 h 571"/>
              <a:gd name="T44" fmla="*/ 101013 w 346"/>
              <a:gd name="T45" fmla="*/ 51378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accent2"/>
          </a:solidFill>
          <a:ln w="9525" cap="flat" cmpd="sng">
            <a:solidFill>
              <a:srgbClr val="FFFFFF"/>
            </a:solidFill>
            <a:prstDash val="solid"/>
            <a:round/>
            <a:headEnd/>
            <a:tailEnd/>
          </a:ln>
        </p:spPr>
        <p:txBody>
          <a:bodyPr wrap="none" anchor="ctr"/>
          <a:lstStyle/>
          <a:p>
            <a:endParaRPr lang="en-US"/>
          </a:p>
        </p:txBody>
      </p:sp>
      <p:sp>
        <p:nvSpPr>
          <p:cNvPr id="39972" name="Freeform 36"/>
          <p:cNvSpPr>
            <a:spLocks noChangeAspect="1"/>
          </p:cNvSpPr>
          <p:nvPr/>
        </p:nvSpPr>
        <p:spPr bwMode="auto">
          <a:xfrm>
            <a:off x="3617913" y="1570038"/>
            <a:ext cx="877887" cy="504825"/>
          </a:xfrm>
          <a:custGeom>
            <a:avLst/>
            <a:gdLst>
              <a:gd name="T0" fmla="*/ 3164 w 555"/>
              <a:gd name="T1" fmla="*/ 0 h 325"/>
              <a:gd name="T2" fmla="*/ 735527 w 555"/>
              <a:gd name="T3" fmla="*/ 15533 h 325"/>
              <a:gd name="T4" fmla="*/ 790889 w 555"/>
              <a:gd name="T5" fmla="*/ 164651 h 325"/>
              <a:gd name="T6" fmla="*/ 841506 w 555"/>
              <a:gd name="T7" fmla="*/ 278042 h 325"/>
              <a:gd name="T8" fmla="*/ 877887 w 555"/>
              <a:gd name="T9" fmla="*/ 462886 h 325"/>
              <a:gd name="T10" fmla="*/ 855742 w 555"/>
              <a:gd name="T11" fmla="*/ 504825 h 325"/>
              <a:gd name="T12" fmla="*/ 585258 w 555"/>
              <a:gd name="T13" fmla="*/ 497058 h 325"/>
              <a:gd name="T14" fmla="*/ 0 w 555"/>
              <a:gd name="T15" fmla="*/ 487739 h 325"/>
              <a:gd name="T16" fmla="*/ 3164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rgbClr val="FFFFFF"/>
          </a:solidFill>
          <a:ln w="9525" cap="flat" cmpd="sng">
            <a:solidFill>
              <a:schemeClr val="hlink"/>
            </a:solidFill>
            <a:prstDash val="solid"/>
            <a:round/>
            <a:headEnd type="none" w="med" len="med"/>
            <a:tailEnd type="none" w="med" len="med"/>
          </a:ln>
        </p:spPr>
        <p:txBody>
          <a:bodyPr wrap="none" anchor="ctr"/>
          <a:lstStyle/>
          <a:p>
            <a:endParaRPr lang="en-US"/>
          </a:p>
        </p:txBody>
      </p:sp>
      <p:sp>
        <p:nvSpPr>
          <p:cNvPr id="39973" name="Freeform 37"/>
          <p:cNvSpPr>
            <a:spLocks noChangeAspect="1"/>
          </p:cNvSpPr>
          <p:nvPr/>
        </p:nvSpPr>
        <p:spPr bwMode="auto">
          <a:xfrm>
            <a:off x="3594100" y="2055813"/>
            <a:ext cx="920750" cy="592137"/>
          </a:xfrm>
          <a:custGeom>
            <a:avLst/>
            <a:gdLst>
              <a:gd name="T0" fmla="*/ 17373 w 583"/>
              <a:gd name="T1" fmla="*/ 0 h 380"/>
              <a:gd name="T2" fmla="*/ 14214 w 583"/>
              <a:gd name="T3" fmla="*/ 229064 h 380"/>
              <a:gd name="T4" fmla="*/ 0 w 583"/>
              <a:gd name="T5" fmla="*/ 498642 h 380"/>
              <a:gd name="T6" fmla="*/ 669636 w 583"/>
              <a:gd name="T7" fmla="*/ 507991 h 380"/>
              <a:gd name="T8" fmla="*/ 739127 w 583"/>
              <a:gd name="T9" fmla="*/ 545389 h 380"/>
              <a:gd name="T10" fmla="*/ 789665 w 583"/>
              <a:gd name="T11" fmla="*/ 493967 h 380"/>
              <a:gd name="T12" fmla="*/ 920750 w 583"/>
              <a:gd name="T13" fmla="*/ 592137 h 380"/>
              <a:gd name="T14" fmla="*/ 901798 w 583"/>
              <a:gd name="T15" fmla="*/ 489292 h 380"/>
              <a:gd name="T16" fmla="*/ 914433 w 583"/>
              <a:gd name="T17" fmla="*/ 411379 h 380"/>
              <a:gd name="T18" fmla="*/ 920750 w 583"/>
              <a:gd name="T19" fmla="*/ 141801 h 380"/>
              <a:gd name="T20" fmla="*/ 862315 w 583"/>
              <a:gd name="T21" fmla="*/ 84146 h 380"/>
              <a:gd name="T22" fmla="*/ 886005 w 583"/>
              <a:gd name="T23" fmla="*/ 9350 h 380"/>
              <a:gd name="T24" fmla="*/ 448530 w 583"/>
              <a:gd name="T25" fmla="*/ 6233 h 380"/>
              <a:gd name="T26" fmla="*/ 17373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sp>
        <p:nvSpPr>
          <p:cNvPr id="39974" name="Freeform 38"/>
          <p:cNvSpPr>
            <a:spLocks noChangeAspect="1"/>
          </p:cNvSpPr>
          <p:nvPr/>
        </p:nvSpPr>
        <p:spPr bwMode="auto">
          <a:xfrm>
            <a:off x="3581400" y="2547938"/>
            <a:ext cx="1095375" cy="487362"/>
          </a:xfrm>
          <a:custGeom>
            <a:avLst/>
            <a:gdLst>
              <a:gd name="T0" fmla="*/ 12609 w 695"/>
              <a:gd name="T1" fmla="*/ 0 h 313"/>
              <a:gd name="T2" fmla="*/ 0 w 695"/>
              <a:gd name="T3" fmla="*/ 322313 h 313"/>
              <a:gd name="T4" fmla="*/ 247444 w 695"/>
              <a:gd name="T5" fmla="*/ 328541 h 313"/>
              <a:gd name="T6" fmla="*/ 244292 w 695"/>
              <a:gd name="T7" fmla="*/ 487362 h 313"/>
              <a:gd name="T8" fmla="*/ 578421 w 695"/>
              <a:gd name="T9" fmla="*/ 482691 h 313"/>
              <a:gd name="T10" fmla="*/ 876300 w 695"/>
              <a:gd name="T11" fmla="*/ 478020 h 313"/>
              <a:gd name="T12" fmla="*/ 1095375 w 695"/>
              <a:gd name="T13" fmla="*/ 482691 h 313"/>
              <a:gd name="T14" fmla="*/ 1027604 w 695"/>
              <a:gd name="T15" fmla="*/ 345669 h 313"/>
              <a:gd name="T16" fmla="*/ 980321 w 695"/>
              <a:gd name="T17" fmla="*/ 217989 h 313"/>
              <a:gd name="T18" fmla="*/ 928311 w 695"/>
              <a:gd name="T19" fmla="*/ 85639 h 313"/>
              <a:gd name="T20" fmla="*/ 803800 w 695"/>
              <a:gd name="T21" fmla="*/ 1557 h 313"/>
              <a:gd name="T22" fmla="*/ 747061 w 695"/>
              <a:gd name="T23" fmla="*/ 51383 h 313"/>
              <a:gd name="T24" fmla="*/ 679290 w 695"/>
              <a:gd name="T25" fmla="*/ 15571 h 313"/>
              <a:gd name="T26" fmla="*/ 381411 w 695"/>
              <a:gd name="T27" fmla="*/ 6228 h 313"/>
              <a:gd name="T28" fmla="*/ 12609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rgbClr val="FFFFFF"/>
          </a:solidFill>
          <a:ln w="9525" cap="flat" cmpd="sng">
            <a:solidFill>
              <a:schemeClr val="hlink"/>
            </a:solidFill>
            <a:prstDash val="solid"/>
            <a:round/>
            <a:headEnd/>
            <a:tailEnd/>
          </a:ln>
        </p:spPr>
        <p:txBody>
          <a:bodyPr wrap="none" anchor="ctr"/>
          <a:lstStyle/>
          <a:p>
            <a:endParaRPr lang="en-US"/>
          </a:p>
        </p:txBody>
      </p:sp>
      <p:sp>
        <p:nvSpPr>
          <p:cNvPr id="39975" name="Freeform 39"/>
          <p:cNvSpPr>
            <a:spLocks noChangeAspect="1"/>
          </p:cNvSpPr>
          <p:nvPr/>
        </p:nvSpPr>
        <p:spPr bwMode="auto">
          <a:xfrm>
            <a:off x="3813175" y="3022600"/>
            <a:ext cx="965200" cy="485775"/>
          </a:xfrm>
          <a:custGeom>
            <a:avLst/>
            <a:gdLst>
              <a:gd name="T0" fmla="*/ 9478 w 611"/>
              <a:gd name="T1" fmla="*/ 4671 h 312"/>
              <a:gd name="T2" fmla="*/ 6319 w 611"/>
              <a:gd name="T3" fmla="*/ 283369 h 312"/>
              <a:gd name="T4" fmla="*/ 0 w 611"/>
              <a:gd name="T5" fmla="*/ 481104 h 312"/>
              <a:gd name="T6" fmla="*/ 965200 w 611"/>
              <a:gd name="T7" fmla="*/ 485775 h 312"/>
              <a:gd name="T8" fmla="*/ 946244 w 611"/>
              <a:gd name="T9" fmla="*/ 231989 h 312"/>
              <a:gd name="T10" fmla="*/ 946244 w 611"/>
              <a:gd name="T11" fmla="*/ 137013 h 312"/>
              <a:gd name="T12" fmla="*/ 868838 w 611"/>
              <a:gd name="T13" fmla="*/ 79406 h 312"/>
              <a:gd name="T14" fmla="*/ 892534 w 611"/>
              <a:gd name="T15" fmla="*/ 28025 h 312"/>
              <a:gd name="T16" fmla="*/ 859360 w 611"/>
              <a:gd name="T17" fmla="*/ 0 h 312"/>
              <a:gd name="T18" fmla="*/ 421781 w 611"/>
              <a:gd name="T19" fmla="*/ 4671 h 312"/>
              <a:gd name="T20" fmla="*/ 9478 w 611"/>
              <a:gd name="T21" fmla="*/ 4671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accent2"/>
          </a:solidFill>
          <a:ln w="9525" cap="flat" cmpd="sng">
            <a:solidFill>
              <a:srgbClr val="FFFFFF"/>
            </a:solidFill>
            <a:prstDash val="solid"/>
            <a:round/>
            <a:headEnd/>
            <a:tailEnd/>
          </a:ln>
        </p:spPr>
        <p:txBody>
          <a:bodyPr wrap="none" anchor="ctr"/>
          <a:lstStyle/>
          <a:p>
            <a:endParaRPr lang="en-US"/>
          </a:p>
        </p:txBody>
      </p:sp>
      <p:sp>
        <p:nvSpPr>
          <p:cNvPr id="39976" name="Freeform 40"/>
          <p:cNvSpPr>
            <a:spLocks noChangeAspect="1"/>
          </p:cNvSpPr>
          <p:nvPr/>
        </p:nvSpPr>
        <p:spPr bwMode="auto">
          <a:xfrm>
            <a:off x="4351338" y="1508125"/>
            <a:ext cx="858837" cy="955675"/>
          </a:xfrm>
          <a:custGeom>
            <a:avLst/>
            <a:gdLst>
              <a:gd name="T0" fmla="*/ 0 w 545"/>
              <a:gd name="T1" fmla="*/ 74711 h 614"/>
              <a:gd name="T2" fmla="*/ 225346 w 545"/>
              <a:gd name="T3" fmla="*/ 74711 h 614"/>
              <a:gd name="T4" fmla="*/ 222195 w 545"/>
              <a:gd name="T5" fmla="*/ 0 h 614"/>
              <a:gd name="T6" fmla="*/ 272622 w 545"/>
              <a:gd name="T7" fmla="*/ 21791 h 614"/>
              <a:gd name="T8" fmla="*/ 282077 w 545"/>
              <a:gd name="T9" fmla="*/ 79380 h 614"/>
              <a:gd name="T10" fmla="*/ 389234 w 545"/>
              <a:gd name="T11" fmla="*/ 141639 h 614"/>
              <a:gd name="T12" fmla="*/ 422327 w 545"/>
              <a:gd name="T13" fmla="*/ 113623 h 614"/>
              <a:gd name="T14" fmla="*/ 485361 w 545"/>
              <a:gd name="T15" fmla="*/ 113623 h 614"/>
              <a:gd name="T16" fmla="*/ 535788 w 545"/>
              <a:gd name="T17" fmla="*/ 169656 h 614"/>
              <a:gd name="T18" fmla="*/ 568881 w 545"/>
              <a:gd name="T19" fmla="*/ 149421 h 614"/>
              <a:gd name="T20" fmla="*/ 661856 w 545"/>
              <a:gd name="T21" fmla="*/ 172769 h 614"/>
              <a:gd name="T22" fmla="*/ 694949 w 545"/>
              <a:gd name="T23" fmla="*/ 130744 h 614"/>
              <a:gd name="T24" fmla="*/ 753255 w 545"/>
              <a:gd name="T25" fmla="*/ 163430 h 614"/>
              <a:gd name="T26" fmla="*/ 858837 w 545"/>
              <a:gd name="T27" fmla="*/ 158760 h 614"/>
              <a:gd name="T28" fmla="*/ 688645 w 545"/>
              <a:gd name="T29" fmla="*/ 277052 h 614"/>
              <a:gd name="T30" fmla="*/ 603550 w 545"/>
              <a:gd name="T31" fmla="*/ 381336 h 614"/>
              <a:gd name="T32" fmla="*/ 619308 w 545"/>
              <a:gd name="T33" fmla="*/ 532314 h 614"/>
              <a:gd name="T34" fmla="*/ 561002 w 545"/>
              <a:gd name="T35" fmla="*/ 594573 h 614"/>
              <a:gd name="T36" fmla="*/ 584639 w 545"/>
              <a:gd name="T37" fmla="*/ 638154 h 614"/>
              <a:gd name="T38" fmla="*/ 584639 w 545"/>
              <a:gd name="T39" fmla="*/ 750220 h 614"/>
              <a:gd name="T40" fmla="*/ 642946 w 545"/>
              <a:gd name="T41" fmla="*/ 750220 h 614"/>
              <a:gd name="T42" fmla="*/ 729617 w 545"/>
              <a:gd name="T43" fmla="*/ 831157 h 614"/>
              <a:gd name="T44" fmla="*/ 765862 w 545"/>
              <a:gd name="T45" fmla="*/ 927658 h 614"/>
              <a:gd name="T46" fmla="*/ 157585 w 545"/>
              <a:gd name="T47" fmla="*/ 955675 h 614"/>
              <a:gd name="T48" fmla="*/ 159161 w 545"/>
              <a:gd name="T49" fmla="*/ 691074 h 614"/>
              <a:gd name="T50" fmla="*/ 105582 w 545"/>
              <a:gd name="T51" fmla="*/ 633485 h 614"/>
              <a:gd name="T52" fmla="*/ 124492 w 545"/>
              <a:gd name="T53" fmla="*/ 563444 h 614"/>
              <a:gd name="T54" fmla="*/ 143402 w 545"/>
              <a:gd name="T55" fmla="*/ 524532 h 614"/>
              <a:gd name="T56" fmla="*/ 105582 w 545"/>
              <a:gd name="T57" fmla="*/ 340868 h 614"/>
              <a:gd name="T58" fmla="*/ 53579 w 545"/>
              <a:gd name="T59" fmla="*/ 221019 h 614"/>
              <a:gd name="T60" fmla="*/ 0 w 545"/>
              <a:gd name="T61" fmla="*/ 74711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rgbClr val="FFFFFF"/>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77" name="Freeform 41"/>
          <p:cNvSpPr>
            <a:spLocks noChangeAspect="1"/>
          </p:cNvSpPr>
          <p:nvPr/>
        </p:nvSpPr>
        <p:spPr bwMode="auto">
          <a:xfrm>
            <a:off x="4908550" y="1838325"/>
            <a:ext cx="654050" cy="754063"/>
          </a:xfrm>
          <a:custGeom>
            <a:avLst/>
            <a:gdLst>
              <a:gd name="T0" fmla="*/ 47281 w 415"/>
              <a:gd name="T1" fmla="*/ 51413 h 484"/>
              <a:gd name="T2" fmla="*/ 96137 w 415"/>
              <a:gd name="T3" fmla="*/ 43623 h 484"/>
              <a:gd name="T4" fmla="*/ 141842 w 415"/>
              <a:gd name="T5" fmla="*/ 43623 h 484"/>
              <a:gd name="T6" fmla="*/ 168635 w 415"/>
              <a:gd name="T7" fmla="*/ 0 h 484"/>
              <a:gd name="T8" fmla="*/ 190699 w 415"/>
              <a:gd name="T9" fmla="*/ 56087 h 484"/>
              <a:gd name="T10" fmla="*/ 261620 w 415"/>
              <a:gd name="T11" fmla="*/ 56087 h 484"/>
              <a:gd name="T12" fmla="*/ 297869 w 415"/>
              <a:gd name="T13" fmla="*/ 105943 h 484"/>
              <a:gd name="T14" fmla="*/ 371942 w 415"/>
              <a:gd name="T15" fmla="*/ 91921 h 484"/>
              <a:gd name="T16" fmla="*/ 420799 w 415"/>
              <a:gd name="T17" fmla="*/ 124639 h 484"/>
              <a:gd name="T18" fmla="*/ 512208 w 415"/>
              <a:gd name="T19" fmla="*/ 148008 h 484"/>
              <a:gd name="T20" fmla="*/ 529544 w 415"/>
              <a:gd name="T21" fmla="*/ 188516 h 484"/>
              <a:gd name="T22" fmla="*/ 575249 w 415"/>
              <a:gd name="T23" fmla="*/ 190074 h 484"/>
              <a:gd name="T24" fmla="*/ 561065 w 415"/>
              <a:gd name="T25" fmla="*/ 229023 h 484"/>
              <a:gd name="T26" fmla="*/ 578401 w 415"/>
              <a:gd name="T27" fmla="*/ 274205 h 484"/>
              <a:gd name="T28" fmla="*/ 546880 w 415"/>
              <a:gd name="T29" fmla="*/ 328734 h 484"/>
              <a:gd name="T30" fmla="*/ 568945 w 415"/>
              <a:gd name="T31" fmla="*/ 341198 h 484"/>
              <a:gd name="T32" fmla="*/ 620954 w 415"/>
              <a:gd name="T33" fmla="*/ 280437 h 484"/>
              <a:gd name="T34" fmla="*/ 617801 w 415"/>
              <a:gd name="T35" fmla="*/ 260183 h 484"/>
              <a:gd name="T36" fmla="*/ 639866 w 415"/>
              <a:gd name="T37" fmla="*/ 250835 h 484"/>
              <a:gd name="T38" fmla="*/ 654050 w 415"/>
              <a:gd name="T39" fmla="*/ 280437 h 484"/>
              <a:gd name="T40" fmla="*/ 613073 w 415"/>
              <a:gd name="T41" fmla="*/ 322502 h 484"/>
              <a:gd name="T42" fmla="*/ 597313 w 415"/>
              <a:gd name="T43" fmla="*/ 417539 h 484"/>
              <a:gd name="T44" fmla="*/ 597313 w 415"/>
              <a:gd name="T45" fmla="*/ 578011 h 484"/>
              <a:gd name="T46" fmla="*/ 620954 w 415"/>
              <a:gd name="T47" fmla="*/ 606055 h 484"/>
              <a:gd name="T48" fmla="*/ 611497 w 415"/>
              <a:gd name="T49" fmla="*/ 705766 h 484"/>
              <a:gd name="T50" fmla="*/ 301021 w 415"/>
              <a:gd name="T51" fmla="*/ 754063 h 484"/>
              <a:gd name="T52" fmla="*/ 223795 w 415"/>
              <a:gd name="T53" fmla="*/ 707324 h 484"/>
              <a:gd name="T54" fmla="*/ 239556 w 415"/>
              <a:gd name="T55" fmla="*/ 648120 h 484"/>
              <a:gd name="T56" fmla="*/ 201731 w 415"/>
              <a:gd name="T57" fmla="*/ 582685 h 484"/>
              <a:gd name="T58" fmla="*/ 168635 w 415"/>
              <a:gd name="T59" fmla="*/ 501670 h 484"/>
              <a:gd name="T60" fmla="*/ 81953 w 415"/>
              <a:gd name="T61" fmla="*/ 420655 h 484"/>
              <a:gd name="T62" fmla="*/ 28368 w 415"/>
              <a:gd name="T63" fmla="*/ 420655 h 484"/>
              <a:gd name="T64" fmla="*/ 28368 w 415"/>
              <a:gd name="T65" fmla="*/ 308480 h 484"/>
              <a:gd name="T66" fmla="*/ 0 w 415"/>
              <a:gd name="T67" fmla="*/ 266415 h 484"/>
              <a:gd name="T68" fmla="*/ 61465 w 415"/>
              <a:gd name="T69" fmla="*/ 202538 h 484"/>
              <a:gd name="T70" fmla="*/ 47281 w 415"/>
              <a:gd name="T71" fmla="*/ 5141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rgbClr val="FFFFFF"/>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78" name="Freeform 42"/>
          <p:cNvSpPr>
            <a:spLocks noChangeAspect="1"/>
          </p:cNvSpPr>
          <p:nvPr/>
        </p:nvSpPr>
        <p:spPr bwMode="auto">
          <a:xfrm>
            <a:off x="4495800" y="2435225"/>
            <a:ext cx="757238" cy="487363"/>
          </a:xfrm>
          <a:custGeom>
            <a:avLst/>
            <a:gdLst>
              <a:gd name="T0" fmla="*/ 11020 w 481"/>
              <a:gd name="T1" fmla="*/ 24913 h 313"/>
              <a:gd name="T2" fmla="*/ 0 w 481"/>
              <a:gd name="T3" fmla="*/ 110552 h 313"/>
              <a:gd name="T4" fmla="*/ 15743 w 481"/>
              <a:gd name="T5" fmla="*/ 200862 h 313"/>
              <a:gd name="T6" fmla="*/ 86586 w 481"/>
              <a:gd name="T7" fmla="*/ 387710 h 313"/>
              <a:gd name="T8" fmla="*/ 125944 w 481"/>
              <a:gd name="T9" fmla="*/ 487363 h 313"/>
              <a:gd name="T10" fmla="*/ 571471 w 481"/>
              <a:gd name="T11" fmla="*/ 464007 h 313"/>
              <a:gd name="T12" fmla="*/ 645463 w 481"/>
              <a:gd name="T13" fmla="*/ 487363 h 313"/>
              <a:gd name="T14" fmla="*/ 689543 w 481"/>
              <a:gd name="T15" fmla="*/ 392382 h 313"/>
              <a:gd name="T16" fmla="*/ 673800 w 481"/>
              <a:gd name="T17" fmla="*/ 323871 h 313"/>
              <a:gd name="T18" fmla="*/ 747792 w 481"/>
              <a:gd name="T19" fmla="*/ 311414 h 313"/>
              <a:gd name="T20" fmla="*/ 757238 w 481"/>
              <a:gd name="T21" fmla="*/ 203976 h 313"/>
              <a:gd name="T22" fmla="*/ 713158 w 481"/>
              <a:gd name="T23" fmla="*/ 157264 h 313"/>
              <a:gd name="T24" fmla="*/ 636017 w 481"/>
              <a:gd name="T25" fmla="*/ 110552 h 313"/>
              <a:gd name="T26" fmla="*/ 651760 w 481"/>
              <a:gd name="T27" fmla="*/ 46712 h 313"/>
              <a:gd name="T28" fmla="*/ 618700 w 481"/>
              <a:gd name="T29" fmla="*/ 0 h 313"/>
              <a:gd name="T30" fmla="*/ 451824 w 481"/>
              <a:gd name="T31" fmla="*/ 6228 h 313"/>
              <a:gd name="T32" fmla="*/ 283374 w 481"/>
              <a:gd name="T33" fmla="*/ 14014 h 313"/>
              <a:gd name="T34" fmla="*/ 11020 w 481"/>
              <a:gd name="T35" fmla="*/ 24913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rgbClr val="FFFFFF"/>
          </a:solidFill>
          <a:ln w="9525" cap="flat" cmpd="sng">
            <a:solidFill>
              <a:schemeClr val="tx1"/>
            </a:solidFill>
            <a:prstDash val="solid"/>
            <a:round/>
            <a:headEnd type="none" w="med" len="med"/>
            <a:tailEnd type="none" w="med" len="med"/>
          </a:ln>
        </p:spPr>
        <p:txBody>
          <a:bodyPr wrap="none" anchor="ctr"/>
          <a:lstStyle/>
          <a:p>
            <a:endParaRPr lang="en-US"/>
          </a:p>
        </p:txBody>
      </p:sp>
      <p:grpSp>
        <p:nvGrpSpPr>
          <p:cNvPr id="18464" name="Group 43"/>
          <p:cNvGrpSpPr>
            <a:grpSpLocks/>
          </p:cNvGrpSpPr>
          <p:nvPr/>
        </p:nvGrpSpPr>
        <p:grpSpPr bwMode="auto">
          <a:xfrm>
            <a:off x="5165725" y="1730375"/>
            <a:ext cx="989013" cy="884238"/>
            <a:chOff x="3254" y="860"/>
            <a:chExt cx="623" cy="557"/>
          </a:xfrm>
          <a:solidFill>
            <a:schemeClr val="accent2"/>
          </a:solidFill>
        </p:grpSpPr>
        <p:sp>
          <p:nvSpPr>
            <p:cNvPr id="18556" name="Freeform 44"/>
            <p:cNvSpPr>
              <a:spLocks noChangeAspect="1"/>
            </p:cNvSpPr>
            <p:nvPr/>
          </p:nvSpPr>
          <p:spPr bwMode="auto">
            <a:xfrm>
              <a:off x="3254" y="860"/>
              <a:ext cx="442" cy="190"/>
            </a:xfrm>
            <a:custGeom>
              <a:avLst/>
              <a:gdLst>
                <a:gd name="T0" fmla="*/ 0 w 445"/>
                <a:gd name="T1" fmla="*/ 106 h 193"/>
                <a:gd name="T2" fmla="*/ 99 w 445"/>
                <a:gd name="T3" fmla="*/ 0 h 193"/>
                <a:gd name="T4" fmla="*/ 82 w 445"/>
                <a:gd name="T5" fmla="*/ 44 h 193"/>
                <a:gd name="T6" fmla="*/ 95 w 445"/>
                <a:gd name="T7" fmla="*/ 57 h 193"/>
                <a:gd name="T8" fmla="*/ 126 w 445"/>
                <a:gd name="T9" fmla="*/ 39 h 193"/>
                <a:gd name="T10" fmla="*/ 195 w 445"/>
                <a:gd name="T11" fmla="*/ 66 h 193"/>
                <a:gd name="T12" fmla="*/ 225 w 445"/>
                <a:gd name="T13" fmla="*/ 44 h 193"/>
                <a:gd name="T14" fmla="*/ 317 w 445"/>
                <a:gd name="T15" fmla="*/ 32 h 193"/>
                <a:gd name="T16" fmla="*/ 335 w 445"/>
                <a:gd name="T17" fmla="*/ 58 h 193"/>
                <a:gd name="T18" fmla="*/ 371 w 445"/>
                <a:gd name="T19" fmla="*/ 53 h 193"/>
                <a:gd name="T20" fmla="*/ 441 w 445"/>
                <a:gd name="T21" fmla="*/ 81 h 193"/>
                <a:gd name="T22" fmla="*/ 445 w 445"/>
                <a:gd name="T23" fmla="*/ 102 h 193"/>
                <a:gd name="T24" fmla="*/ 369 w 445"/>
                <a:gd name="T25" fmla="*/ 120 h 193"/>
                <a:gd name="T26" fmla="*/ 347 w 445"/>
                <a:gd name="T27" fmla="*/ 106 h 193"/>
                <a:gd name="T28" fmla="*/ 308 w 445"/>
                <a:gd name="T29" fmla="*/ 111 h 193"/>
                <a:gd name="T30" fmla="*/ 263 w 445"/>
                <a:gd name="T31" fmla="*/ 137 h 193"/>
                <a:gd name="T32" fmla="*/ 243 w 445"/>
                <a:gd name="T33" fmla="*/ 139 h 193"/>
                <a:gd name="T34" fmla="*/ 226 w 445"/>
                <a:gd name="T35" fmla="*/ 120 h 193"/>
                <a:gd name="T36" fmla="*/ 201 w 445"/>
                <a:gd name="T37" fmla="*/ 191 h 193"/>
                <a:gd name="T38" fmla="*/ 173 w 445"/>
                <a:gd name="T39" fmla="*/ 193 h 193"/>
                <a:gd name="T40" fmla="*/ 161 w 445"/>
                <a:gd name="T41" fmla="*/ 164 h 193"/>
                <a:gd name="T42" fmla="*/ 101 w 445"/>
                <a:gd name="T43" fmla="*/ 151 h 193"/>
                <a:gd name="T44" fmla="*/ 73 w 445"/>
                <a:gd name="T45" fmla="*/ 130 h 193"/>
                <a:gd name="T46" fmla="*/ 23 w 445"/>
                <a:gd name="T47" fmla="*/ 137 h 193"/>
                <a:gd name="T48" fmla="*/ 0 w 445"/>
                <a:gd name="T49" fmla="*/ 106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grpFill/>
            <a:ln w="9525" cap="flat" cmpd="sng">
              <a:solidFill>
                <a:srgbClr val="FFFFFF"/>
              </a:solidFill>
              <a:prstDash val="solid"/>
              <a:round/>
              <a:headEnd type="none" w="med" len="med"/>
              <a:tailEnd type="none" w="med" len="med"/>
            </a:ln>
          </p:spPr>
          <p:txBody>
            <a:bodyPr wrap="none" anchor="ctr"/>
            <a:lstStyle/>
            <a:p>
              <a:pPr eaLnBrk="0" hangingPunct="0">
                <a:defRPr/>
              </a:pPr>
              <a:endParaRPr lang="en-US" sz="2400">
                <a:latin typeface="Times New Roman" pitchFamily="18" charset="0"/>
              </a:endParaRPr>
            </a:p>
          </p:txBody>
        </p:sp>
        <p:sp>
          <p:nvSpPr>
            <p:cNvPr id="18557" name="Freeform 45"/>
            <p:cNvSpPr>
              <a:spLocks noChangeAspect="1"/>
            </p:cNvSpPr>
            <p:nvPr/>
          </p:nvSpPr>
          <p:spPr bwMode="auto">
            <a:xfrm>
              <a:off x="3560" y="994"/>
              <a:ext cx="317" cy="423"/>
            </a:xfrm>
            <a:custGeom>
              <a:avLst/>
              <a:gdLst>
                <a:gd name="T0" fmla="*/ 81 w 319"/>
                <a:gd name="T1" fmla="*/ 18 h 432"/>
                <a:gd name="T2" fmla="*/ 93 w 319"/>
                <a:gd name="T3" fmla="*/ 45 h 432"/>
                <a:gd name="T4" fmla="*/ 70 w 319"/>
                <a:gd name="T5" fmla="*/ 61 h 432"/>
                <a:gd name="T6" fmla="*/ 69 w 319"/>
                <a:gd name="T7" fmla="*/ 130 h 432"/>
                <a:gd name="T8" fmla="*/ 57 w 319"/>
                <a:gd name="T9" fmla="*/ 85 h 432"/>
                <a:gd name="T10" fmla="*/ 11 w 319"/>
                <a:gd name="T11" fmla="*/ 128 h 432"/>
                <a:gd name="T12" fmla="*/ 0 w 319"/>
                <a:gd name="T13" fmla="*/ 252 h 432"/>
                <a:gd name="T14" fmla="*/ 30 w 319"/>
                <a:gd name="T15" fmla="*/ 313 h 432"/>
                <a:gd name="T16" fmla="*/ 33 w 319"/>
                <a:gd name="T17" fmla="*/ 344 h 432"/>
                <a:gd name="T18" fmla="*/ 34 w 319"/>
                <a:gd name="T19" fmla="*/ 369 h 432"/>
                <a:gd name="T20" fmla="*/ 33 w 319"/>
                <a:gd name="T21" fmla="*/ 392 h 432"/>
                <a:gd name="T22" fmla="*/ 27 w 319"/>
                <a:gd name="T23" fmla="*/ 432 h 432"/>
                <a:gd name="T24" fmla="*/ 152 w 319"/>
                <a:gd name="T25" fmla="*/ 425 h 432"/>
                <a:gd name="T26" fmla="*/ 318 w 319"/>
                <a:gd name="T27" fmla="*/ 410 h 432"/>
                <a:gd name="T28" fmla="*/ 288 w 319"/>
                <a:gd name="T29" fmla="*/ 401 h 432"/>
                <a:gd name="T30" fmla="*/ 271 w 319"/>
                <a:gd name="T31" fmla="*/ 378 h 432"/>
                <a:gd name="T32" fmla="*/ 297 w 319"/>
                <a:gd name="T33" fmla="*/ 359 h 432"/>
                <a:gd name="T34" fmla="*/ 297 w 319"/>
                <a:gd name="T35" fmla="*/ 335 h 432"/>
                <a:gd name="T36" fmla="*/ 285 w 319"/>
                <a:gd name="T37" fmla="*/ 314 h 432"/>
                <a:gd name="T38" fmla="*/ 297 w 319"/>
                <a:gd name="T39" fmla="*/ 299 h 432"/>
                <a:gd name="T40" fmla="*/ 319 w 319"/>
                <a:gd name="T41" fmla="*/ 301 h 432"/>
                <a:gd name="T42" fmla="*/ 315 w 319"/>
                <a:gd name="T43" fmla="*/ 241 h 432"/>
                <a:gd name="T44" fmla="*/ 309 w 319"/>
                <a:gd name="T45" fmla="*/ 206 h 432"/>
                <a:gd name="T46" fmla="*/ 295 w 319"/>
                <a:gd name="T47" fmla="*/ 183 h 432"/>
                <a:gd name="T48" fmla="*/ 282 w 319"/>
                <a:gd name="T49" fmla="*/ 170 h 432"/>
                <a:gd name="T50" fmla="*/ 261 w 319"/>
                <a:gd name="T51" fmla="*/ 165 h 432"/>
                <a:gd name="T52" fmla="*/ 242 w 319"/>
                <a:gd name="T53" fmla="*/ 165 h 432"/>
                <a:gd name="T54" fmla="*/ 221 w 319"/>
                <a:gd name="T55" fmla="*/ 194 h 432"/>
                <a:gd name="T56" fmla="*/ 207 w 319"/>
                <a:gd name="T57" fmla="*/ 203 h 432"/>
                <a:gd name="T58" fmla="*/ 198 w 319"/>
                <a:gd name="T59" fmla="*/ 206 h 432"/>
                <a:gd name="T60" fmla="*/ 188 w 319"/>
                <a:gd name="T61" fmla="*/ 201 h 432"/>
                <a:gd name="T62" fmla="*/ 185 w 319"/>
                <a:gd name="T63" fmla="*/ 188 h 432"/>
                <a:gd name="T64" fmla="*/ 188 w 319"/>
                <a:gd name="T65" fmla="*/ 179 h 432"/>
                <a:gd name="T66" fmla="*/ 197 w 319"/>
                <a:gd name="T67" fmla="*/ 170 h 432"/>
                <a:gd name="T68" fmla="*/ 206 w 319"/>
                <a:gd name="T69" fmla="*/ 165 h 432"/>
                <a:gd name="T70" fmla="*/ 215 w 319"/>
                <a:gd name="T71" fmla="*/ 164 h 432"/>
                <a:gd name="T72" fmla="*/ 215 w 319"/>
                <a:gd name="T73" fmla="*/ 147 h 432"/>
                <a:gd name="T74" fmla="*/ 239 w 319"/>
                <a:gd name="T75" fmla="*/ 130 h 432"/>
                <a:gd name="T76" fmla="*/ 215 w 319"/>
                <a:gd name="T77" fmla="*/ 73 h 432"/>
                <a:gd name="T78" fmla="*/ 215 w 319"/>
                <a:gd name="T79" fmla="*/ 46 h 432"/>
                <a:gd name="T80" fmla="*/ 175 w 319"/>
                <a:gd name="T81" fmla="*/ 36 h 432"/>
                <a:gd name="T82" fmla="*/ 116 w 319"/>
                <a:gd name="T83" fmla="*/ 0 h 432"/>
                <a:gd name="T84" fmla="*/ 81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grpFill/>
            <a:ln w="9525" cap="flat" cmpd="sng">
              <a:solidFill>
                <a:srgbClr val="FFFFFF"/>
              </a:solidFill>
              <a:prstDash val="solid"/>
              <a:round/>
              <a:headEnd type="none" w="med" len="med"/>
              <a:tailEnd type="none" w="med" len="med"/>
            </a:ln>
          </p:spPr>
          <p:txBody>
            <a:bodyPr wrap="none" anchor="ctr"/>
            <a:lstStyle/>
            <a:p>
              <a:pPr eaLnBrk="0" hangingPunct="0">
                <a:defRPr/>
              </a:pPr>
              <a:endParaRPr lang="en-US" sz="2400">
                <a:latin typeface="Times New Roman" pitchFamily="18" charset="0"/>
              </a:endParaRPr>
            </a:p>
          </p:txBody>
        </p:sp>
      </p:grpSp>
      <p:sp>
        <p:nvSpPr>
          <p:cNvPr id="39980" name="Freeform 46"/>
          <p:cNvSpPr>
            <a:spLocks noChangeAspect="1"/>
          </p:cNvSpPr>
          <p:nvPr/>
        </p:nvSpPr>
        <p:spPr bwMode="auto">
          <a:xfrm>
            <a:off x="4619625" y="2898775"/>
            <a:ext cx="865188" cy="701675"/>
          </a:xfrm>
          <a:custGeom>
            <a:avLst/>
            <a:gdLst>
              <a:gd name="T0" fmla="*/ 0 w 548"/>
              <a:gd name="T1" fmla="*/ 23337 h 451"/>
              <a:gd name="T2" fmla="*/ 378914 w 548"/>
              <a:gd name="T3" fmla="*/ 0 h 451"/>
              <a:gd name="T4" fmla="*/ 457855 w 548"/>
              <a:gd name="T5" fmla="*/ 0 h 451"/>
              <a:gd name="T6" fmla="*/ 519429 w 548"/>
              <a:gd name="T7" fmla="*/ 20226 h 451"/>
              <a:gd name="T8" fmla="*/ 486274 w 548"/>
              <a:gd name="T9" fmla="*/ 80903 h 451"/>
              <a:gd name="T10" fmla="*/ 596790 w 548"/>
              <a:gd name="T11" fmla="*/ 180475 h 451"/>
              <a:gd name="T12" fmla="*/ 633103 w 548"/>
              <a:gd name="T13" fmla="*/ 264489 h 451"/>
              <a:gd name="T14" fmla="*/ 697834 w 548"/>
              <a:gd name="T15" fmla="*/ 242708 h 451"/>
              <a:gd name="T16" fmla="*/ 696255 w 548"/>
              <a:gd name="T17" fmla="*/ 360950 h 451"/>
              <a:gd name="T18" fmla="*/ 762565 w 548"/>
              <a:gd name="T19" fmla="*/ 396734 h 451"/>
              <a:gd name="T20" fmla="*/ 792563 w 548"/>
              <a:gd name="T21" fmla="*/ 500974 h 451"/>
              <a:gd name="T22" fmla="*/ 839927 w 548"/>
              <a:gd name="T23" fmla="*/ 510309 h 451"/>
              <a:gd name="T24" fmla="*/ 865188 w 548"/>
              <a:gd name="T25" fmla="*/ 553872 h 451"/>
              <a:gd name="T26" fmla="*/ 806772 w 548"/>
              <a:gd name="T27" fmla="*/ 614549 h 451"/>
              <a:gd name="T28" fmla="*/ 787826 w 548"/>
              <a:gd name="T29" fmla="*/ 683005 h 451"/>
              <a:gd name="T30" fmla="*/ 705728 w 548"/>
              <a:gd name="T31" fmla="*/ 701675 h 451"/>
              <a:gd name="T32" fmla="*/ 726253 w 548"/>
              <a:gd name="T33" fmla="*/ 625440 h 451"/>
              <a:gd name="T34" fmla="*/ 402597 w 548"/>
              <a:gd name="T35" fmla="*/ 653445 h 451"/>
              <a:gd name="T36" fmla="*/ 168933 w 548"/>
              <a:gd name="T37" fmla="*/ 681449 h 451"/>
              <a:gd name="T38" fmla="*/ 154723 w 548"/>
              <a:gd name="T39" fmla="*/ 606770 h 451"/>
              <a:gd name="T40" fmla="*/ 138935 w 548"/>
              <a:gd name="T41" fmla="*/ 382732 h 451"/>
              <a:gd name="T42" fmla="*/ 135778 w 548"/>
              <a:gd name="T43" fmla="*/ 259822 h 451"/>
              <a:gd name="T44" fmla="*/ 58416 w 548"/>
              <a:gd name="T45" fmla="*/ 203813 h 451"/>
              <a:gd name="T46" fmla="*/ 86835 w 548"/>
              <a:gd name="T47" fmla="*/ 152470 h 451"/>
              <a:gd name="T48" fmla="*/ 48943 w 548"/>
              <a:gd name="T49" fmla="*/ 124466 h 451"/>
              <a:gd name="T50" fmla="*/ 0 w 548"/>
              <a:gd name="T51" fmla="*/ 23337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sp>
        <p:nvSpPr>
          <p:cNvPr id="39981" name="Freeform 47"/>
          <p:cNvSpPr>
            <a:spLocks noChangeAspect="1"/>
          </p:cNvSpPr>
          <p:nvPr/>
        </p:nvSpPr>
        <p:spPr bwMode="auto">
          <a:xfrm>
            <a:off x="5567363" y="2600325"/>
            <a:ext cx="423862" cy="687388"/>
          </a:xfrm>
          <a:custGeom>
            <a:avLst/>
            <a:gdLst>
              <a:gd name="T0" fmla="*/ 0 w 268"/>
              <a:gd name="T1" fmla="*/ 48320 h 441"/>
              <a:gd name="T2" fmla="*/ 49029 w 268"/>
              <a:gd name="T3" fmla="*/ 74818 h 441"/>
              <a:gd name="T4" fmla="*/ 96476 w 268"/>
              <a:gd name="T5" fmla="*/ 70142 h 441"/>
              <a:gd name="T6" fmla="*/ 112292 w 268"/>
              <a:gd name="T7" fmla="*/ 56113 h 441"/>
              <a:gd name="T8" fmla="*/ 124944 w 268"/>
              <a:gd name="T9" fmla="*/ 14028 h 441"/>
              <a:gd name="T10" fmla="*/ 328967 w 268"/>
              <a:gd name="T11" fmla="*/ 0 h 441"/>
              <a:gd name="T12" fmla="*/ 423862 w 268"/>
              <a:gd name="T13" fmla="*/ 486315 h 441"/>
              <a:gd name="T14" fmla="*/ 415954 w 268"/>
              <a:gd name="T15" fmla="*/ 481639 h 441"/>
              <a:gd name="T16" fmla="*/ 346365 w 268"/>
              <a:gd name="T17" fmla="*/ 508137 h 441"/>
              <a:gd name="T18" fmla="*/ 295754 w 268"/>
              <a:gd name="T19" fmla="*/ 639068 h 441"/>
              <a:gd name="T20" fmla="*/ 223002 w 268"/>
              <a:gd name="T21" fmla="*/ 620364 h 441"/>
              <a:gd name="T22" fmla="*/ 137597 w 268"/>
              <a:gd name="T23" fmla="*/ 668684 h 441"/>
              <a:gd name="T24" fmla="*/ 26887 w 268"/>
              <a:gd name="T25" fmla="*/ 687388 h 441"/>
              <a:gd name="T26" fmla="*/ 77497 w 268"/>
              <a:gd name="T27" fmla="*/ 559574 h 441"/>
              <a:gd name="T28" fmla="*/ 55355 w 268"/>
              <a:gd name="T29" fmla="*/ 487874 h 441"/>
              <a:gd name="T30" fmla="*/ 0 w 268"/>
              <a:gd name="T31" fmla="*/ 48320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accent2"/>
          </a:solidFill>
          <a:ln w="9525" cap="flat" cmpd="sng">
            <a:solidFill>
              <a:srgbClr val="FFFFFF"/>
            </a:solidFill>
            <a:prstDash val="solid"/>
            <a:round/>
            <a:headEnd/>
            <a:tailEnd/>
          </a:ln>
        </p:spPr>
        <p:txBody>
          <a:bodyPr wrap="none" anchor="ctr"/>
          <a:lstStyle/>
          <a:p>
            <a:endParaRPr lang="en-US"/>
          </a:p>
        </p:txBody>
      </p:sp>
      <p:sp>
        <p:nvSpPr>
          <p:cNvPr id="39982" name="Freeform 48"/>
          <p:cNvSpPr>
            <a:spLocks noChangeAspect="1"/>
          </p:cNvSpPr>
          <p:nvPr/>
        </p:nvSpPr>
        <p:spPr bwMode="auto">
          <a:xfrm>
            <a:off x="5895975" y="2462213"/>
            <a:ext cx="546100" cy="619125"/>
          </a:xfrm>
          <a:custGeom>
            <a:avLst/>
            <a:gdLst>
              <a:gd name="T0" fmla="*/ 0 w 345"/>
              <a:gd name="T1" fmla="*/ 138448 h 398"/>
              <a:gd name="T2" fmla="*/ 245349 w 345"/>
              <a:gd name="T3" fmla="*/ 115114 h 398"/>
              <a:gd name="T4" fmla="*/ 297585 w 345"/>
              <a:gd name="T5" fmla="*/ 124447 h 398"/>
              <a:gd name="T6" fmla="*/ 413137 w 345"/>
              <a:gd name="T7" fmla="*/ 71557 h 398"/>
              <a:gd name="T8" fmla="*/ 438463 w 345"/>
              <a:gd name="T9" fmla="*/ 23334 h 398"/>
              <a:gd name="T10" fmla="*/ 508110 w 345"/>
              <a:gd name="T11" fmla="*/ 0 h 398"/>
              <a:gd name="T12" fmla="*/ 546100 w 345"/>
              <a:gd name="T13" fmla="*/ 233339 h 398"/>
              <a:gd name="T14" fmla="*/ 517608 w 345"/>
              <a:gd name="T15" fmla="*/ 259784 h 398"/>
              <a:gd name="T16" fmla="*/ 523939 w 345"/>
              <a:gd name="T17" fmla="*/ 421565 h 398"/>
              <a:gd name="T18" fmla="*/ 470121 w 345"/>
              <a:gd name="T19" fmla="*/ 435565 h 398"/>
              <a:gd name="T20" fmla="*/ 438463 w 345"/>
              <a:gd name="T21" fmla="*/ 525790 h 398"/>
              <a:gd name="T22" fmla="*/ 397307 w 345"/>
              <a:gd name="T23" fmla="*/ 514900 h 398"/>
              <a:gd name="T24" fmla="*/ 383061 w 345"/>
              <a:gd name="T25" fmla="*/ 619125 h 398"/>
              <a:gd name="T26" fmla="*/ 321328 w 345"/>
              <a:gd name="T27" fmla="*/ 574013 h 398"/>
              <a:gd name="T28" fmla="*/ 201028 w 345"/>
              <a:gd name="T29" fmla="*/ 602014 h 398"/>
              <a:gd name="T30" fmla="*/ 148792 w 345"/>
              <a:gd name="T31" fmla="*/ 563124 h 398"/>
              <a:gd name="T32" fmla="*/ 80728 w 345"/>
              <a:gd name="T33" fmla="*/ 560013 h 398"/>
              <a:gd name="T34" fmla="*/ 45904 w 345"/>
              <a:gd name="T35" fmla="*/ 387342 h 398"/>
              <a:gd name="T36" fmla="*/ 0 w 345"/>
              <a:gd name="T37" fmla="*/ 138448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sp>
        <p:nvSpPr>
          <p:cNvPr id="39983" name="Freeform 49"/>
          <p:cNvSpPr>
            <a:spLocks noChangeAspect="1"/>
          </p:cNvSpPr>
          <p:nvPr/>
        </p:nvSpPr>
        <p:spPr bwMode="auto">
          <a:xfrm>
            <a:off x="7061200" y="2700338"/>
            <a:ext cx="155575" cy="190500"/>
          </a:xfrm>
          <a:custGeom>
            <a:avLst/>
            <a:gdLst>
              <a:gd name="T0" fmla="*/ 0 w 98"/>
              <a:gd name="T1" fmla="*/ 12492 h 122"/>
              <a:gd name="T2" fmla="*/ 33338 w 98"/>
              <a:gd name="T3" fmla="*/ 0 h 122"/>
              <a:gd name="T4" fmla="*/ 104775 w 98"/>
              <a:gd name="T5" fmla="*/ 42160 h 122"/>
              <a:gd name="T6" fmla="*/ 104775 w 98"/>
              <a:gd name="T7" fmla="*/ 84320 h 122"/>
              <a:gd name="T8" fmla="*/ 153988 w 98"/>
              <a:gd name="T9" fmla="*/ 113988 h 122"/>
              <a:gd name="T10" fmla="*/ 155575 w 98"/>
              <a:gd name="T11" fmla="*/ 170201 h 122"/>
              <a:gd name="T12" fmla="*/ 76200 w 98"/>
              <a:gd name="T13" fmla="*/ 190500 h 122"/>
              <a:gd name="T14" fmla="*/ 0 w 98"/>
              <a:gd name="T15" fmla="*/ 12492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accent2"/>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84" name="Freeform 50"/>
          <p:cNvSpPr>
            <a:spLocks noChangeAspect="1"/>
          </p:cNvSpPr>
          <p:nvPr/>
        </p:nvSpPr>
        <p:spPr bwMode="auto">
          <a:xfrm>
            <a:off x="3157538" y="3590925"/>
            <a:ext cx="1817687" cy="1660525"/>
          </a:xfrm>
          <a:custGeom>
            <a:avLst/>
            <a:gdLst>
              <a:gd name="T0" fmla="*/ 527003 w 1152"/>
              <a:gd name="T1" fmla="*/ 0 h 1067"/>
              <a:gd name="T2" fmla="*/ 929356 w 1152"/>
              <a:gd name="T3" fmla="*/ 14006 h 1067"/>
              <a:gd name="T4" fmla="*/ 929356 w 1152"/>
              <a:gd name="T5" fmla="*/ 315920 h 1067"/>
              <a:gd name="T6" fmla="*/ 1134476 w 1152"/>
              <a:gd name="T7" fmla="*/ 399958 h 1067"/>
              <a:gd name="T8" fmla="*/ 1189701 w 1152"/>
              <a:gd name="T9" fmla="*/ 371945 h 1067"/>
              <a:gd name="T10" fmla="*/ 1323819 w 1152"/>
              <a:gd name="T11" fmla="*/ 437308 h 1067"/>
              <a:gd name="T12" fmla="*/ 1404289 w 1152"/>
              <a:gd name="T13" fmla="*/ 432639 h 1067"/>
              <a:gd name="T14" fmla="*/ 1558919 w 1152"/>
              <a:gd name="T15" fmla="*/ 367276 h 1067"/>
              <a:gd name="T16" fmla="*/ 1648857 w 1152"/>
              <a:gd name="T17" fmla="*/ 429527 h 1067"/>
              <a:gd name="T18" fmla="*/ 1726172 w 1152"/>
              <a:gd name="T19" fmla="*/ 446645 h 1067"/>
              <a:gd name="T20" fmla="*/ 1726172 w 1152"/>
              <a:gd name="T21" fmla="*/ 690977 h 1067"/>
              <a:gd name="T22" fmla="*/ 1817687 w 1152"/>
              <a:gd name="T23" fmla="*/ 845047 h 1067"/>
              <a:gd name="T24" fmla="*/ 1797175 w 1152"/>
              <a:gd name="T25" fmla="*/ 1053585 h 1067"/>
              <a:gd name="T26" fmla="*/ 1697770 w 1152"/>
              <a:gd name="T27" fmla="*/ 1137623 h 1067"/>
              <a:gd name="T28" fmla="*/ 1677258 w 1152"/>
              <a:gd name="T29" fmla="*/ 1059810 h 1067"/>
              <a:gd name="T30" fmla="*/ 1648857 w 1152"/>
              <a:gd name="T31" fmla="*/ 1095604 h 1067"/>
              <a:gd name="T32" fmla="*/ 1669369 w 1152"/>
              <a:gd name="T33" fmla="*/ 1143848 h 1067"/>
              <a:gd name="T34" fmla="*/ 1494227 w 1152"/>
              <a:gd name="T35" fmla="*/ 1268348 h 1067"/>
              <a:gd name="T36" fmla="*/ 1451625 w 1152"/>
              <a:gd name="T37" fmla="*/ 1276130 h 1067"/>
              <a:gd name="T38" fmla="*/ 1360109 w 1152"/>
              <a:gd name="T39" fmla="*/ 1338380 h 1067"/>
              <a:gd name="T40" fmla="*/ 1360109 w 1152"/>
              <a:gd name="T41" fmla="*/ 1374174 h 1067"/>
              <a:gd name="T42" fmla="*/ 1331708 w 1152"/>
              <a:gd name="T43" fmla="*/ 1380399 h 1067"/>
              <a:gd name="T44" fmla="*/ 1352220 w 1152"/>
              <a:gd name="T45" fmla="*/ 1422418 h 1067"/>
              <a:gd name="T46" fmla="*/ 1303307 w 1152"/>
              <a:gd name="T47" fmla="*/ 1484668 h 1067"/>
              <a:gd name="T48" fmla="*/ 1331708 w 1152"/>
              <a:gd name="T49" fmla="*/ 1574931 h 1067"/>
              <a:gd name="T50" fmla="*/ 1360109 w 1152"/>
              <a:gd name="T51" fmla="*/ 1606056 h 1067"/>
              <a:gd name="T52" fmla="*/ 1352220 w 1152"/>
              <a:gd name="T53" fmla="*/ 1660525 h 1067"/>
              <a:gd name="T54" fmla="*/ 1281217 w 1152"/>
              <a:gd name="T55" fmla="*/ 1660525 h 1067"/>
              <a:gd name="T56" fmla="*/ 1218103 w 1152"/>
              <a:gd name="T57" fmla="*/ 1632512 h 1067"/>
              <a:gd name="T58" fmla="*/ 1175501 w 1152"/>
              <a:gd name="T59" fmla="*/ 1640294 h 1067"/>
              <a:gd name="T60" fmla="*/ 1035072 w 1152"/>
              <a:gd name="T61" fmla="*/ 1592049 h 1067"/>
              <a:gd name="T62" fmla="*/ 971958 w 1152"/>
              <a:gd name="T63" fmla="*/ 1400630 h 1067"/>
              <a:gd name="T64" fmla="*/ 872553 w 1152"/>
              <a:gd name="T65" fmla="*/ 1310367 h 1067"/>
              <a:gd name="T66" fmla="*/ 785771 w 1152"/>
              <a:gd name="T67" fmla="*/ 1143848 h 1067"/>
              <a:gd name="T68" fmla="*/ 746324 w 1152"/>
              <a:gd name="T69" fmla="*/ 1128285 h 1067"/>
              <a:gd name="T70" fmla="*/ 698989 w 1152"/>
              <a:gd name="T71" fmla="*/ 1086266 h 1067"/>
              <a:gd name="T72" fmla="*/ 653231 w 1152"/>
              <a:gd name="T73" fmla="*/ 1086266 h 1067"/>
              <a:gd name="T74" fmla="*/ 585384 w 1152"/>
              <a:gd name="T75" fmla="*/ 1072260 h 1067"/>
              <a:gd name="T76" fmla="*/ 533314 w 1152"/>
              <a:gd name="T77" fmla="*/ 1086266 h 1067"/>
              <a:gd name="T78" fmla="*/ 498602 w 1152"/>
              <a:gd name="T79" fmla="*/ 1168748 h 1067"/>
              <a:gd name="T80" fmla="*/ 444955 w 1152"/>
              <a:gd name="T81" fmla="*/ 1182754 h 1067"/>
              <a:gd name="T82" fmla="*/ 329771 w 1152"/>
              <a:gd name="T83" fmla="*/ 1118948 h 1067"/>
              <a:gd name="T84" fmla="*/ 261924 w 1152"/>
              <a:gd name="T85" fmla="*/ 1039579 h 1067"/>
              <a:gd name="T86" fmla="*/ 249301 w 1152"/>
              <a:gd name="T87" fmla="*/ 944647 h 1067"/>
              <a:gd name="T88" fmla="*/ 200387 w 1152"/>
              <a:gd name="T89" fmla="*/ 879285 h 1067"/>
              <a:gd name="T90" fmla="*/ 85204 w 1152"/>
              <a:gd name="T91" fmla="*/ 789022 h 1067"/>
              <a:gd name="T92" fmla="*/ 0 w 1152"/>
              <a:gd name="T93" fmla="*/ 694090 h 1067"/>
              <a:gd name="T94" fmla="*/ 0 w 1152"/>
              <a:gd name="T95" fmla="*/ 655184 h 1067"/>
              <a:gd name="T96" fmla="*/ 274546 w 1152"/>
              <a:gd name="T97" fmla="*/ 656740 h 1067"/>
              <a:gd name="T98" fmla="*/ 498602 w 1152"/>
              <a:gd name="T99" fmla="*/ 675415 h 1067"/>
              <a:gd name="T100" fmla="*/ 527003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85" name="Freeform 51"/>
          <p:cNvSpPr>
            <a:spLocks noChangeAspect="1"/>
          </p:cNvSpPr>
          <p:nvPr/>
        </p:nvSpPr>
        <p:spPr bwMode="auto">
          <a:xfrm>
            <a:off x="3684588" y="3495675"/>
            <a:ext cx="1125537" cy="533400"/>
          </a:xfrm>
          <a:custGeom>
            <a:avLst/>
            <a:gdLst>
              <a:gd name="T0" fmla="*/ 6314 w 713"/>
              <a:gd name="T1" fmla="*/ 0 h 343"/>
              <a:gd name="T2" fmla="*/ 0 w 713"/>
              <a:gd name="T3" fmla="*/ 94861 h 343"/>
              <a:gd name="T4" fmla="*/ 399384 w 713"/>
              <a:gd name="T5" fmla="*/ 108857 h 343"/>
              <a:gd name="T6" fmla="*/ 402541 w 713"/>
              <a:gd name="T7" fmla="*/ 413657 h 343"/>
              <a:gd name="T8" fmla="*/ 607758 w 713"/>
              <a:gd name="T9" fmla="*/ 496078 h 343"/>
              <a:gd name="T10" fmla="*/ 663009 w 713"/>
              <a:gd name="T11" fmla="*/ 466531 h 343"/>
              <a:gd name="T12" fmla="*/ 792454 w 713"/>
              <a:gd name="T13" fmla="*/ 533400 h 343"/>
              <a:gd name="T14" fmla="*/ 877698 w 713"/>
              <a:gd name="T15" fmla="*/ 531845 h 343"/>
              <a:gd name="T16" fmla="*/ 1032400 w 713"/>
              <a:gd name="T17" fmla="*/ 466531 h 343"/>
              <a:gd name="T18" fmla="*/ 1125537 w 713"/>
              <a:gd name="T19" fmla="*/ 528735 h 343"/>
              <a:gd name="T20" fmla="*/ 1125537 w 713"/>
              <a:gd name="T21" fmla="*/ 199053 h 343"/>
              <a:gd name="T22" fmla="*/ 1097122 w 713"/>
              <a:gd name="T23" fmla="*/ 7776 h 343"/>
              <a:gd name="T24" fmla="*/ 6314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86" name="Freeform 52"/>
          <p:cNvSpPr>
            <a:spLocks noChangeAspect="1"/>
          </p:cNvSpPr>
          <p:nvPr/>
        </p:nvSpPr>
        <p:spPr bwMode="auto">
          <a:xfrm>
            <a:off x="6583363" y="2713038"/>
            <a:ext cx="635000" cy="257175"/>
          </a:xfrm>
          <a:custGeom>
            <a:avLst/>
            <a:gdLst>
              <a:gd name="T0" fmla="*/ 0 w 403"/>
              <a:gd name="T1" fmla="*/ 87284 h 165"/>
              <a:gd name="T2" fmla="*/ 472705 w 403"/>
              <a:gd name="T3" fmla="*/ 0 h 165"/>
              <a:gd name="T4" fmla="*/ 549913 w 403"/>
              <a:gd name="T5" fmla="*/ 176126 h 165"/>
              <a:gd name="T6" fmla="*/ 631849 w 403"/>
              <a:gd name="T7" fmla="*/ 157422 h 165"/>
              <a:gd name="T8" fmla="*/ 635000 w 403"/>
              <a:gd name="T9" fmla="*/ 246265 h 165"/>
              <a:gd name="T10" fmla="*/ 568821 w 403"/>
              <a:gd name="T11" fmla="*/ 257175 h 165"/>
              <a:gd name="T12" fmla="*/ 510521 w 403"/>
              <a:gd name="T13" fmla="*/ 199505 h 165"/>
              <a:gd name="T14" fmla="*/ 472705 w 403"/>
              <a:gd name="T15" fmla="*/ 129367 h 165"/>
              <a:gd name="T16" fmla="*/ 466402 w 403"/>
              <a:gd name="T17" fmla="*/ 32731 h 165"/>
              <a:gd name="T18" fmla="*/ 438040 w 403"/>
              <a:gd name="T19" fmla="*/ 81049 h 165"/>
              <a:gd name="T20" fmla="*/ 471129 w 403"/>
              <a:gd name="T21" fmla="*/ 227561 h 165"/>
              <a:gd name="T22" fmla="*/ 332469 w 403"/>
              <a:gd name="T23" fmla="*/ 247823 h 165"/>
              <a:gd name="T24" fmla="*/ 327742 w 403"/>
              <a:gd name="T25" fmla="*/ 141836 h 165"/>
              <a:gd name="T26" fmla="*/ 242655 w 403"/>
              <a:gd name="T27" fmla="*/ 95077 h 165"/>
              <a:gd name="T28" fmla="*/ 170174 w 403"/>
              <a:gd name="T29" fmla="*/ 82608 h 165"/>
              <a:gd name="T30" fmla="*/ 18908 w 403"/>
              <a:gd name="T31" fmla="*/ 157422 h 165"/>
              <a:gd name="T32" fmla="*/ 0 w 403"/>
              <a:gd name="T33" fmla="*/ 87284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accent2"/>
          </a:solidFill>
          <a:ln w="9525" cap="flat" cmpd="sng">
            <a:solidFill>
              <a:schemeClr val="bg1"/>
            </a:solidFill>
            <a:prstDash val="solid"/>
            <a:round/>
            <a:headEnd type="none" w="med" len="med"/>
            <a:tailEnd type="none" w="med" len="med"/>
          </a:ln>
        </p:spPr>
        <p:txBody>
          <a:bodyPr wrap="none" anchor="ctr"/>
          <a:lstStyle/>
          <a:p>
            <a:endParaRPr lang="en-US"/>
          </a:p>
        </p:txBody>
      </p:sp>
      <p:sp>
        <p:nvSpPr>
          <p:cNvPr id="39987" name="Freeform 53"/>
          <p:cNvSpPr>
            <a:spLocks noChangeAspect="1"/>
          </p:cNvSpPr>
          <p:nvPr/>
        </p:nvSpPr>
        <p:spPr bwMode="auto">
          <a:xfrm>
            <a:off x="4787900" y="3522663"/>
            <a:ext cx="633413" cy="582612"/>
          </a:xfrm>
          <a:custGeom>
            <a:avLst/>
            <a:gdLst>
              <a:gd name="T0" fmla="*/ 0 w 401"/>
              <a:gd name="T1" fmla="*/ 52965 h 374"/>
              <a:gd name="T2" fmla="*/ 249574 w 401"/>
              <a:gd name="T3" fmla="*/ 23367 h 374"/>
              <a:gd name="T4" fmla="*/ 557593 w 401"/>
              <a:gd name="T5" fmla="*/ 0 h 374"/>
              <a:gd name="T6" fmla="*/ 541797 w 401"/>
              <a:gd name="T7" fmla="*/ 76332 h 374"/>
              <a:gd name="T8" fmla="*/ 609719 w 401"/>
              <a:gd name="T9" fmla="*/ 59196 h 374"/>
              <a:gd name="T10" fmla="*/ 633413 w 401"/>
              <a:gd name="T11" fmla="*/ 110603 h 374"/>
              <a:gd name="T12" fmla="*/ 562332 w 401"/>
              <a:gd name="T13" fmla="*/ 157336 h 374"/>
              <a:gd name="T14" fmla="*/ 579707 w 401"/>
              <a:gd name="T15" fmla="*/ 238341 h 374"/>
              <a:gd name="T16" fmla="*/ 507046 w 401"/>
              <a:gd name="T17" fmla="*/ 373869 h 374"/>
              <a:gd name="T18" fmla="*/ 451761 w 401"/>
              <a:gd name="T19" fmla="*/ 456431 h 374"/>
              <a:gd name="T20" fmla="*/ 483353 w 401"/>
              <a:gd name="T21" fmla="*/ 563919 h 374"/>
              <a:gd name="T22" fmla="*/ 91616 w 401"/>
              <a:gd name="T23" fmla="*/ 582612 h 374"/>
              <a:gd name="T24" fmla="*/ 90036 w 401"/>
              <a:gd name="T25" fmla="*/ 517185 h 374"/>
              <a:gd name="T26" fmla="*/ 12637 w 401"/>
              <a:gd name="T27" fmla="*/ 503165 h 374"/>
              <a:gd name="T28" fmla="*/ 12637 w 401"/>
              <a:gd name="T29" fmla="*/ 157336 h 374"/>
              <a:gd name="T30" fmla="*/ 0 w 401"/>
              <a:gd name="T31" fmla="*/ 52965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88" name="Freeform 54"/>
          <p:cNvSpPr>
            <a:spLocks noChangeAspect="1"/>
          </p:cNvSpPr>
          <p:nvPr/>
        </p:nvSpPr>
        <p:spPr bwMode="auto">
          <a:xfrm>
            <a:off x="4879975" y="4083050"/>
            <a:ext cx="771525" cy="609600"/>
          </a:xfrm>
          <a:custGeom>
            <a:avLst/>
            <a:gdLst>
              <a:gd name="T0" fmla="*/ 0 w 489"/>
              <a:gd name="T1" fmla="*/ 13996 h 392"/>
              <a:gd name="T2" fmla="*/ 386551 w 489"/>
              <a:gd name="T3" fmla="*/ 0 h 392"/>
              <a:gd name="T4" fmla="*/ 454395 w 489"/>
              <a:gd name="T5" fmla="*/ 125963 h 392"/>
              <a:gd name="T6" fmla="*/ 396018 w 489"/>
              <a:gd name="T7" fmla="*/ 273698 h 392"/>
              <a:gd name="T8" fmla="*/ 377085 w 489"/>
              <a:gd name="T9" fmla="*/ 340567 h 392"/>
              <a:gd name="T10" fmla="*/ 635838 w 489"/>
              <a:gd name="T11" fmla="*/ 312576 h 392"/>
              <a:gd name="T12" fmla="*/ 651615 w 489"/>
              <a:gd name="T13" fmla="*/ 410547 h 392"/>
              <a:gd name="T14" fmla="*/ 574305 w 489"/>
              <a:gd name="T15" fmla="*/ 401216 h 392"/>
              <a:gd name="T16" fmla="*/ 539594 w 489"/>
              <a:gd name="T17" fmla="*/ 443204 h 392"/>
              <a:gd name="T18" fmla="*/ 579038 w 489"/>
              <a:gd name="T19" fmla="*/ 471196 h 392"/>
              <a:gd name="T20" fmla="*/ 650037 w 489"/>
              <a:gd name="T21" fmla="*/ 438539 h 392"/>
              <a:gd name="T22" fmla="*/ 651615 w 489"/>
              <a:gd name="T23" fmla="*/ 485192 h 392"/>
              <a:gd name="T24" fmla="*/ 694215 w 489"/>
              <a:gd name="T25" fmla="*/ 444759 h 392"/>
              <a:gd name="T26" fmla="*/ 722614 w 489"/>
              <a:gd name="T27" fmla="*/ 444759 h 392"/>
              <a:gd name="T28" fmla="*/ 689481 w 489"/>
              <a:gd name="T29" fmla="*/ 527180 h 392"/>
              <a:gd name="T30" fmla="*/ 752592 w 489"/>
              <a:gd name="T31" fmla="*/ 539620 h 392"/>
              <a:gd name="T32" fmla="*/ 771525 w 489"/>
              <a:gd name="T33" fmla="*/ 584718 h 392"/>
              <a:gd name="T34" fmla="*/ 743125 w 489"/>
              <a:gd name="T35" fmla="*/ 598714 h 392"/>
              <a:gd name="T36" fmla="*/ 703681 w 489"/>
              <a:gd name="T37" fmla="*/ 570722 h 392"/>
              <a:gd name="T38" fmla="*/ 627949 w 489"/>
              <a:gd name="T39" fmla="*/ 548951 h 392"/>
              <a:gd name="T40" fmla="*/ 645304 w 489"/>
              <a:gd name="T41" fmla="*/ 603380 h 392"/>
              <a:gd name="T42" fmla="*/ 607438 w 489"/>
              <a:gd name="T43" fmla="*/ 609600 h 392"/>
              <a:gd name="T44" fmla="*/ 575883 w 489"/>
              <a:gd name="T45" fmla="*/ 561392 h 392"/>
              <a:gd name="T46" fmla="*/ 558527 w 489"/>
              <a:gd name="T47" fmla="*/ 590939 h 392"/>
              <a:gd name="T48" fmla="*/ 444929 w 489"/>
              <a:gd name="T49" fmla="*/ 590939 h 392"/>
              <a:gd name="T50" fmla="*/ 444929 w 489"/>
              <a:gd name="T51" fmla="*/ 561392 h 392"/>
              <a:gd name="T52" fmla="*/ 402329 w 489"/>
              <a:gd name="T53" fmla="*/ 527180 h 392"/>
              <a:gd name="T54" fmla="*/ 317130 w 489"/>
              <a:gd name="T55" fmla="*/ 522514 h 392"/>
              <a:gd name="T56" fmla="*/ 388129 w 489"/>
              <a:gd name="T57" fmla="*/ 561392 h 392"/>
              <a:gd name="T58" fmla="*/ 290308 w 489"/>
              <a:gd name="T59" fmla="*/ 581608 h 392"/>
              <a:gd name="T60" fmla="*/ 134110 w 489"/>
              <a:gd name="T61" fmla="*/ 553616 h 392"/>
              <a:gd name="T62" fmla="*/ 75733 w 489"/>
              <a:gd name="T63" fmla="*/ 561392 h 392"/>
              <a:gd name="T64" fmla="*/ 96243 w 489"/>
              <a:gd name="T65" fmla="*/ 357673 h 392"/>
              <a:gd name="T66" fmla="*/ 3156 w 489"/>
              <a:gd name="T67" fmla="*/ 194388 h 392"/>
              <a:gd name="T68" fmla="*/ 0 w 489"/>
              <a:gd name="T69" fmla="*/ 13996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89" name="Freeform 55"/>
          <p:cNvSpPr>
            <a:spLocks noChangeAspect="1"/>
          </p:cNvSpPr>
          <p:nvPr/>
        </p:nvSpPr>
        <p:spPr bwMode="auto">
          <a:xfrm>
            <a:off x="5411788" y="3021013"/>
            <a:ext cx="958850" cy="525462"/>
          </a:xfrm>
          <a:custGeom>
            <a:avLst/>
            <a:gdLst>
              <a:gd name="T0" fmla="*/ 0 w 607"/>
              <a:gd name="T1" fmla="*/ 525462 h 337"/>
              <a:gd name="T2" fmla="*/ 233789 w 607"/>
              <a:gd name="T3" fmla="*/ 492718 h 337"/>
              <a:gd name="T4" fmla="*/ 233789 w 607"/>
              <a:gd name="T5" fmla="*/ 469330 h 337"/>
              <a:gd name="T6" fmla="*/ 796146 w 607"/>
              <a:gd name="T7" fmla="*/ 392927 h 337"/>
              <a:gd name="T8" fmla="*/ 805623 w 607"/>
              <a:gd name="T9" fmla="*/ 352387 h 337"/>
              <a:gd name="T10" fmla="*/ 887766 w 607"/>
              <a:gd name="T11" fmla="*/ 322762 h 337"/>
              <a:gd name="T12" fmla="*/ 897244 w 607"/>
              <a:gd name="T13" fmla="*/ 280662 h 337"/>
              <a:gd name="T14" fmla="*/ 931996 w 607"/>
              <a:gd name="T15" fmla="*/ 266629 h 337"/>
              <a:gd name="T16" fmla="*/ 958850 w 607"/>
              <a:gd name="T17" fmla="*/ 204260 h 337"/>
              <a:gd name="T18" fmla="*/ 881447 w 607"/>
              <a:gd name="T19" fmla="*/ 141890 h 337"/>
              <a:gd name="T20" fmla="*/ 867230 w 607"/>
              <a:gd name="T21" fmla="*/ 57692 h 337"/>
              <a:gd name="T22" fmla="*/ 805623 w 607"/>
              <a:gd name="T23" fmla="*/ 15592 h 337"/>
              <a:gd name="T24" fmla="*/ 680831 w 607"/>
              <a:gd name="T25" fmla="*/ 38981 h 337"/>
              <a:gd name="T26" fmla="*/ 622384 w 607"/>
              <a:gd name="T27" fmla="*/ 1559 h 337"/>
              <a:gd name="T28" fmla="*/ 565516 w 607"/>
              <a:gd name="T29" fmla="*/ 0 h 337"/>
              <a:gd name="T30" fmla="*/ 576574 w 607"/>
              <a:gd name="T31" fmla="*/ 57692 h 337"/>
              <a:gd name="T32" fmla="*/ 499171 w 607"/>
              <a:gd name="T33" fmla="*/ 87317 h 337"/>
              <a:gd name="T34" fmla="*/ 447042 w 607"/>
              <a:gd name="T35" fmla="*/ 218293 h 337"/>
              <a:gd name="T36" fmla="*/ 377537 w 607"/>
              <a:gd name="T37" fmla="*/ 196464 h 337"/>
              <a:gd name="T38" fmla="*/ 292236 w 607"/>
              <a:gd name="T39" fmla="*/ 246359 h 337"/>
              <a:gd name="T40" fmla="*/ 183240 w 607"/>
              <a:gd name="T41" fmla="*/ 265070 h 337"/>
              <a:gd name="T42" fmla="*/ 183240 w 607"/>
              <a:gd name="T43" fmla="*/ 338354 h 337"/>
              <a:gd name="T44" fmla="*/ 129532 w 607"/>
              <a:gd name="T45" fmla="*/ 336795 h 337"/>
              <a:gd name="T46" fmla="*/ 132691 w 607"/>
              <a:gd name="T47" fmla="*/ 402283 h 337"/>
              <a:gd name="T48" fmla="*/ 75823 w 607"/>
              <a:gd name="T49" fmla="*/ 375775 h 337"/>
              <a:gd name="T50" fmla="*/ 42651 w 607"/>
              <a:gd name="T51" fmla="*/ 388249 h 337"/>
              <a:gd name="T52" fmla="*/ 71084 w 607"/>
              <a:gd name="T53" fmla="*/ 431908 h 337"/>
              <a:gd name="T54" fmla="*/ 12637 w 607"/>
              <a:gd name="T55" fmla="*/ 489600 h 337"/>
              <a:gd name="T56" fmla="*/ 0 w 607"/>
              <a:gd name="T57" fmla="*/ 525462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accent1"/>
          </a:solidFill>
          <a:ln w="9525" cap="flat" cmpd="sng">
            <a:solidFill>
              <a:schemeClr val="tx1"/>
            </a:solidFill>
            <a:prstDash val="solid"/>
            <a:round/>
            <a:headEnd/>
            <a:tailEnd/>
          </a:ln>
        </p:spPr>
        <p:txBody>
          <a:bodyPr wrap="none" anchor="ctr"/>
          <a:lstStyle/>
          <a:p>
            <a:endParaRPr lang="en-US"/>
          </a:p>
        </p:txBody>
      </p:sp>
      <p:sp>
        <p:nvSpPr>
          <p:cNvPr id="39990" name="Freeform 56"/>
          <p:cNvSpPr>
            <a:spLocks noChangeAspect="1"/>
          </p:cNvSpPr>
          <p:nvPr/>
        </p:nvSpPr>
        <p:spPr bwMode="auto">
          <a:xfrm>
            <a:off x="5340350" y="3359150"/>
            <a:ext cx="1101725" cy="396875"/>
          </a:xfrm>
          <a:custGeom>
            <a:avLst/>
            <a:gdLst>
              <a:gd name="T0" fmla="*/ 66198 w 699"/>
              <a:gd name="T1" fmla="*/ 182096 h 255"/>
              <a:gd name="T2" fmla="*/ 66198 w 699"/>
              <a:gd name="T3" fmla="*/ 188321 h 255"/>
              <a:gd name="T4" fmla="*/ 47284 w 699"/>
              <a:gd name="T5" fmla="*/ 225674 h 255"/>
              <a:gd name="T6" fmla="*/ 67774 w 699"/>
              <a:gd name="T7" fmla="*/ 277034 h 255"/>
              <a:gd name="T8" fmla="*/ 0 w 699"/>
              <a:gd name="T9" fmla="*/ 320613 h 255"/>
              <a:gd name="T10" fmla="*/ 14185 w 699"/>
              <a:gd name="T11" fmla="*/ 396875 h 255"/>
              <a:gd name="T12" fmla="*/ 302620 w 699"/>
              <a:gd name="T13" fmla="*/ 373529 h 255"/>
              <a:gd name="T14" fmla="*/ 646219 w 699"/>
              <a:gd name="T15" fmla="*/ 334620 h 255"/>
              <a:gd name="T16" fmla="*/ 818019 w 699"/>
              <a:gd name="T17" fmla="*/ 305049 h 255"/>
              <a:gd name="T18" fmla="*/ 852694 w 699"/>
              <a:gd name="T19" fmla="*/ 202328 h 255"/>
              <a:gd name="T20" fmla="*/ 914164 w 699"/>
              <a:gd name="T21" fmla="*/ 197659 h 255"/>
              <a:gd name="T22" fmla="*/ 1101725 w 699"/>
              <a:gd name="T23" fmla="*/ 0 h 255"/>
              <a:gd name="T24" fmla="*/ 857423 w 699"/>
              <a:gd name="T25" fmla="*/ 49804 h 255"/>
              <a:gd name="T26" fmla="*/ 288434 w 699"/>
              <a:gd name="T27" fmla="*/ 130735 h 255"/>
              <a:gd name="T28" fmla="*/ 293163 w 699"/>
              <a:gd name="T29" fmla="*/ 154081 h 255"/>
              <a:gd name="T30" fmla="*/ 66198 w 699"/>
              <a:gd name="T31" fmla="*/ 182096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sp>
        <p:nvSpPr>
          <p:cNvPr id="39991" name="Freeform 57"/>
          <p:cNvSpPr>
            <a:spLocks noChangeAspect="1"/>
          </p:cNvSpPr>
          <p:nvPr/>
        </p:nvSpPr>
        <p:spPr bwMode="auto">
          <a:xfrm>
            <a:off x="5240338" y="3725863"/>
            <a:ext cx="452437" cy="776287"/>
          </a:xfrm>
          <a:custGeom>
            <a:avLst/>
            <a:gdLst>
              <a:gd name="T0" fmla="*/ 127691 w 287"/>
              <a:gd name="T1" fmla="*/ 24891 h 499"/>
              <a:gd name="T2" fmla="*/ 59905 w 287"/>
              <a:gd name="T3" fmla="*/ 157124 h 499"/>
              <a:gd name="T4" fmla="*/ 0 w 287"/>
              <a:gd name="T5" fmla="*/ 242687 h 499"/>
              <a:gd name="T6" fmla="*/ 18917 w 287"/>
              <a:gd name="T7" fmla="*/ 345362 h 499"/>
              <a:gd name="T8" fmla="*/ 89857 w 287"/>
              <a:gd name="T9" fmla="*/ 483818 h 499"/>
              <a:gd name="T10" fmla="*/ 36258 w 287"/>
              <a:gd name="T11" fmla="*/ 625386 h 499"/>
              <a:gd name="T12" fmla="*/ 12611 w 287"/>
              <a:gd name="T13" fmla="*/ 700058 h 499"/>
              <a:gd name="T14" fmla="*/ 275876 w 287"/>
              <a:gd name="T15" fmla="*/ 668945 h 499"/>
              <a:gd name="T16" fmla="*/ 286911 w 287"/>
              <a:gd name="T17" fmla="*/ 765397 h 499"/>
              <a:gd name="T18" fmla="*/ 340510 w 287"/>
              <a:gd name="T19" fmla="*/ 776287 h 499"/>
              <a:gd name="T20" fmla="*/ 354698 w 287"/>
              <a:gd name="T21" fmla="*/ 728061 h 499"/>
              <a:gd name="T22" fmla="*/ 452437 w 287"/>
              <a:gd name="T23" fmla="*/ 714060 h 499"/>
              <a:gd name="T24" fmla="*/ 430367 w 287"/>
              <a:gd name="T25" fmla="*/ 555380 h 499"/>
              <a:gd name="T26" fmla="*/ 425638 w 287"/>
              <a:gd name="T27" fmla="*/ 0 h 499"/>
              <a:gd name="T28" fmla="*/ 127691 w 287"/>
              <a:gd name="T29" fmla="*/ 24891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92" name="Freeform 58"/>
          <p:cNvSpPr>
            <a:spLocks noChangeAspect="1"/>
          </p:cNvSpPr>
          <p:nvPr/>
        </p:nvSpPr>
        <p:spPr bwMode="auto">
          <a:xfrm>
            <a:off x="5664200" y="3687763"/>
            <a:ext cx="509588" cy="785812"/>
          </a:xfrm>
          <a:custGeom>
            <a:avLst/>
            <a:gdLst>
              <a:gd name="T0" fmla="*/ 0 w 323"/>
              <a:gd name="T1" fmla="*/ 38979 h 504"/>
              <a:gd name="T2" fmla="*/ 331311 w 323"/>
              <a:gd name="T3" fmla="*/ 0 h 504"/>
              <a:gd name="T4" fmla="*/ 437015 w 323"/>
              <a:gd name="T5" fmla="*/ 361723 h 504"/>
              <a:gd name="T6" fmla="*/ 509588 w 323"/>
              <a:gd name="T7" fmla="*/ 420971 h 504"/>
              <a:gd name="T8" fmla="*/ 451214 w 323"/>
              <a:gd name="T9" fmla="*/ 526993 h 504"/>
              <a:gd name="T10" fmla="*/ 508010 w 323"/>
              <a:gd name="T11" fmla="*/ 629897 h 504"/>
              <a:gd name="T12" fmla="*/ 168811 w 323"/>
              <a:gd name="T13" fmla="*/ 667317 h 504"/>
              <a:gd name="T14" fmla="*/ 183010 w 323"/>
              <a:gd name="T15" fmla="*/ 754629 h 504"/>
              <a:gd name="T16" fmla="*/ 134102 w 323"/>
              <a:gd name="T17" fmla="*/ 785812 h 504"/>
              <a:gd name="T18" fmla="*/ 93083 w 323"/>
              <a:gd name="T19" fmla="*/ 673553 h 504"/>
              <a:gd name="T20" fmla="*/ 69418 w 323"/>
              <a:gd name="T21" fmla="*/ 763984 h 504"/>
              <a:gd name="T22" fmla="*/ 28398 w 323"/>
              <a:gd name="T23" fmla="*/ 754629 h 504"/>
              <a:gd name="T24" fmla="*/ 14199 w 323"/>
              <a:gd name="T25" fmla="*/ 664198 h 504"/>
              <a:gd name="T26" fmla="*/ 1578 w 323"/>
              <a:gd name="T27" fmla="*/ 584682 h 504"/>
              <a:gd name="T28" fmla="*/ 0 w 323"/>
              <a:gd name="T29" fmla="*/ 38979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accent2"/>
          </a:solidFill>
          <a:ln w="9525" cap="flat" cmpd="sng">
            <a:solidFill>
              <a:srgbClr val="FFFFFF"/>
            </a:solidFill>
            <a:prstDash val="solid"/>
            <a:round/>
            <a:headEnd/>
            <a:tailEnd/>
          </a:ln>
        </p:spPr>
        <p:txBody>
          <a:bodyPr wrap="none" anchor="ctr"/>
          <a:lstStyle/>
          <a:p>
            <a:endParaRPr lang="en-US"/>
          </a:p>
        </p:txBody>
      </p:sp>
      <p:sp>
        <p:nvSpPr>
          <p:cNvPr id="39993" name="Freeform 59"/>
          <p:cNvSpPr>
            <a:spLocks noChangeAspect="1"/>
          </p:cNvSpPr>
          <p:nvPr/>
        </p:nvSpPr>
        <p:spPr bwMode="auto">
          <a:xfrm>
            <a:off x="5994400" y="3649663"/>
            <a:ext cx="706438" cy="722312"/>
          </a:xfrm>
          <a:custGeom>
            <a:avLst/>
            <a:gdLst>
              <a:gd name="T0" fmla="*/ 0 w 447"/>
              <a:gd name="T1" fmla="*/ 43682 h 463"/>
              <a:gd name="T2" fmla="*/ 6322 w 447"/>
              <a:gd name="T3" fmla="*/ 43682 h 463"/>
              <a:gd name="T4" fmla="*/ 172263 w 447"/>
              <a:gd name="T5" fmla="*/ 14041 h 463"/>
              <a:gd name="T6" fmla="*/ 317660 w 447"/>
              <a:gd name="T7" fmla="*/ 0 h 463"/>
              <a:gd name="T8" fmla="*/ 297115 w 447"/>
              <a:gd name="T9" fmla="*/ 35882 h 463"/>
              <a:gd name="T10" fmla="*/ 341366 w 447"/>
              <a:gd name="T11" fmla="*/ 35882 h 463"/>
              <a:gd name="T12" fmla="*/ 592649 w 447"/>
              <a:gd name="T13" fmla="*/ 260532 h 463"/>
              <a:gd name="T14" fmla="*/ 692214 w 447"/>
              <a:gd name="T15" fmla="*/ 404058 h 463"/>
              <a:gd name="T16" fmla="*/ 706438 w 447"/>
              <a:gd name="T17" fmla="*/ 502342 h 463"/>
              <a:gd name="T18" fmla="*/ 673250 w 447"/>
              <a:gd name="T19" fmla="*/ 524183 h 463"/>
              <a:gd name="T20" fmla="*/ 692214 w 447"/>
              <a:gd name="T21" fmla="*/ 622468 h 463"/>
              <a:gd name="T22" fmla="*/ 621097 w 447"/>
              <a:gd name="T23" fmla="*/ 627148 h 463"/>
              <a:gd name="T24" fmla="*/ 621097 w 447"/>
              <a:gd name="T25" fmla="*/ 711392 h 463"/>
              <a:gd name="T26" fmla="*/ 565783 w 447"/>
              <a:gd name="T27" fmla="*/ 669270 h 463"/>
              <a:gd name="T28" fmla="*/ 202291 w 447"/>
              <a:gd name="T29" fmla="*/ 722312 h 463"/>
              <a:gd name="T30" fmla="*/ 120110 w 447"/>
              <a:gd name="T31" fmla="*/ 566305 h 463"/>
              <a:gd name="T32" fmla="*/ 178585 w 447"/>
              <a:gd name="T33" fmla="*/ 460220 h 463"/>
              <a:gd name="T34" fmla="*/ 101146 w 447"/>
              <a:gd name="T35" fmla="*/ 405618 h 463"/>
              <a:gd name="T36" fmla="*/ 0 w 447"/>
              <a:gd name="T37" fmla="*/ 43682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94" name="Freeform 60"/>
          <p:cNvSpPr>
            <a:spLocks noChangeAspect="1"/>
          </p:cNvSpPr>
          <p:nvPr/>
        </p:nvSpPr>
        <p:spPr bwMode="auto">
          <a:xfrm>
            <a:off x="6292850" y="3551238"/>
            <a:ext cx="644525" cy="503237"/>
          </a:xfrm>
          <a:custGeom>
            <a:avLst/>
            <a:gdLst>
              <a:gd name="T0" fmla="*/ 23696 w 408"/>
              <a:gd name="T1" fmla="*/ 90365 h 323"/>
              <a:gd name="T2" fmla="*/ 74247 w 408"/>
              <a:gd name="T3" fmla="*/ 42066 h 323"/>
              <a:gd name="T4" fmla="*/ 268552 w 408"/>
              <a:gd name="T5" fmla="*/ 0 h 323"/>
              <a:gd name="T6" fmla="*/ 327002 w 408"/>
              <a:gd name="T7" fmla="*/ 28044 h 323"/>
              <a:gd name="T8" fmla="*/ 451799 w 408"/>
              <a:gd name="T9" fmla="*/ 7790 h 323"/>
              <a:gd name="T10" fmla="*/ 552901 w 408"/>
              <a:gd name="T11" fmla="*/ 79458 h 323"/>
              <a:gd name="T12" fmla="*/ 644525 w 408"/>
              <a:gd name="T13" fmla="*/ 133989 h 323"/>
              <a:gd name="T14" fmla="*/ 592394 w 408"/>
              <a:gd name="T15" fmla="*/ 285116 h 323"/>
              <a:gd name="T16" fmla="*/ 514988 w 408"/>
              <a:gd name="T17" fmla="*/ 363016 h 323"/>
              <a:gd name="T18" fmla="*/ 429683 w 408"/>
              <a:gd name="T19" fmla="*/ 384828 h 323"/>
              <a:gd name="T20" fmla="*/ 447060 w 408"/>
              <a:gd name="T21" fmla="*/ 445591 h 323"/>
              <a:gd name="T22" fmla="*/ 394930 w 408"/>
              <a:gd name="T23" fmla="*/ 503237 h 323"/>
              <a:gd name="T24" fmla="*/ 295407 w 408"/>
              <a:gd name="T25" fmla="*/ 363016 h 323"/>
              <a:gd name="T26" fmla="*/ 41073 w 408"/>
              <a:gd name="T27" fmla="*/ 133989 h 323"/>
              <a:gd name="T28" fmla="*/ 0 w 408"/>
              <a:gd name="T29" fmla="*/ 133989 h 323"/>
              <a:gd name="T30" fmla="*/ 23696 w 408"/>
              <a:gd name="T31" fmla="*/ 90365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accent1"/>
          </a:solidFill>
          <a:ln w="9525" cap="flat" cmpd="sng">
            <a:solidFill>
              <a:schemeClr val="tx1"/>
            </a:solidFill>
            <a:prstDash val="solid"/>
            <a:round/>
            <a:headEnd/>
            <a:tailEnd/>
          </a:ln>
        </p:spPr>
        <p:txBody>
          <a:bodyPr wrap="none" anchor="ctr"/>
          <a:lstStyle/>
          <a:p>
            <a:endParaRPr lang="en-US"/>
          </a:p>
        </p:txBody>
      </p:sp>
      <p:sp>
        <p:nvSpPr>
          <p:cNvPr id="39995" name="Freeform 61"/>
          <p:cNvSpPr>
            <a:spLocks noChangeAspect="1"/>
          </p:cNvSpPr>
          <p:nvPr/>
        </p:nvSpPr>
        <p:spPr bwMode="auto">
          <a:xfrm>
            <a:off x="5834063" y="4270375"/>
            <a:ext cx="1206500" cy="808038"/>
          </a:xfrm>
          <a:custGeom>
            <a:avLst/>
            <a:gdLst>
              <a:gd name="T0" fmla="*/ 0 w 765"/>
              <a:gd name="T1" fmla="*/ 79403 h 519"/>
              <a:gd name="T2" fmla="*/ 331196 w 765"/>
              <a:gd name="T3" fmla="*/ 46707 h 519"/>
              <a:gd name="T4" fmla="*/ 367470 w 765"/>
              <a:gd name="T5" fmla="*/ 99642 h 519"/>
              <a:gd name="T6" fmla="*/ 722323 w 765"/>
              <a:gd name="T7" fmla="*/ 46707 h 519"/>
              <a:gd name="T8" fmla="*/ 782254 w 765"/>
              <a:gd name="T9" fmla="*/ 90301 h 519"/>
              <a:gd name="T10" fmla="*/ 782254 w 765"/>
              <a:gd name="T11" fmla="*/ 6228 h 519"/>
              <a:gd name="T12" fmla="*/ 777522 w 765"/>
              <a:gd name="T13" fmla="*/ 0 h 519"/>
              <a:gd name="T14" fmla="*/ 848493 w 765"/>
              <a:gd name="T15" fmla="*/ 4671 h 519"/>
              <a:gd name="T16" fmla="*/ 924195 w 765"/>
              <a:gd name="T17" fmla="*/ 129224 h 519"/>
              <a:gd name="T18" fmla="*/ 1044056 w 765"/>
              <a:gd name="T19" fmla="*/ 298927 h 519"/>
              <a:gd name="T20" fmla="*/ 1102410 w 765"/>
              <a:gd name="T21" fmla="*/ 445277 h 519"/>
              <a:gd name="T22" fmla="*/ 1192306 w 765"/>
              <a:gd name="T23" fmla="*/ 548033 h 519"/>
              <a:gd name="T24" fmla="*/ 1206500 w 765"/>
              <a:gd name="T25" fmla="*/ 695940 h 519"/>
              <a:gd name="T26" fmla="*/ 1178112 w 765"/>
              <a:gd name="T27" fmla="*/ 784684 h 519"/>
              <a:gd name="T28" fmla="*/ 1050365 w 765"/>
              <a:gd name="T29" fmla="*/ 808038 h 519"/>
              <a:gd name="T30" fmla="*/ 1029862 w 765"/>
              <a:gd name="T31" fmla="*/ 770672 h 519"/>
              <a:gd name="T32" fmla="*/ 939966 w 765"/>
              <a:gd name="T33" fmla="*/ 716180 h 519"/>
              <a:gd name="T34" fmla="*/ 911578 w 765"/>
              <a:gd name="T35" fmla="*/ 661688 h 519"/>
              <a:gd name="T36" fmla="*/ 887921 w 765"/>
              <a:gd name="T37" fmla="*/ 639891 h 519"/>
              <a:gd name="T38" fmla="*/ 873727 w 765"/>
              <a:gd name="T39" fmla="*/ 588513 h 519"/>
              <a:gd name="T40" fmla="*/ 853224 w 765"/>
              <a:gd name="T41" fmla="*/ 602525 h 519"/>
              <a:gd name="T42" fmla="*/ 782254 w 765"/>
              <a:gd name="T43" fmla="*/ 535578 h 519"/>
              <a:gd name="T44" fmla="*/ 799602 w 765"/>
              <a:gd name="T45" fmla="*/ 473302 h 519"/>
              <a:gd name="T46" fmla="*/ 782254 w 765"/>
              <a:gd name="T47" fmla="*/ 439050 h 519"/>
              <a:gd name="T48" fmla="*/ 761751 w 765"/>
              <a:gd name="T49" fmla="*/ 449948 h 519"/>
              <a:gd name="T50" fmla="*/ 763328 w 765"/>
              <a:gd name="T51" fmla="*/ 487314 h 519"/>
              <a:gd name="T52" fmla="*/ 741248 w 765"/>
              <a:gd name="T53" fmla="*/ 439050 h 519"/>
              <a:gd name="T54" fmla="*/ 742825 w 765"/>
              <a:gd name="T55" fmla="*/ 325395 h 519"/>
              <a:gd name="T56" fmla="*/ 698666 w 765"/>
              <a:gd name="T57" fmla="*/ 256891 h 519"/>
              <a:gd name="T58" fmla="*/ 585113 w 765"/>
              <a:gd name="T59" fmla="*/ 202399 h 519"/>
              <a:gd name="T60" fmla="*/ 528337 w 765"/>
              <a:gd name="T61" fmla="*/ 138565 h 519"/>
              <a:gd name="T62" fmla="*/ 465252 w 765"/>
              <a:gd name="T63" fmla="*/ 132338 h 519"/>
              <a:gd name="T64" fmla="*/ 440018 w 765"/>
              <a:gd name="T65" fmla="*/ 171260 h 519"/>
              <a:gd name="T66" fmla="*/ 345390 w 765"/>
              <a:gd name="T67" fmla="*/ 199285 h 519"/>
              <a:gd name="T68" fmla="*/ 291768 w 765"/>
              <a:gd name="T69" fmla="*/ 171260 h 519"/>
              <a:gd name="T70" fmla="*/ 263380 w 765"/>
              <a:gd name="T71" fmla="*/ 129224 h 519"/>
              <a:gd name="T72" fmla="*/ 86742 w 765"/>
              <a:gd name="T73" fmla="*/ 166590 h 519"/>
              <a:gd name="T74" fmla="*/ 48891 w 765"/>
              <a:gd name="T75" fmla="*/ 137008 h 519"/>
              <a:gd name="T76" fmla="*/ 9463 w 765"/>
              <a:gd name="T77" fmla="*/ 169704 h 519"/>
              <a:gd name="T78" fmla="*/ 0 w 765"/>
              <a:gd name="T79" fmla="*/ 79403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accent1"/>
          </a:solidFill>
          <a:ln w="9525" cap="flat" cmpd="sng">
            <a:solidFill>
              <a:schemeClr val="tx1"/>
            </a:solidFill>
            <a:prstDash val="solid"/>
            <a:round/>
            <a:headEnd type="none" w="med" len="med"/>
            <a:tailEnd type="none" w="med" len="med"/>
          </a:ln>
        </p:spPr>
        <p:txBody>
          <a:bodyPr wrap="none" anchor="ctr"/>
          <a:lstStyle/>
          <a:p>
            <a:endParaRPr lang="en-US"/>
          </a:p>
        </p:txBody>
      </p:sp>
      <p:sp>
        <p:nvSpPr>
          <p:cNvPr id="39996" name="Freeform 62"/>
          <p:cNvSpPr>
            <a:spLocks noChangeAspect="1"/>
          </p:cNvSpPr>
          <p:nvPr/>
        </p:nvSpPr>
        <p:spPr bwMode="auto">
          <a:xfrm>
            <a:off x="6164263" y="3205163"/>
            <a:ext cx="1112837" cy="481012"/>
          </a:xfrm>
          <a:custGeom>
            <a:avLst/>
            <a:gdLst>
              <a:gd name="T0" fmla="*/ 37938 w 704"/>
              <a:gd name="T1" fmla="*/ 356074 h 308"/>
              <a:gd name="T2" fmla="*/ 0 w 704"/>
              <a:gd name="T3" fmla="*/ 459148 h 308"/>
              <a:gd name="T4" fmla="*/ 143847 w 704"/>
              <a:gd name="T5" fmla="*/ 445092 h 308"/>
              <a:gd name="T6" fmla="*/ 200753 w 704"/>
              <a:gd name="T7" fmla="*/ 398240 h 308"/>
              <a:gd name="T8" fmla="*/ 396764 w 704"/>
              <a:gd name="T9" fmla="*/ 346703 h 308"/>
              <a:gd name="T10" fmla="*/ 450509 w 704"/>
              <a:gd name="T11" fmla="*/ 374814 h 308"/>
              <a:gd name="T12" fmla="*/ 580130 w 704"/>
              <a:gd name="T13" fmla="*/ 356074 h 308"/>
              <a:gd name="T14" fmla="*/ 580130 w 704"/>
              <a:gd name="T15" fmla="*/ 363882 h 308"/>
              <a:gd name="T16" fmla="*/ 772979 w 704"/>
              <a:gd name="T17" fmla="*/ 481012 h 308"/>
              <a:gd name="T18" fmla="*/ 886792 w 704"/>
              <a:gd name="T19" fmla="*/ 446654 h 308"/>
              <a:gd name="T20" fmla="*/ 950021 w 704"/>
              <a:gd name="T21" fmla="*/ 313907 h 308"/>
              <a:gd name="T22" fmla="*/ 1060673 w 704"/>
              <a:gd name="T23" fmla="*/ 276426 h 308"/>
              <a:gd name="T24" fmla="*/ 1112837 w 704"/>
              <a:gd name="T25" fmla="*/ 179599 h 308"/>
              <a:gd name="T26" fmla="*/ 1109676 w 704"/>
              <a:gd name="T27" fmla="*/ 60907 h 308"/>
              <a:gd name="T28" fmla="*/ 1095449 w 704"/>
              <a:gd name="T29" fmla="*/ 157734 h 308"/>
              <a:gd name="T30" fmla="*/ 1035381 w 704"/>
              <a:gd name="T31" fmla="*/ 242068 h 308"/>
              <a:gd name="T32" fmla="*/ 1011670 w 704"/>
              <a:gd name="T33" fmla="*/ 235821 h 308"/>
              <a:gd name="T34" fmla="*/ 927891 w 704"/>
              <a:gd name="T35" fmla="*/ 257685 h 308"/>
              <a:gd name="T36" fmla="*/ 927891 w 704"/>
              <a:gd name="T37" fmla="*/ 231136 h 308"/>
              <a:gd name="T38" fmla="*/ 1011670 w 704"/>
              <a:gd name="T39" fmla="*/ 203025 h 308"/>
              <a:gd name="T40" fmla="*/ 935795 w 704"/>
              <a:gd name="T41" fmla="*/ 193654 h 308"/>
              <a:gd name="T42" fmla="*/ 1021154 w 704"/>
              <a:gd name="T43" fmla="*/ 167105 h 308"/>
              <a:gd name="T44" fmla="*/ 1052769 w 704"/>
              <a:gd name="T45" fmla="*/ 181160 h 308"/>
              <a:gd name="T46" fmla="*/ 1070157 w 704"/>
              <a:gd name="T47" fmla="*/ 89018 h 308"/>
              <a:gd name="T48" fmla="*/ 1048027 w 704"/>
              <a:gd name="T49" fmla="*/ 67154 h 308"/>
              <a:gd name="T50" fmla="*/ 946860 w 704"/>
              <a:gd name="T51" fmla="*/ 104636 h 308"/>
              <a:gd name="T52" fmla="*/ 950021 w 704"/>
              <a:gd name="T53" fmla="*/ 48414 h 308"/>
              <a:gd name="T54" fmla="*/ 992701 w 704"/>
              <a:gd name="T55" fmla="*/ 62469 h 308"/>
              <a:gd name="T56" fmla="*/ 1048027 w 704"/>
              <a:gd name="T57" fmla="*/ 20302 h 308"/>
              <a:gd name="T58" fmla="*/ 1017993 w 704"/>
              <a:gd name="T59" fmla="*/ 0 h 308"/>
              <a:gd name="T60" fmla="*/ 686039 w 704"/>
              <a:gd name="T61" fmla="*/ 74963 h 308"/>
              <a:gd name="T62" fmla="*/ 278209 w 704"/>
              <a:gd name="T63" fmla="*/ 156173 h 308"/>
              <a:gd name="T64" fmla="*/ 91683 w 704"/>
              <a:gd name="T65" fmla="*/ 354512 h 308"/>
              <a:gd name="T66" fmla="*/ 37938 w 704"/>
              <a:gd name="T67" fmla="*/ 356074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accent1"/>
          </a:solidFill>
          <a:ln w="9525" cap="flat" cmpd="sng">
            <a:solidFill>
              <a:schemeClr val="tx1"/>
            </a:solidFill>
            <a:prstDash val="solid"/>
            <a:round/>
            <a:headEnd/>
            <a:tailEnd/>
          </a:ln>
        </p:spPr>
        <p:txBody>
          <a:bodyPr wrap="none" anchor="ctr"/>
          <a:lstStyle/>
          <a:p>
            <a:endParaRPr lang="en-US"/>
          </a:p>
        </p:txBody>
      </p:sp>
      <p:sp>
        <p:nvSpPr>
          <p:cNvPr id="39997" name="Freeform 63"/>
          <p:cNvSpPr>
            <a:spLocks noChangeAspect="1"/>
          </p:cNvSpPr>
          <p:nvPr/>
        </p:nvSpPr>
        <p:spPr bwMode="auto">
          <a:xfrm>
            <a:off x="6278563" y="2690813"/>
            <a:ext cx="550862" cy="568325"/>
          </a:xfrm>
          <a:custGeom>
            <a:avLst/>
            <a:gdLst>
              <a:gd name="T0" fmla="*/ 55244 w 349"/>
              <a:gd name="T1" fmla="*/ 297397 h 365"/>
              <a:gd name="T2" fmla="*/ 14206 w 349"/>
              <a:gd name="T3" fmla="*/ 286498 h 365"/>
              <a:gd name="T4" fmla="*/ 0 w 349"/>
              <a:gd name="T5" fmla="*/ 376807 h 365"/>
              <a:gd name="T6" fmla="*/ 14206 w 349"/>
              <a:gd name="T7" fmla="*/ 471788 h 365"/>
              <a:gd name="T8" fmla="*/ 93126 w 349"/>
              <a:gd name="T9" fmla="*/ 535627 h 365"/>
              <a:gd name="T10" fmla="*/ 112066 w 349"/>
              <a:gd name="T11" fmla="*/ 568325 h 365"/>
              <a:gd name="T12" fmla="*/ 213084 w 349"/>
              <a:gd name="T13" fmla="*/ 535627 h 365"/>
              <a:gd name="T14" fmla="*/ 333043 w 349"/>
              <a:gd name="T15" fmla="*/ 459331 h 365"/>
              <a:gd name="T16" fmla="*/ 369346 w 349"/>
              <a:gd name="T17" fmla="*/ 292726 h 365"/>
              <a:gd name="T18" fmla="*/ 446688 w 349"/>
              <a:gd name="T19" fmla="*/ 249129 h 365"/>
              <a:gd name="T20" fmla="*/ 489304 w 349"/>
              <a:gd name="T21" fmla="*/ 146363 h 365"/>
              <a:gd name="T22" fmla="*/ 550862 w 349"/>
              <a:gd name="T23" fmla="*/ 118336 h 365"/>
              <a:gd name="T24" fmla="*/ 470364 w 349"/>
              <a:gd name="T25" fmla="*/ 104323 h 365"/>
              <a:gd name="T26" fmla="*/ 331464 w 349"/>
              <a:gd name="T27" fmla="*/ 179061 h 365"/>
              <a:gd name="T28" fmla="*/ 309367 w 349"/>
              <a:gd name="T29" fmla="*/ 107437 h 365"/>
              <a:gd name="T30" fmla="*/ 189408 w 349"/>
              <a:gd name="T31" fmla="*/ 113665 h 365"/>
              <a:gd name="T32" fmla="*/ 162575 w 349"/>
              <a:gd name="T33" fmla="*/ 0 h 365"/>
              <a:gd name="T34" fmla="*/ 131007 w 349"/>
              <a:gd name="T35" fmla="*/ 31141 h 365"/>
              <a:gd name="T36" fmla="*/ 140478 w 349"/>
              <a:gd name="T37" fmla="*/ 193075 h 365"/>
              <a:gd name="T38" fmla="*/ 86812 w 349"/>
              <a:gd name="T39" fmla="*/ 207088 h 365"/>
              <a:gd name="T40" fmla="*/ 55244 w 349"/>
              <a:gd name="T41" fmla="*/ 29739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grpSp>
        <p:nvGrpSpPr>
          <p:cNvPr id="39998" name="Group 64"/>
          <p:cNvGrpSpPr>
            <a:grpSpLocks/>
          </p:cNvGrpSpPr>
          <p:nvPr/>
        </p:nvGrpSpPr>
        <p:grpSpPr bwMode="auto">
          <a:xfrm>
            <a:off x="6208713" y="2809875"/>
            <a:ext cx="1009650" cy="596900"/>
            <a:chOff x="3911" y="1770"/>
            <a:chExt cx="636" cy="376"/>
          </a:xfrm>
        </p:grpSpPr>
        <p:sp>
          <p:nvSpPr>
            <p:cNvPr id="39999" name="Freeform 65"/>
            <p:cNvSpPr>
              <a:spLocks noChangeAspect="1"/>
            </p:cNvSpPr>
            <p:nvPr/>
          </p:nvSpPr>
          <p:spPr bwMode="auto">
            <a:xfrm>
              <a:off x="3911" y="1770"/>
              <a:ext cx="613" cy="376"/>
            </a:xfrm>
            <a:custGeom>
              <a:avLst/>
              <a:gdLst>
                <a:gd name="T0" fmla="*/ 102 w 616"/>
                <a:gd name="T1" fmla="*/ 263 h 383"/>
                <a:gd name="T2" fmla="*/ 84 w 616"/>
                <a:gd name="T3" fmla="*/ 301 h 383"/>
                <a:gd name="T4" fmla="*/ 59 w 616"/>
                <a:gd name="T5" fmla="*/ 312 h 383"/>
                <a:gd name="T6" fmla="*/ 57 w 616"/>
                <a:gd name="T7" fmla="*/ 337 h 383"/>
                <a:gd name="T8" fmla="*/ 3 w 616"/>
                <a:gd name="T9" fmla="*/ 355 h 383"/>
                <a:gd name="T10" fmla="*/ 0 w 616"/>
                <a:gd name="T11" fmla="*/ 376 h 383"/>
                <a:gd name="T12" fmla="*/ 146 w 616"/>
                <a:gd name="T13" fmla="*/ 351 h 383"/>
                <a:gd name="T14" fmla="*/ 410 w 616"/>
                <a:gd name="T15" fmla="*/ 297 h 383"/>
                <a:gd name="T16" fmla="*/ 613 w 616"/>
                <a:gd name="T17" fmla="*/ 249 h 383"/>
                <a:gd name="T18" fmla="*/ 613 w 616"/>
                <a:gd name="T19" fmla="*/ 211 h 383"/>
                <a:gd name="T20" fmla="*/ 591 w 616"/>
                <a:gd name="T21" fmla="*/ 199 h 383"/>
                <a:gd name="T22" fmla="*/ 573 w 616"/>
                <a:gd name="T23" fmla="*/ 218 h 383"/>
                <a:gd name="T24" fmla="*/ 562 w 616"/>
                <a:gd name="T25" fmla="*/ 167 h 383"/>
                <a:gd name="T26" fmla="*/ 573 w 616"/>
                <a:gd name="T27" fmla="*/ 122 h 383"/>
                <a:gd name="T28" fmla="*/ 498 w 616"/>
                <a:gd name="T29" fmla="*/ 88 h 383"/>
                <a:gd name="T30" fmla="*/ 446 w 616"/>
                <a:gd name="T31" fmla="*/ 97 h 383"/>
                <a:gd name="T32" fmla="*/ 444 w 616"/>
                <a:gd name="T33" fmla="*/ 27 h 383"/>
                <a:gd name="T34" fmla="*/ 391 w 616"/>
                <a:gd name="T35" fmla="*/ 0 h 383"/>
                <a:gd name="T36" fmla="*/ 350 w 616"/>
                <a:gd name="T37" fmla="*/ 17 h 383"/>
                <a:gd name="T38" fmla="*/ 323 w 616"/>
                <a:gd name="T39" fmla="*/ 82 h 383"/>
                <a:gd name="T40" fmla="*/ 277 w 616"/>
                <a:gd name="T41" fmla="*/ 109 h 383"/>
                <a:gd name="T42" fmla="*/ 257 w 616"/>
                <a:gd name="T43" fmla="*/ 212 h 383"/>
                <a:gd name="T44" fmla="*/ 180 w 616"/>
                <a:gd name="T45" fmla="*/ 263 h 383"/>
                <a:gd name="T46" fmla="*/ 117 w 616"/>
                <a:gd name="T47" fmla="*/ 284 h 383"/>
                <a:gd name="T48" fmla="*/ 102 w 616"/>
                <a:gd name="T49" fmla="*/ 26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sp>
          <p:nvSpPr>
            <p:cNvPr id="40000" name="Freeform 66"/>
            <p:cNvSpPr>
              <a:spLocks noChangeAspect="1"/>
            </p:cNvSpPr>
            <p:nvPr/>
          </p:nvSpPr>
          <p:spPr bwMode="auto">
            <a:xfrm>
              <a:off x="4506" y="1864"/>
              <a:ext cx="41" cy="69"/>
            </a:xfrm>
            <a:custGeom>
              <a:avLst/>
              <a:gdLst>
                <a:gd name="T0" fmla="*/ 0 w 42"/>
                <a:gd name="T1" fmla="*/ 6 h 71"/>
                <a:gd name="T2" fmla="*/ 41 w 42"/>
                <a:gd name="T3" fmla="*/ 0 h 71"/>
                <a:gd name="T4" fmla="*/ 18 w 42"/>
                <a:gd name="T5" fmla="*/ 69 h 71"/>
                <a:gd name="T6" fmla="*/ 2 w 42"/>
                <a:gd name="T7" fmla="*/ 68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accent2"/>
            </a:solidFill>
            <a:ln w="9525" cap="flat" cmpd="sng">
              <a:solidFill>
                <a:srgbClr val="FFFFFF"/>
              </a:solidFill>
              <a:prstDash val="solid"/>
              <a:round/>
              <a:headEnd type="none" w="med" len="med"/>
              <a:tailEnd type="none" w="med" len="med"/>
            </a:ln>
          </p:spPr>
          <p:txBody>
            <a:bodyPr wrap="none" anchor="ctr"/>
            <a:lstStyle/>
            <a:p>
              <a:endParaRPr lang="en-US"/>
            </a:p>
          </p:txBody>
        </p:sp>
      </p:grpSp>
      <p:sp>
        <p:nvSpPr>
          <p:cNvPr id="40001" name="Rectangle 67"/>
          <p:cNvSpPr>
            <a:spLocks noChangeArrowheads="1"/>
          </p:cNvSpPr>
          <p:nvPr/>
        </p:nvSpPr>
        <p:spPr bwMode="auto">
          <a:xfrm>
            <a:off x="-114300" y="0"/>
            <a:ext cx="9372600" cy="1069975"/>
          </a:xfrm>
          <a:prstGeom prst="rect">
            <a:avLst/>
          </a:prstGeom>
          <a:noFill/>
          <a:ln w="9525">
            <a:noFill/>
            <a:miter lim="800000"/>
            <a:headEnd/>
            <a:tailEnd/>
          </a:ln>
        </p:spPr>
        <p:txBody>
          <a:bodyPr>
            <a:spAutoFit/>
          </a:bodyPr>
          <a:lstStyle/>
          <a:p>
            <a:pPr algn="ctr">
              <a:buClr>
                <a:srgbClr val="000000"/>
              </a:buClr>
              <a:buFont typeface="Tahoma" pitchFamily="34" charset="0"/>
              <a:buNone/>
            </a:pPr>
            <a:r>
              <a:rPr lang="en-US" sz="3200" b="1">
                <a:solidFill>
                  <a:srgbClr val="000000"/>
                </a:solidFill>
                <a:latin typeface="Tahoma" pitchFamily="34" charset="0"/>
                <a:cs typeface="Tahoma" pitchFamily="34" charset="0"/>
                <a:sym typeface="Tahoma" pitchFamily="34" charset="0"/>
              </a:rPr>
              <a:t>Uninsured Rates Among Nonelderly </a:t>
            </a:r>
          </a:p>
          <a:p>
            <a:pPr algn="ctr">
              <a:buClr>
                <a:srgbClr val="000000"/>
              </a:buClr>
              <a:buFont typeface="Tahoma" pitchFamily="34" charset="0"/>
              <a:buNone/>
            </a:pPr>
            <a:r>
              <a:rPr lang="en-US" sz="3200" b="1">
                <a:solidFill>
                  <a:srgbClr val="000000"/>
                </a:solidFill>
                <a:latin typeface="Tahoma" pitchFamily="34" charset="0"/>
                <a:cs typeface="Tahoma" pitchFamily="34" charset="0"/>
                <a:sym typeface="Tahoma" pitchFamily="34" charset="0"/>
              </a:rPr>
              <a:t>by State, 2008-2009</a:t>
            </a:r>
          </a:p>
        </p:txBody>
      </p:sp>
      <p:sp>
        <p:nvSpPr>
          <p:cNvPr id="40002" name="Rectangle 68"/>
          <p:cNvSpPr>
            <a:spLocks noChangeArrowheads="1"/>
          </p:cNvSpPr>
          <p:nvPr/>
        </p:nvSpPr>
        <p:spPr bwMode="auto">
          <a:xfrm>
            <a:off x="4648200" y="5667375"/>
            <a:ext cx="152400" cy="152400"/>
          </a:xfrm>
          <a:prstGeom prst="rect">
            <a:avLst/>
          </a:prstGeom>
          <a:solidFill>
            <a:schemeClr val="accent2"/>
          </a:solidFill>
          <a:ln w="9525">
            <a:solidFill>
              <a:schemeClr val="tx1"/>
            </a:solidFill>
            <a:miter lim="800000"/>
            <a:headEnd/>
            <a:tailEnd/>
          </a:ln>
        </p:spPr>
        <p:txBody>
          <a:bodyPr wrap="none" anchor="ctr"/>
          <a:lstStyle/>
          <a:p>
            <a:pPr>
              <a:buClr>
                <a:srgbClr val="000000"/>
              </a:buClr>
              <a:buFont typeface="Times New Roman" pitchFamily="18" charset="0"/>
              <a:buNone/>
            </a:pPr>
            <a:endParaRPr lang="en-US" sz="2400">
              <a:solidFill>
                <a:srgbClr val="000000"/>
              </a:solidFill>
              <a:latin typeface="Times New Roman" pitchFamily="18" charset="0"/>
              <a:cs typeface="Tahoma" pitchFamily="34" charset="0"/>
              <a:sym typeface="Tahoma" pitchFamily="34" charset="0"/>
            </a:endParaRPr>
          </a:p>
        </p:txBody>
      </p:sp>
      <p:sp>
        <p:nvSpPr>
          <p:cNvPr id="40003" name="Rectangle 69"/>
          <p:cNvSpPr>
            <a:spLocks noChangeArrowheads="1"/>
          </p:cNvSpPr>
          <p:nvPr/>
        </p:nvSpPr>
        <p:spPr bwMode="auto">
          <a:xfrm>
            <a:off x="4648200" y="5372100"/>
            <a:ext cx="152400" cy="152400"/>
          </a:xfrm>
          <a:prstGeom prst="rect">
            <a:avLst/>
          </a:prstGeom>
          <a:solidFill>
            <a:srgbClr val="FFFFFF"/>
          </a:solidFill>
          <a:ln w="9525">
            <a:solidFill>
              <a:schemeClr val="tx1"/>
            </a:solidFill>
            <a:miter lim="800000"/>
            <a:headEnd/>
            <a:tailEnd/>
          </a:ln>
        </p:spPr>
        <p:txBody>
          <a:bodyPr wrap="none" anchor="ctr"/>
          <a:lstStyle/>
          <a:p>
            <a:pPr>
              <a:buClr>
                <a:srgbClr val="000000"/>
              </a:buClr>
              <a:buFont typeface="Times New Roman" pitchFamily="18" charset="0"/>
              <a:buNone/>
            </a:pPr>
            <a:endParaRPr lang="en-US" sz="2400">
              <a:solidFill>
                <a:srgbClr val="000000"/>
              </a:solidFill>
              <a:latin typeface="Times New Roman" pitchFamily="18" charset="0"/>
              <a:cs typeface="Tahoma" pitchFamily="34" charset="0"/>
              <a:sym typeface="Tahoma" pitchFamily="34" charset="0"/>
            </a:endParaRPr>
          </a:p>
        </p:txBody>
      </p:sp>
      <p:sp>
        <p:nvSpPr>
          <p:cNvPr id="40004" name="Text Box 70"/>
          <p:cNvSpPr txBox="1">
            <a:spLocks noChangeArrowheads="1"/>
          </p:cNvSpPr>
          <p:nvPr/>
        </p:nvSpPr>
        <p:spPr bwMode="auto">
          <a:xfrm>
            <a:off x="4800600" y="5291138"/>
            <a:ext cx="3702050" cy="338137"/>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&lt;14% Uninsured (13 states &amp; DC)</a:t>
            </a:r>
          </a:p>
        </p:txBody>
      </p:sp>
      <p:sp>
        <p:nvSpPr>
          <p:cNvPr id="40005" name="Text Box 71"/>
          <p:cNvSpPr txBox="1">
            <a:spLocks noChangeArrowheads="1"/>
          </p:cNvSpPr>
          <p:nvPr/>
        </p:nvSpPr>
        <p:spPr bwMode="auto">
          <a:xfrm>
            <a:off x="4800600" y="5586413"/>
            <a:ext cx="3556000" cy="338137"/>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14 to 18% Uninsured (20 states)</a:t>
            </a:r>
          </a:p>
        </p:txBody>
      </p:sp>
      <p:sp>
        <p:nvSpPr>
          <p:cNvPr id="40006" name="Rectangle 72"/>
          <p:cNvSpPr>
            <a:spLocks noChangeArrowheads="1"/>
          </p:cNvSpPr>
          <p:nvPr/>
        </p:nvSpPr>
        <p:spPr bwMode="auto">
          <a:xfrm>
            <a:off x="4648200" y="5967413"/>
            <a:ext cx="152400" cy="152400"/>
          </a:xfrm>
          <a:prstGeom prst="rect">
            <a:avLst/>
          </a:prstGeom>
          <a:solidFill>
            <a:schemeClr val="accent1"/>
          </a:solidFill>
          <a:ln w="9525">
            <a:solidFill>
              <a:schemeClr val="tx1"/>
            </a:solidFill>
            <a:miter lim="800000"/>
            <a:headEnd/>
            <a:tailEnd/>
          </a:ln>
        </p:spPr>
        <p:txBody>
          <a:bodyPr wrap="none" anchor="ctr"/>
          <a:lstStyle/>
          <a:p>
            <a:pPr>
              <a:buClr>
                <a:srgbClr val="000000"/>
              </a:buClr>
              <a:buFont typeface="Times New Roman" pitchFamily="18" charset="0"/>
              <a:buNone/>
            </a:pPr>
            <a:endParaRPr lang="en-US" sz="2400">
              <a:solidFill>
                <a:srgbClr val="000000"/>
              </a:solidFill>
              <a:latin typeface="Times New Roman" pitchFamily="18" charset="0"/>
              <a:cs typeface="Tahoma" pitchFamily="34" charset="0"/>
              <a:sym typeface="Tahoma" pitchFamily="34" charset="0"/>
            </a:endParaRPr>
          </a:p>
        </p:txBody>
      </p:sp>
      <p:sp>
        <p:nvSpPr>
          <p:cNvPr id="40007" name="Text Box 73"/>
          <p:cNvSpPr txBox="1">
            <a:spLocks noChangeArrowheads="1"/>
          </p:cNvSpPr>
          <p:nvPr/>
        </p:nvSpPr>
        <p:spPr bwMode="auto">
          <a:xfrm>
            <a:off x="1309688" y="5581650"/>
            <a:ext cx="2919412" cy="338138"/>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National Average = 18.1%</a:t>
            </a:r>
          </a:p>
        </p:txBody>
      </p:sp>
      <p:sp>
        <p:nvSpPr>
          <p:cNvPr id="40008" name="Text Box 74"/>
          <p:cNvSpPr txBox="1">
            <a:spLocks noChangeArrowheads="1"/>
          </p:cNvSpPr>
          <p:nvPr/>
        </p:nvSpPr>
        <p:spPr bwMode="auto">
          <a:xfrm>
            <a:off x="0" y="6410325"/>
            <a:ext cx="8486775" cy="43021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100">
                <a:solidFill>
                  <a:srgbClr val="000000"/>
                </a:solidFill>
                <a:latin typeface="Tahoma" pitchFamily="34" charset="0"/>
                <a:cs typeface="Arial" charset="0"/>
                <a:sym typeface="Tahoma" pitchFamily="34" charset="0"/>
              </a:rPr>
              <a:t>SOURCE: </a:t>
            </a:r>
            <a:r>
              <a:rPr lang="en-US" sz="1100">
                <a:solidFill>
                  <a:srgbClr val="000000"/>
                </a:solidFill>
                <a:latin typeface="Tahoma" pitchFamily="34" charset="0"/>
                <a:cs typeface="Tahoma" pitchFamily="34" charset="0"/>
                <a:sym typeface="Tahoma" pitchFamily="34" charset="0"/>
              </a:rPr>
              <a:t>Kaiser Commission on Medicaid and the Uninsured/Urban Institute </a:t>
            </a:r>
            <a:r>
              <a:rPr lang="en-US" sz="1100">
                <a:solidFill>
                  <a:srgbClr val="000000"/>
                </a:solidFill>
                <a:latin typeface="Tahoma" pitchFamily="34" charset="0"/>
                <a:cs typeface="Arial" charset="0"/>
                <a:sym typeface="Tahoma" pitchFamily="34" charset="0"/>
              </a:rPr>
              <a:t>analysis of 2009 and 2010 ASEC Supplements to the CPS., two-year pooled data.</a:t>
            </a:r>
          </a:p>
        </p:txBody>
      </p:sp>
      <p:sp>
        <p:nvSpPr>
          <p:cNvPr id="40009" name="Text Box 75"/>
          <p:cNvSpPr txBox="1">
            <a:spLocks noChangeArrowheads="1"/>
          </p:cNvSpPr>
          <p:nvPr/>
        </p:nvSpPr>
        <p:spPr bwMode="auto">
          <a:xfrm>
            <a:off x="2286000" y="3716338"/>
            <a:ext cx="328613"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AZ</a:t>
            </a:r>
          </a:p>
        </p:txBody>
      </p:sp>
      <p:sp>
        <p:nvSpPr>
          <p:cNvPr id="40010" name="Text Box 76"/>
          <p:cNvSpPr txBox="1">
            <a:spLocks noChangeArrowheads="1"/>
          </p:cNvSpPr>
          <p:nvPr/>
        </p:nvSpPr>
        <p:spPr bwMode="auto">
          <a:xfrm>
            <a:off x="1668463" y="1506538"/>
            <a:ext cx="371475" cy="246062"/>
          </a:xfrm>
          <a:prstGeom prst="rect">
            <a:avLst/>
          </a:prstGeom>
          <a:noFill/>
          <a:ln w="9525">
            <a:noFill/>
            <a:miter lim="800000"/>
            <a:headEnd/>
            <a:tailEnd/>
          </a:ln>
        </p:spPr>
        <p:txBody>
          <a:bodyPr wrap="none">
            <a:spAutoFit/>
          </a:bodyPr>
          <a:lstStyle/>
          <a:p>
            <a:pPr>
              <a:buClr>
                <a:srgbClr val="FFFFFF"/>
              </a:buClr>
              <a:buFont typeface="Tahoma" pitchFamily="34" charset="0"/>
              <a:buNone/>
            </a:pPr>
            <a:r>
              <a:rPr lang="en-US" sz="1000">
                <a:solidFill>
                  <a:srgbClr val="FFFFFF"/>
                </a:solidFill>
                <a:latin typeface="Tahoma" pitchFamily="34" charset="0"/>
                <a:cs typeface="Tahoma" pitchFamily="34" charset="0"/>
                <a:sym typeface="Tahoma" pitchFamily="34" charset="0"/>
              </a:rPr>
              <a:t>WA</a:t>
            </a:r>
          </a:p>
        </p:txBody>
      </p:sp>
      <p:sp>
        <p:nvSpPr>
          <p:cNvPr id="40011" name="Text Box 77"/>
          <p:cNvSpPr txBox="1">
            <a:spLocks noChangeArrowheads="1"/>
          </p:cNvSpPr>
          <p:nvPr/>
        </p:nvSpPr>
        <p:spPr bwMode="auto">
          <a:xfrm>
            <a:off x="2971800" y="2420938"/>
            <a:ext cx="368300" cy="246062"/>
          </a:xfrm>
          <a:prstGeom prst="rect">
            <a:avLst/>
          </a:prstGeom>
          <a:noFill/>
          <a:ln w="9525">
            <a:noFill/>
            <a:miter lim="800000"/>
            <a:headEnd/>
            <a:tailEnd/>
          </a:ln>
        </p:spPr>
        <p:txBody>
          <a:bodyPr wrap="none">
            <a:spAutoFit/>
          </a:bodyPr>
          <a:lstStyle/>
          <a:p>
            <a:pPr>
              <a:buClr>
                <a:srgbClr val="FCFDFE"/>
              </a:buClr>
              <a:buFont typeface="Tahoma" pitchFamily="34" charset="0"/>
              <a:buNone/>
            </a:pPr>
            <a:r>
              <a:rPr lang="en-US" sz="1000">
                <a:solidFill>
                  <a:srgbClr val="FCFDFE"/>
                </a:solidFill>
                <a:latin typeface="Tahoma" pitchFamily="34" charset="0"/>
                <a:cs typeface="Tahoma" pitchFamily="34" charset="0"/>
                <a:sym typeface="Tahoma" pitchFamily="34" charset="0"/>
              </a:rPr>
              <a:t>WY</a:t>
            </a:r>
          </a:p>
        </p:txBody>
      </p:sp>
      <p:sp>
        <p:nvSpPr>
          <p:cNvPr id="40012" name="Text Box 78"/>
          <p:cNvSpPr txBox="1">
            <a:spLocks noChangeArrowheads="1"/>
          </p:cNvSpPr>
          <p:nvPr/>
        </p:nvSpPr>
        <p:spPr bwMode="auto">
          <a:xfrm>
            <a:off x="2281238" y="2193925"/>
            <a:ext cx="461962" cy="246063"/>
          </a:xfrm>
          <a:prstGeom prst="rect">
            <a:avLst/>
          </a:prstGeom>
          <a:noFill/>
          <a:ln w="9525">
            <a:noFill/>
            <a:miter lim="800000"/>
            <a:headEnd/>
            <a:tailEnd/>
          </a:ln>
        </p:spPr>
        <p:txBody>
          <a:bodyPr>
            <a:spAutoFit/>
          </a:bodyPr>
          <a:lstStyle/>
          <a:p>
            <a:pPr>
              <a:buClr>
                <a:srgbClr val="FCFDFE"/>
              </a:buClr>
              <a:buFont typeface="Tahoma" pitchFamily="34" charset="0"/>
              <a:buNone/>
            </a:pPr>
            <a:r>
              <a:rPr lang="en-US" sz="1000">
                <a:solidFill>
                  <a:srgbClr val="FCFDFE"/>
                </a:solidFill>
                <a:latin typeface="Tahoma" pitchFamily="34" charset="0"/>
                <a:cs typeface="Tahoma" pitchFamily="34" charset="0"/>
                <a:sym typeface="Tahoma" pitchFamily="34" charset="0"/>
              </a:rPr>
              <a:t>ID</a:t>
            </a:r>
          </a:p>
        </p:txBody>
      </p:sp>
      <p:sp>
        <p:nvSpPr>
          <p:cNvPr id="40013" name="Text Box 79"/>
          <p:cNvSpPr txBox="1">
            <a:spLocks noChangeArrowheads="1"/>
          </p:cNvSpPr>
          <p:nvPr/>
        </p:nvSpPr>
        <p:spPr bwMode="auto">
          <a:xfrm>
            <a:off x="2465388" y="2954338"/>
            <a:ext cx="338137" cy="246062"/>
          </a:xfrm>
          <a:prstGeom prst="rect">
            <a:avLst/>
          </a:prstGeom>
          <a:solidFill>
            <a:schemeClr val="accent2"/>
          </a:solidFill>
          <a:ln w="9525">
            <a:noFill/>
            <a:miter lim="800000"/>
            <a:headEnd/>
            <a:tailEnd/>
          </a:ln>
        </p:spPr>
        <p:txBody>
          <a:bodyPr wrap="none">
            <a:spAutoFit/>
          </a:bodyPr>
          <a:lstStyle/>
          <a:p>
            <a:pPr>
              <a:buClr>
                <a:srgbClr val="EEF2F5"/>
              </a:buClr>
              <a:buFont typeface="Tahoma" pitchFamily="34" charset="0"/>
              <a:buNone/>
            </a:pPr>
            <a:r>
              <a:rPr lang="en-US" sz="1000">
                <a:solidFill>
                  <a:schemeClr val="bg1"/>
                </a:solidFill>
                <a:latin typeface="Tahoma" pitchFamily="34" charset="0"/>
                <a:cs typeface="Tahoma" pitchFamily="34" charset="0"/>
                <a:sym typeface="Tahoma" pitchFamily="34" charset="0"/>
              </a:rPr>
              <a:t>UT</a:t>
            </a:r>
          </a:p>
        </p:txBody>
      </p:sp>
      <p:sp>
        <p:nvSpPr>
          <p:cNvPr id="40014" name="Text Box 80"/>
          <p:cNvSpPr txBox="1">
            <a:spLocks noChangeArrowheads="1"/>
          </p:cNvSpPr>
          <p:nvPr/>
        </p:nvSpPr>
        <p:spPr bwMode="auto">
          <a:xfrm>
            <a:off x="1530350" y="2039938"/>
            <a:ext cx="349250"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OR</a:t>
            </a:r>
          </a:p>
        </p:txBody>
      </p:sp>
      <p:sp>
        <p:nvSpPr>
          <p:cNvPr id="40015" name="Text Box 81"/>
          <p:cNvSpPr txBox="1">
            <a:spLocks noChangeArrowheads="1"/>
          </p:cNvSpPr>
          <p:nvPr/>
        </p:nvSpPr>
        <p:spPr bwMode="auto">
          <a:xfrm>
            <a:off x="1752600" y="2787650"/>
            <a:ext cx="461963" cy="24606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NV</a:t>
            </a:r>
          </a:p>
        </p:txBody>
      </p:sp>
      <p:sp>
        <p:nvSpPr>
          <p:cNvPr id="40016" name="Text Box 82"/>
          <p:cNvSpPr txBox="1">
            <a:spLocks noChangeArrowheads="1"/>
          </p:cNvSpPr>
          <p:nvPr/>
        </p:nvSpPr>
        <p:spPr bwMode="auto">
          <a:xfrm>
            <a:off x="1295400" y="3108325"/>
            <a:ext cx="385763" cy="24606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CA</a:t>
            </a:r>
          </a:p>
        </p:txBody>
      </p:sp>
      <p:sp>
        <p:nvSpPr>
          <p:cNvPr id="40017" name="Text Box 83"/>
          <p:cNvSpPr txBox="1">
            <a:spLocks noChangeArrowheads="1"/>
          </p:cNvSpPr>
          <p:nvPr/>
        </p:nvSpPr>
        <p:spPr bwMode="auto">
          <a:xfrm>
            <a:off x="2743200" y="1658938"/>
            <a:ext cx="352425"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MT</a:t>
            </a:r>
          </a:p>
        </p:txBody>
      </p:sp>
      <p:sp>
        <p:nvSpPr>
          <p:cNvPr id="40018" name="Text Box 84"/>
          <p:cNvSpPr txBox="1">
            <a:spLocks noChangeArrowheads="1"/>
          </p:cNvSpPr>
          <p:nvPr/>
        </p:nvSpPr>
        <p:spPr bwMode="auto">
          <a:xfrm>
            <a:off x="2438400" y="4859338"/>
            <a:ext cx="314325"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HI</a:t>
            </a:r>
          </a:p>
        </p:txBody>
      </p:sp>
      <p:sp>
        <p:nvSpPr>
          <p:cNvPr id="40019" name="Text Box 85"/>
          <p:cNvSpPr txBox="1">
            <a:spLocks noChangeArrowheads="1"/>
          </p:cNvSpPr>
          <p:nvPr/>
        </p:nvSpPr>
        <p:spPr bwMode="auto">
          <a:xfrm>
            <a:off x="866775" y="4173538"/>
            <a:ext cx="331788"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AK</a:t>
            </a:r>
          </a:p>
        </p:txBody>
      </p:sp>
      <p:sp>
        <p:nvSpPr>
          <p:cNvPr id="40020" name="Text Box 86"/>
          <p:cNvSpPr txBox="1">
            <a:spLocks noChangeArrowheads="1"/>
          </p:cNvSpPr>
          <p:nvPr/>
        </p:nvSpPr>
        <p:spPr bwMode="auto">
          <a:xfrm>
            <a:off x="4897438" y="3671888"/>
            <a:ext cx="336550"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AR</a:t>
            </a:r>
          </a:p>
        </p:txBody>
      </p:sp>
      <p:sp>
        <p:nvSpPr>
          <p:cNvPr id="40021" name="Text Box 87"/>
          <p:cNvSpPr txBox="1">
            <a:spLocks noChangeArrowheads="1"/>
          </p:cNvSpPr>
          <p:nvPr/>
        </p:nvSpPr>
        <p:spPr bwMode="auto">
          <a:xfrm>
            <a:off x="5334000" y="3976688"/>
            <a:ext cx="349250"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MS</a:t>
            </a:r>
          </a:p>
        </p:txBody>
      </p:sp>
      <p:sp>
        <p:nvSpPr>
          <p:cNvPr id="40022" name="Text Box 88"/>
          <p:cNvSpPr txBox="1">
            <a:spLocks noChangeArrowheads="1"/>
          </p:cNvSpPr>
          <p:nvPr/>
        </p:nvSpPr>
        <p:spPr bwMode="auto">
          <a:xfrm>
            <a:off x="4948238" y="4283075"/>
            <a:ext cx="385762" cy="24606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LA</a:t>
            </a:r>
          </a:p>
        </p:txBody>
      </p:sp>
      <p:sp>
        <p:nvSpPr>
          <p:cNvPr id="40023" name="Text Box 89"/>
          <p:cNvSpPr txBox="1">
            <a:spLocks noChangeArrowheads="1"/>
          </p:cNvSpPr>
          <p:nvPr/>
        </p:nvSpPr>
        <p:spPr bwMode="auto">
          <a:xfrm>
            <a:off x="4495800" y="1903413"/>
            <a:ext cx="363538"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MN</a:t>
            </a:r>
          </a:p>
        </p:txBody>
      </p:sp>
      <p:sp>
        <p:nvSpPr>
          <p:cNvPr id="40024" name="Text Box 90"/>
          <p:cNvSpPr txBox="1">
            <a:spLocks noChangeArrowheads="1"/>
          </p:cNvSpPr>
          <p:nvPr/>
        </p:nvSpPr>
        <p:spPr bwMode="auto">
          <a:xfrm>
            <a:off x="3822700" y="1690688"/>
            <a:ext cx="352425"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ND</a:t>
            </a:r>
          </a:p>
        </p:txBody>
      </p:sp>
      <p:sp>
        <p:nvSpPr>
          <p:cNvPr id="40025" name="Text Box 91"/>
          <p:cNvSpPr txBox="1">
            <a:spLocks noChangeArrowheads="1"/>
          </p:cNvSpPr>
          <p:nvPr/>
        </p:nvSpPr>
        <p:spPr bwMode="auto">
          <a:xfrm>
            <a:off x="3206750" y="3062288"/>
            <a:ext cx="347663" cy="246062"/>
          </a:xfrm>
          <a:prstGeom prst="rect">
            <a:avLst/>
          </a:prstGeom>
          <a:noFill/>
          <a:ln w="9525">
            <a:noFill/>
            <a:miter lim="800000"/>
            <a:headEnd/>
            <a:tailEnd/>
          </a:ln>
        </p:spPr>
        <p:txBody>
          <a:bodyPr wrap="none">
            <a:spAutoFit/>
          </a:bodyPr>
          <a:lstStyle/>
          <a:p>
            <a:pPr>
              <a:buClr>
                <a:srgbClr val="FFFFFF"/>
              </a:buClr>
              <a:buFont typeface="Tahoma" pitchFamily="34" charset="0"/>
              <a:buNone/>
            </a:pPr>
            <a:r>
              <a:rPr lang="en-US" sz="1000">
                <a:solidFill>
                  <a:srgbClr val="FFFFFF"/>
                </a:solidFill>
                <a:latin typeface="Tahoma" pitchFamily="34" charset="0"/>
                <a:cs typeface="Tahoma" pitchFamily="34" charset="0"/>
                <a:sym typeface="Tahoma" pitchFamily="34" charset="0"/>
              </a:rPr>
              <a:t>CO</a:t>
            </a:r>
          </a:p>
        </p:txBody>
      </p:sp>
      <p:sp>
        <p:nvSpPr>
          <p:cNvPr id="40026" name="Text Box 92"/>
          <p:cNvSpPr txBox="1">
            <a:spLocks noChangeArrowheads="1"/>
          </p:cNvSpPr>
          <p:nvPr/>
        </p:nvSpPr>
        <p:spPr bwMode="auto">
          <a:xfrm>
            <a:off x="4648200" y="2573338"/>
            <a:ext cx="304800"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IA</a:t>
            </a:r>
          </a:p>
        </p:txBody>
      </p:sp>
      <p:sp>
        <p:nvSpPr>
          <p:cNvPr id="40027" name="Text Box 93"/>
          <p:cNvSpPr txBox="1">
            <a:spLocks noChangeArrowheads="1"/>
          </p:cNvSpPr>
          <p:nvPr/>
        </p:nvSpPr>
        <p:spPr bwMode="auto">
          <a:xfrm>
            <a:off x="5070475" y="2132013"/>
            <a:ext cx="342900"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WI</a:t>
            </a:r>
          </a:p>
        </p:txBody>
      </p:sp>
      <p:sp>
        <p:nvSpPr>
          <p:cNvPr id="40028" name="Text Box 94"/>
          <p:cNvSpPr txBox="1">
            <a:spLocks noChangeArrowheads="1"/>
          </p:cNvSpPr>
          <p:nvPr/>
        </p:nvSpPr>
        <p:spPr bwMode="auto">
          <a:xfrm>
            <a:off x="3886200" y="2192338"/>
            <a:ext cx="338138" cy="246062"/>
          </a:xfrm>
          <a:prstGeom prst="rect">
            <a:avLst/>
          </a:prstGeom>
          <a:noFill/>
          <a:ln w="9525">
            <a:noFill/>
            <a:miter lim="800000"/>
            <a:headEnd/>
            <a:tailEnd/>
          </a:ln>
        </p:spPr>
        <p:txBody>
          <a:bodyPr wrap="none">
            <a:spAutoFit/>
          </a:bodyPr>
          <a:lstStyle/>
          <a:p>
            <a:pPr>
              <a:buClr>
                <a:srgbClr val="FFFFFF"/>
              </a:buClr>
              <a:buFont typeface="Tahoma" pitchFamily="34" charset="0"/>
              <a:buNone/>
            </a:pPr>
            <a:r>
              <a:rPr lang="en-US" sz="1000">
                <a:solidFill>
                  <a:srgbClr val="FFFFFF"/>
                </a:solidFill>
                <a:latin typeface="Tahoma" pitchFamily="34" charset="0"/>
                <a:cs typeface="Tahoma" pitchFamily="34" charset="0"/>
                <a:sym typeface="Tahoma" pitchFamily="34" charset="0"/>
              </a:rPr>
              <a:t>SD</a:t>
            </a:r>
          </a:p>
        </p:txBody>
      </p:sp>
      <p:sp>
        <p:nvSpPr>
          <p:cNvPr id="40029" name="Text Box 95"/>
          <p:cNvSpPr txBox="1">
            <a:spLocks noChangeArrowheads="1"/>
          </p:cNvSpPr>
          <p:nvPr/>
        </p:nvSpPr>
        <p:spPr bwMode="auto">
          <a:xfrm>
            <a:off x="4795838" y="3138488"/>
            <a:ext cx="368300" cy="246062"/>
          </a:xfrm>
          <a:prstGeom prst="rect">
            <a:avLst/>
          </a:prstGeom>
          <a:noFill/>
          <a:ln w="9525">
            <a:noFill/>
            <a:miter lim="800000"/>
            <a:headEnd/>
            <a:tailEnd/>
          </a:ln>
        </p:spPr>
        <p:txBody>
          <a:bodyPr wrap="none">
            <a:spAutoFit/>
          </a:bodyPr>
          <a:lstStyle/>
          <a:p>
            <a:pPr>
              <a:buClr>
                <a:srgbClr val="FFFFFF"/>
              </a:buClr>
              <a:buFont typeface="Tahoma" pitchFamily="34" charset="0"/>
              <a:buNone/>
            </a:pPr>
            <a:r>
              <a:rPr lang="en-US" sz="1000">
                <a:solidFill>
                  <a:srgbClr val="FFFFFF"/>
                </a:solidFill>
                <a:latin typeface="Tahoma" pitchFamily="34" charset="0"/>
                <a:cs typeface="Tahoma" pitchFamily="34" charset="0"/>
                <a:sym typeface="Tahoma" pitchFamily="34" charset="0"/>
              </a:rPr>
              <a:t>MO</a:t>
            </a:r>
          </a:p>
        </p:txBody>
      </p:sp>
      <p:sp>
        <p:nvSpPr>
          <p:cNvPr id="40030" name="Text Box 96"/>
          <p:cNvSpPr txBox="1">
            <a:spLocks noChangeArrowheads="1"/>
          </p:cNvSpPr>
          <p:nvPr/>
        </p:nvSpPr>
        <p:spPr bwMode="auto">
          <a:xfrm>
            <a:off x="4033838" y="3138488"/>
            <a:ext cx="325437" cy="246062"/>
          </a:xfrm>
          <a:prstGeom prst="rect">
            <a:avLst/>
          </a:prstGeom>
          <a:noFill/>
          <a:ln w="9525">
            <a:noFill/>
            <a:miter lim="800000"/>
            <a:headEnd/>
            <a:tailEnd/>
          </a:ln>
        </p:spPr>
        <p:txBody>
          <a:bodyPr wrap="none">
            <a:spAutoFit/>
          </a:bodyPr>
          <a:lstStyle/>
          <a:p>
            <a:pPr>
              <a:buClr>
                <a:srgbClr val="FFFFFF"/>
              </a:buClr>
              <a:buFont typeface="Tahoma" pitchFamily="34" charset="0"/>
              <a:buNone/>
            </a:pPr>
            <a:r>
              <a:rPr lang="en-US" sz="1000">
                <a:solidFill>
                  <a:srgbClr val="FFFFFF"/>
                </a:solidFill>
                <a:latin typeface="Tahoma" pitchFamily="34" charset="0"/>
                <a:cs typeface="Tahoma" pitchFamily="34" charset="0"/>
                <a:sym typeface="Tahoma" pitchFamily="34" charset="0"/>
              </a:rPr>
              <a:t>KS</a:t>
            </a:r>
          </a:p>
        </p:txBody>
      </p:sp>
      <p:sp>
        <p:nvSpPr>
          <p:cNvPr id="40031" name="Text Box 97"/>
          <p:cNvSpPr txBox="1">
            <a:spLocks noChangeArrowheads="1"/>
          </p:cNvSpPr>
          <p:nvPr/>
        </p:nvSpPr>
        <p:spPr bwMode="auto">
          <a:xfrm>
            <a:off x="5634038" y="3487738"/>
            <a:ext cx="339725" cy="246062"/>
          </a:xfrm>
          <a:prstGeom prst="rect">
            <a:avLst/>
          </a:prstGeom>
          <a:noFill/>
          <a:ln w="9525">
            <a:noFill/>
            <a:miter lim="800000"/>
            <a:headEnd/>
            <a:tailEnd/>
          </a:ln>
        </p:spPr>
        <p:txBody>
          <a:bodyPr wrap="none">
            <a:spAutoFit/>
          </a:bodyPr>
          <a:lstStyle/>
          <a:p>
            <a:pPr>
              <a:buClr>
                <a:srgbClr val="FCFDFE"/>
              </a:buClr>
              <a:buFont typeface="Tahoma" pitchFamily="34" charset="0"/>
              <a:buNone/>
            </a:pPr>
            <a:r>
              <a:rPr lang="en-US" sz="1000">
                <a:solidFill>
                  <a:srgbClr val="FCFDFE"/>
                </a:solidFill>
                <a:latin typeface="Tahoma" pitchFamily="34" charset="0"/>
                <a:cs typeface="Tahoma" pitchFamily="34" charset="0"/>
                <a:sym typeface="Tahoma" pitchFamily="34" charset="0"/>
              </a:rPr>
              <a:t>TN</a:t>
            </a:r>
          </a:p>
        </p:txBody>
      </p:sp>
      <p:sp>
        <p:nvSpPr>
          <p:cNvPr id="40032" name="Text Box 98"/>
          <p:cNvSpPr txBox="1">
            <a:spLocks noChangeArrowheads="1"/>
          </p:cNvSpPr>
          <p:nvPr/>
        </p:nvSpPr>
        <p:spPr bwMode="auto">
          <a:xfrm>
            <a:off x="3048000" y="3748088"/>
            <a:ext cx="363538"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NM</a:t>
            </a:r>
          </a:p>
        </p:txBody>
      </p:sp>
      <p:sp>
        <p:nvSpPr>
          <p:cNvPr id="40033" name="Text Box 99"/>
          <p:cNvSpPr txBox="1">
            <a:spLocks noChangeArrowheads="1"/>
          </p:cNvSpPr>
          <p:nvPr/>
        </p:nvSpPr>
        <p:spPr bwMode="auto">
          <a:xfrm>
            <a:off x="4191000" y="3595688"/>
            <a:ext cx="346075"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OK</a:t>
            </a:r>
          </a:p>
        </p:txBody>
      </p:sp>
      <p:sp>
        <p:nvSpPr>
          <p:cNvPr id="40034" name="Text Box 100"/>
          <p:cNvSpPr txBox="1">
            <a:spLocks noChangeArrowheads="1"/>
          </p:cNvSpPr>
          <p:nvPr/>
        </p:nvSpPr>
        <p:spPr bwMode="auto">
          <a:xfrm>
            <a:off x="3962400" y="4189413"/>
            <a:ext cx="328613"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TX</a:t>
            </a:r>
          </a:p>
        </p:txBody>
      </p:sp>
      <p:sp>
        <p:nvSpPr>
          <p:cNvPr id="40035" name="Text Box 101"/>
          <p:cNvSpPr txBox="1">
            <a:spLocks noChangeArrowheads="1"/>
          </p:cNvSpPr>
          <p:nvPr/>
        </p:nvSpPr>
        <p:spPr bwMode="auto">
          <a:xfrm>
            <a:off x="5681663" y="3944938"/>
            <a:ext cx="320675" cy="246062"/>
          </a:xfrm>
          <a:prstGeom prst="rect">
            <a:avLst/>
          </a:prstGeom>
          <a:noFill/>
          <a:ln w="9525">
            <a:noFill/>
            <a:miter lim="800000"/>
            <a:headEnd/>
            <a:tailEnd/>
          </a:ln>
        </p:spPr>
        <p:txBody>
          <a:bodyPr wrap="none">
            <a:spAutoFit/>
          </a:bodyPr>
          <a:lstStyle/>
          <a:p>
            <a:pPr>
              <a:buClr>
                <a:srgbClr val="FCFDFE"/>
              </a:buClr>
              <a:buFont typeface="Tahoma" pitchFamily="34" charset="0"/>
              <a:buNone/>
            </a:pPr>
            <a:r>
              <a:rPr lang="en-US" sz="1000">
                <a:solidFill>
                  <a:srgbClr val="FCFDFE"/>
                </a:solidFill>
                <a:latin typeface="Tahoma" pitchFamily="34" charset="0"/>
                <a:cs typeface="Tahoma" pitchFamily="34" charset="0"/>
                <a:sym typeface="Tahoma" pitchFamily="34" charset="0"/>
              </a:rPr>
              <a:t>AL</a:t>
            </a:r>
          </a:p>
        </p:txBody>
      </p:sp>
      <p:sp>
        <p:nvSpPr>
          <p:cNvPr id="40036" name="Text Box 102"/>
          <p:cNvSpPr txBox="1">
            <a:spLocks noChangeArrowheads="1"/>
          </p:cNvSpPr>
          <p:nvPr/>
        </p:nvSpPr>
        <p:spPr bwMode="auto">
          <a:xfrm>
            <a:off x="5737225" y="2274888"/>
            <a:ext cx="325438" cy="246062"/>
          </a:xfrm>
          <a:prstGeom prst="rect">
            <a:avLst/>
          </a:prstGeom>
          <a:noFill/>
          <a:ln w="9525">
            <a:noFill/>
            <a:miter lim="800000"/>
            <a:headEnd/>
            <a:tailEnd/>
          </a:ln>
        </p:spPr>
        <p:txBody>
          <a:bodyPr wrap="none">
            <a:spAutoFit/>
          </a:bodyPr>
          <a:lstStyle/>
          <a:p>
            <a:pPr>
              <a:buClr>
                <a:srgbClr val="FFFFFF"/>
              </a:buClr>
              <a:buFont typeface="Tahoma" pitchFamily="34" charset="0"/>
              <a:buNone/>
            </a:pPr>
            <a:r>
              <a:rPr lang="en-US" sz="1000">
                <a:solidFill>
                  <a:srgbClr val="FFFFFF"/>
                </a:solidFill>
                <a:latin typeface="Tahoma" pitchFamily="34" charset="0"/>
                <a:cs typeface="Tahoma" pitchFamily="34" charset="0"/>
                <a:sym typeface="Tahoma" pitchFamily="34" charset="0"/>
              </a:rPr>
              <a:t>MI</a:t>
            </a:r>
          </a:p>
        </p:txBody>
      </p:sp>
      <p:sp>
        <p:nvSpPr>
          <p:cNvPr id="40037" name="Text Box 103"/>
          <p:cNvSpPr txBox="1">
            <a:spLocks noChangeArrowheads="1"/>
          </p:cNvSpPr>
          <p:nvPr/>
        </p:nvSpPr>
        <p:spPr bwMode="auto">
          <a:xfrm>
            <a:off x="5273675" y="2817813"/>
            <a:ext cx="292100" cy="246062"/>
          </a:xfrm>
          <a:prstGeom prst="rect">
            <a:avLst/>
          </a:prstGeom>
          <a:noFill/>
          <a:ln w="9525">
            <a:noFill/>
            <a:miter lim="800000"/>
            <a:headEnd/>
            <a:tailEnd/>
          </a:ln>
        </p:spPr>
        <p:txBody>
          <a:bodyPr wrap="none">
            <a:spAutoFit/>
          </a:bodyPr>
          <a:lstStyle/>
          <a:p>
            <a:pPr>
              <a:buClr>
                <a:srgbClr val="EEF2F5"/>
              </a:buClr>
              <a:buFont typeface="Tahoma" pitchFamily="34" charset="0"/>
              <a:buNone/>
            </a:pPr>
            <a:r>
              <a:rPr lang="en-US" sz="1000">
                <a:solidFill>
                  <a:schemeClr val="bg1"/>
                </a:solidFill>
                <a:latin typeface="Tahoma" pitchFamily="34" charset="0"/>
                <a:cs typeface="Tahoma" pitchFamily="34" charset="0"/>
                <a:sym typeface="Tahoma" pitchFamily="34" charset="0"/>
              </a:rPr>
              <a:t>IL</a:t>
            </a:r>
          </a:p>
        </p:txBody>
      </p:sp>
      <p:sp>
        <p:nvSpPr>
          <p:cNvPr id="40038" name="Text Box 104"/>
          <p:cNvSpPr txBox="1">
            <a:spLocks noChangeArrowheads="1"/>
          </p:cNvSpPr>
          <p:nvPr/>
        </p:nvSpPr>
        <p:spPr bwMode="auto">
          <a:xfrm>
            <a:off x="5943600" y="2681288"/>
            <a:ext cx="357188" cy="246062"/>
          </a:xfrm>
          <a:prstGeom prst="rect">
            <a:avLst/>
          </a:prstGeom>
          <a:noFill/>
          <a:ln w="9525">
            <a:noFill/>
            <a:miter lim="800000"/>
            <a:headEnd/>
            <a:tailEnd/>
          </a:ln>
        </p:spPr>
        <p:txBody>
          <a:bodyPr wrap="none">
            <a:spAutoFit/>
          </a:bodyPr>
          <a:lstStyle/>
          <a:p>
            <a:pPr>
              <a:buClr>
                <a:srgbClr val="FFFFFF"/>
              </a:buClr>
              <a:buFont typeface="Tahoma" pitchFamily="34" charset="0"/>
              <a:buNone/>
            </a:pPr>
            <a:r>
              <a:rPr lang="en-US" sz="1000">
                <a:solidFill>
                  <a:srgbClr val="FFFFFF"/>
                </a:solidFill>
                <a:latin typeface="Tahoma" pitchFamily="34" charset="0"/>
                <a:cs typeface="Tahoma" pitchFamily="34" charset="0"/>
                <a:sym typeface="Tahoma" pitchFamily="34" charset="0"/>
              </a:rPr>
              <a:t>OH</a:t>
            </a:r>
          </a:p>
        </p:txBody>
      </p:sp>
      <p:sp>
        <p:nvSpPr>
          <p:cNvPr id="40039" name="Text Box 105"/>
          <p:cNvSpPr txBox="1">
            <a:spLocks noChangeArrowheads="1"/>
          </p:cNvSpPr>
          <p:nvPr/>
        </p:nvSpPr>
        <p:spPr bwMode="auto">
          <a:xfrm>
            <a:off x="5632450" y="2801938"/>
            <a:ext cx="312738" cy="246062"/>
          </a:xfrm>
          <a:prstGeom prst="rect">
            <a:avLst/>
          </a:prstGeom>
          <a:noFill/>
          <a:ln w="9525">
            <a:noFill/>
            <a:miter lim="800000"/>
            <a:headEnd/>
            <a:tailEnd/>
          </a:ln>
        </p:spPr>
        <p:txBody>
          <a:bodyPr wrap="none">
            <a:spAutoFit/>
          </a:bodyPr>
          <a:lstStyle/>
          <a:p>
            <a:pPr>
              <a:buClr>
                <a:srgbClr val="FFFFFF"/>
              </a:buClr>
              <a:buFont typeface="Tahoma" pitchFamily="34" charset="0"/>
              <a:buNone/>
            </a:pPr>
            <a:r>
              <a:rPr lang="en-US" sz="1000">
                <a:solidFill>
                  <a:srgbClr val="FFFFFF"/>
                </a:solidFill>
                <a:latin typeface="Tahoma" pitchFamily="34" charset="0"/>
                <a:cs typeface="Tahoma" pitchFamily="34" charset="0"/>
                <a:sym typeface="Tahoma" pitchFamily="34" charset="0"/>
              </a:rPr>
              <a:t>IN</a:t>
            </a:r>
          </a:p>
        </p:txBody>
      </p:sp>
      <p:sp>
        <p:nvSpPr>
          <p:cNvPr id="40040" name="Text Box 106"/>
          <p:cNvSpPr txBox="1">
            <a:spLocks noChangeArrowheads="1"/>
          </p:cNvSpPr>
          <p:nvPr/>
        </p:nvSpPr>
        <p:spPr bwMode="auto">
          <a:xfrm>
            <a:off x="5867400" y="3138488"/>
            <a:ext cx="328613"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KY</a:t>
            </a:r>
          </a:p>
        </p:txBody>
      </p:sp>
      <p:sp>
        <p:nvSpPr>
          <p:cNvPr id="40041" name="Text Box 107"/>
          <p:cNvSpPr txBox="1">
            <a:spLocks noChangeArrowheads="1"/>
          </p:cNvSpPr>
          <p:nvPr/>
        </p:nvSpPr>
        <p:spPr bwMode="auto">
          <a:xfrm>
            <a:off x="6700838" y="3290888"/>
            <a:ext cx="341312"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NC</a:t>
            </a:r>
          </a:p>
        </p:txBody>
      </p:sp>
      <p:sp>
        <p:nvSpPr>
          <p:cNvPr id="40042" name="Text Box 108"/>
          <p:cNvSpPr txBox="1">
            <a:spLocks noChangeArrowheads="1"/>
          </p:cNvSpPr>
          <p:nvPr/>
        </p:nvSpPr>
        <p:spPr bwMode="auto">
          <a:xfrm>
            <a:off x="6581775" y="2436813"/>
            <a:ext cx="327025"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PA</a:t>
            </a:r>
          </a:p>
        </p:txBody>
      </p:sp>
      <p:sp>
        <p:nvSpPr>
          <p:cNvPr id="40043" name="Text Box 109"/>
          <p:cNvSpPr txBox="1">
            <a:spLocks noChangeArrowheads="1"/>
          </p:cNvSpPr>
          <p:nvPr/>
        </p:nvSpPr>
        <p:spPr bwMode="auto">
          <a:xfrm>
            <a:off x="6700838" y="2987675"/>
            <a:ext cx="385762" cy="246063"/>
          </a:xfrm>
          <a:prstGeom prst="rect">
            <a:avLst/>
          </a:prstGeom>
          <a:noFill/>
          <a:ln w="9525">
            <a:noFill/>
            <a:miter lim="800000"/>
            <a:headEnd/>
            <a:tailEnd/>
          </a:ln>
        </p:spPr>
        <p:txBody>
          <a:bodyPr>
            <a:spAutoFit/>
          </a:bodyPr>
          <a:lstStyle/>
          <a:p>
            <a:pPr>
              <a:buClr>
                <a:srgbClr val="FCFDFE"/>
              </a:buClr>
              <a:buFont typeface="Tahoma" pitchFamily="34" charset="0"/>
              <a:buNone/>
            </a:pPr>
            <a:r>
              <a:rPr lang="en-US" sz="1000">
                <a:solidFill>
                  <a:srgbClr val="FCFDFE"/>
                </a:solidFill>
                <a:latin typeface="Tahoma" pitchFamily="34" charset="0"/>
                <a:cs typeface="Tahoma" pitchFamily="34" charset="0"/>
                <a:sym typeface="Tahoma" pitchFamily="34" charset="0"/>
              </a:rPr>
              <a:t>VA</a:t>
            </a:r>
          </a:p>
        </p:txBody>
      </p:sp>
      <p:sp>
        <p:nvSpPr>
          <p:cNvPr id="40044" name="Text Box 110"/>
          <p:cNvSpPr txBox="1">
            <a:spLocks noChangeArrowheads="1"/>
          </p:cNvSpPr>
          <p:nvPr/>
        </p:nvSpPr>
        <p:spPr bwMode="auto">
          <a:xfrm>
            <a:off x="6248400" y="2954338"/>
            <a:ext cx="371475" cy="246062"/>
          </a:xfrm>
          <a:prstGeom prst="rect">
            <a:avLst/>
          </a:prstGeom>
          <a:noFill/>
          <a:ln w="9525">
            <a:noFill/>
            <a:miter lim="800000"/>
            <a:headEnd/>
            <a:tailEnd/>
          </a:ln>
        </p:spPr>
        <p:txBody>
          <a:bodyPr wrap="none">
            <a:spAutoFit/>
          </a:bodyPr>
          <a:lstStyle/>
          <a:p>
            <a:pPr>
              <a:buClr>
                <a:srgbClr val="EEF2F5"/>
              </a:buClr>
              <a:buFont typeface="Tahoma" pitchFamily="34" charset="0"/>
              <a:buNone/>
            </a:pPr>
            <a:r>
              <a:rPr lang="en-US" sz="1000">
                <a:solidFill>
                  <a:schemeClr val="bg1"/>
                </a:solidFill>
                <a:latin typeface="Tahoma" pitchFamily="34" charset="0"/>
                <a:cs typeface="Tahoma" pitchFamily="34" charset="0"/>
                <a:sym typeface="Tahoma" pitchFamily="34" charset="0"/>
              </a:rPr>
              <a:t>WV</a:t>
            </a:r>
          </a:p>
        </p:txBody>
      </p:sp>
      <p:sp>
        <p:nvSpPr>
          <p:cNvPr id="40045" name="Text Box 111"/>
          <p:cNvSpPr txBox="1">
            <a:spLocks noChangeArrowheads="1"/>
          </p:cNvSpPr>
          <p:nvPr/>
        </p:nvSpPr>
        <p:spPr bwMode="auto">
          <a:xfrm>
            <a:off x="6477000" y="3595688"/>
            <a:ext cx="328613"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SC</a:t>
            </a:r>
          </a:p>
        </p:txBody>
      </p:sp>
      <p:sp>
        <p:nvSpPr>
          <p:cNvPr id="40046" name="Text Box 112"/>
          <p:cNvSpPr txBox="1">
            <a:spLocks noChangeArrowheads="1"/>
          </p:cNvSpPr>
          <p:nvPr/>
        </p:nvSpPr>
        <p:spPr bwMode="auto">
          <a:xfrm>
            <a:off x="6172200" y="3895725"/>
            <a:ext cx="341313" cy="246063"/>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GA</a:t>
            </a:r>
          </a:p>
        </p:txBody>
      </p:sp>
      <p:sp>
        <p:nvSpPr>
          <p:cNvPr id="40047" name="Text Box 113"/>
          <p:cNvSpPr txBox="1">
            <a:spLocks noChangeArrowheads="1"/>
          </p:cNvSpPr>
          <p:nvPr/>
        </p:nvSpPr>
        <p:spPr bwMode="auto">
          <a:xfrm>
            <a:off x="6553200" y="4494213"/>
            <a:ext cx="309563"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FL</a:t>
            </a:r>
          </a:p>
        </p:txBody>
      </p:sp>
      <p:sp>
        <p:nvSpPr>
          <p:cNvPr id="40048" name="Text Box 114"/>
          <p:cNvSpPr txBox="1">
            <a:spLocks noChangeArrowheads="1"/>
          </p:cNvSpPr>
          <p:nvPr/>
        </p:nvSpPr>
        <p:spPr bwMode="auto">
          <a:xfrm>
            <a:off x="7391400" y="1506538"/>
            <a:ext cx="349250"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ME</a:t>
            </a:r>
          </a:p>
        </p:txBody>
      </p:sp>
      <p:sp>
        <p:nvSpPr>
          <p:cNvPr id="40049" name="Text Box 115"/>
          <p:cNvSpPr txBox="1">
            <a:spLocks noChangeArrowheads="1"/>
          </p:cNvSpPr>
          <p:nvPr/>
        </p:nvSpPr>
        <p:spPr bwMode="auto">
          <a:xfrm>
            <a:off x="6781800" y="2055813"/>
            <a:ext cx="338138" cy="246062"/>
          </a:xfrm>
          <a:prstGeom prst="rect">
            <a:avLst/>
          </a:prstGeom>
          <a:noFill/>
          <a:ln w="9525">
            <a:noFill/>
            <a:miter lim="800000"/>
            <a:headEnd/>
            <a:tailEnd/>
          </a:ln>
        </p:spPr>
        <p:txBody>
          <a:bodyPr wrap="none">
            <a:spAutoFit/>
          </a:bodyPr>
          <a:lstStyle/>
          <a:p>
            <a:pPr>
              <a:buClr>
                <a:srgbClr val="EEF2F5"/>
              </a:buClr>
              <a:buFont typeface="Tahoma" pitchFamily="34" charset="0"/>
              <a:buNone/>
            </a:pPr>
            <a:r>
              <a:rPr lang="en-US" sz="1000">
                <a:solidFill>
                  <a:schemeClr val="bg1"/>
                </a:solidFill>
                <a:latin typeface="Tahoma" pitchFamily="34" charset="0"/>
                <a:cs typeface="Tahoma" pitchFamily="34" charset="0"/>
                <a:sym typeface="Tahoma" pitchFamily="34" charset="0"/>
              </a:rPr>
              <a:t>NY</a:t>
            </a:r>
          </a:p>
        </p:txBody>
      </p:sp>
      <p:sp>
        <p:nvSpPr>
          <p:cNvPr id="40050" name="Text Box 116"/>
          <p:cNvSpPr txBox="1">
            <a:spLocks noChangeArrowheads="1"/>
          </p:cNvSpPr>
          <p:nvPr/>
        </p:nvSpPr>
        <p:spPr bwMode="auto">
          <a:xfrm>
            <a:off x="7005638" y="1233488"/>
            <a:ext cx="350837"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NH</a:t>
            </a:r>
          </a:p>
        </p:txBody>
      </p:sp>
      <p:sp>
        <p:nvSpPr>
          <p:cNvPr id="40051" name="Text Box 117"/>
          <p:cNvSpPr txBox="1">
            <a:spLocks noChangeArrowheads="1"/>
          </p:cNvSpPr>
          <p:nvPr/>
        </p:nvSpPr>
        <p:spPr bwMode="auto">
          <a:xfrm>
            <a:off x="7920038" y="1919288"/>
            <a:ext cx="354012"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MA</a:t>
            </a:r>
          </a:p>
        </p:txBody>
      </p:sp>
      <p:sp>
        <p:nvSpPr>
          <p:cNvPr id="40052" name="Text Box 118"/>
          <p:cNvSpPr txBox="1">
            <a:spLocks noChangeArrowheads="1"/>
          </p:cNvSpPr>
          <p:nvPr/>
        </p:nvSpPr>
        <p:spPr bwMode="auto">
          <a:xfrm>
            <a:off x="6664325" y="1430338"/>
            <a:ext cx="330200"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VT</a:t>
            </a:r>
          </a:p>
        </p:txBody>
      </p:sp>
      <p:sp>
        <p:nvSpPr>
          <p:cNvPr id="40053" name="Text Box 119"/>
          <p:cNvSpPr txBox="1">
            <a:spLocks noChangeArrowheads="1"/>
          </p:cNvSpPr>
          <p:nvPr/>
        </p:nvSpPr>
        <p:spPr bwMode="auto">
          <a:xfrm>
            <a:off x="7543800" y="2513013"/>
            <a:ext cx="319088"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NJ</a:t>
            </a:r>
          </a:p>
        </p:txBody>
      </p:sp>
      <p:sp>
        <p:nvSpPr>
          <p:cNvPr id="40054" name="Text Box 120"/>
          <p:cNvSpPr txBox="1">
            <a:spLocks noChangeArrowheads="1"/>
          </p:cNvSpPr>
          <p:nvPr/>
        </p:nvSpPr>
        <p:spPr bwMode="auto">
          <a:xfrm>
            <a:off x="7497763" y="2817813"/>
            <a:ext cx="338137"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DE</a:t>
            </a:r>
          </a:p>
        </p:txBody>
      </p:sp>
      <p:sp>
        <p:nvSpPr>
          <p:cNvPr id="40055" name="Text Box 121"/>
          <p:cNvSpPr txBox="1">
            <a:spLocks noChangeArrowheads="1"/>
          </p:cNvSpPr>
          <p:nvPr/>
        </p:nvSpPr>
        <p:spPr bwMode="auto">
          <a:xfrm>
            <a:off x="7573963" y="3046413"/>
            <a:ext cx="365125"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MD</a:t>
            </a:r>
          </a:p>
        </p:txBody>
      </p:sp>
      <p:sp>
        <p:nvSpPr>
          <p:cNvPr id="40056" name="Text Box 122"/>
          <p:cNvSpPr txBox="1">
            <a:spLocks noChangeArrowheads="1"/>
          </p:cNvSpPr>
          <p:nvPr/>
        </p:nvSpPr>
        <p:spPr bwMode="auto">
          <a:xfrm>
            <a:off x="7848600" y="2209800"/>
            <a:ext cx="346075" cy="24606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RI</a:t>
            </a:r>
          </a:p>
        </p:txBody>
      </p:sp>
      <p:sp>
        <p:nvSpPr>
          <p:cNvPr id="40057" name="Line 123"/>
          <p:cNvSpPr>
            <a:spLocks noChangeShapeType="1"/>
          </p:cNvSpPr>
          <p:nvPr/>
        </p:nvSpPr>
        <p:spPr bwMode="auto">
          <a:xfrm flipH="1" flipV="1">
            <a:off x="6929438" y="1616075"/>
            <a:ext cx="304800" cy="228600"/>
          </a:xfrm>
          <a:prstGeom prst="line">
            <a:avLst/>
          </a:prstGeom>
          <a:noFill/>
          <a:ln w="9525">
            <a:solidFill>
              <a:schemeClr val="tx1"/>
            </a:solidFill>
            <a:round/>
            <a:headEnd/>
            <a:tailEnd/>
          </a:ln>
        </p:spPr>
        <p:txBody>
          <a:bodyPr wrap="none" anchor="ctr"/>
          <a:lstStyle/>
          <a:p>
            <a:endParaRPr lang="en-US"/>
          </a:p>
        </p:txBody>
      </p:sp>
      <p:sp>
        <p:nvSpPr>
          <p:cNvPr id="40058" name="Freeform 124"/>
          <p:cNvSpPr>
            <a:spLocks/>
          </p:cNvSpPr>
          <p:nvPr/>
        </p:nvSpPr>
        <p:spPr bwMode="auto">
          <a:xfrm>
            <a:off x="7234238" y="1463675"/>
            <a:ext cx="123825" cy="322263"/>
          </a:xfrm>
          <a:custGeom>
            <a:avLst/>
            <a:gdLst>
              <a:gd name="T0" fmla="*/ 123825 w 78"/>
              <a:gd name="T1" fmla="*/ 322263 h 203"/>
              <a:gd name="T2" fmla="*/ 0 w 78"/>
              <a:gd name="T3" fmla="*/ 0 h 203"/>
              <a:gd name="T4" fmla="*/ 0 60000 65536"/>
              <a:gd name="T5" fmla="*/ 0 60000 65536"/>
              <a:gd name="T6" fmla="*/ 0 w 78"/>
              <a:gd name="T7" fmla="*/ 0 h 203"/>
              <a:gd name="T8" fmla="*/ 78 w 78"/>
              <a:gd name="T9" fmla="*/ 203 h 203"/>
            </a:gdLst>
            <a:ahLst/>
            <a:cxnLst>
              <a:cxn ang="T4">
                <a:pos x="T0" y="T1"/>
              </a:cxn>
              <a:cxn ang="T5">
                <a:pos x="T2" y="T3"/>
              </a:cxn>
            </a:cxnLst>
            <a:rect l="T6" t="T7" r="T8" b="T9"/>
            <a:pathLst>
              <a:path w="78" h="203">
                <a:moveTo>
                  <a:pt x="78" y="203"/>
                </a:moveTo>
                <a:lnTo>
                  <a:pt x="0" y="0"/>
                </a:lnTo>
              </a:path>
            </a:pathLst>
          </a:custGeom>
          <a:noFill/>
          <a:ln w="9525">
            <a:solidFill>
              <a:schemeClr val="tx1"/>
            </a:solidFill>
            <a:round/>
            <a:headEnd/>
            <a:tailEnd/>
          </a:ln>
        </p:spPr>
        <p:txBody>
          <a:bodyPr wrap="none" anchor="ctr"/>
          <a:lstStyle/>
          <a:p>
            <a:endParaRPr lang="en-US"/>
          </a:p>
        </p:txBody>
      </p:sp>
      <p:sp>
        <p:nvSpPr>
          <p:cNvPr id="40059" name="Line 125"/>
          <p:cNvSpPr>
            <a:spLocks noChangeShapeType="1"/>
          </p:cNvSpPr>
          <p:nvPr/>
        </p:nvSpPr>
        <p:spPr bwMode="auto">
          <a:xfrm>
            <a:off x="7005638" y="2835275"/>
            <a:ext cx="609600" cy="304800"/>
          </a:xfrm>
          <a:prstGeom prst="line">
            <a:avLst/>
          </a:prstGeom>
          <a:noFill/>
          <a:ln w="9525">
            <a:solidFill>
              <a:schemeClr val="tx1"/>
            </a:solidFill>
            <a:round/>
            <a:headEnd/>
            <a:tailEnd/>
          </a:ln>
        </p:spPr>
        <p:txBody>
          <a:bodyPr wrap="none" anchor="ctr"/>
          <a:lstStyle/>
          <a:p>
            <a:endParaRPr lang="en-US"/>
          </a:p>
        </p:txBody>
      </p:sp>
      <p:sp>
        <p:nvSpPr>
          <p:cNvPr id="40060" name="Freeform 126"/>
          <p:cNvSpPr>
            <a:spLocks/>
          </p:cNvSpPr>
          <p:nvPr/>
        </p:nvSpPr>
        <p:spPr bwMode="auto">
          <a:xfrm>
            <a:off x="7199313" y="2830513"/>
            <a:ext cx="339725" cy="80962"/>
          </a:xfrm>
          <a:custGeom>
            <a:avLst/>
            <a:gdLst>
              <a:gd name="T0" fmla="*/ 0 w 214"/>
              <a:gd name="T1" fmla="*/ 0 h 51"/>
              <a:gd name="T2" fmla="*/ 339725 w 214"/>
              <a:gd name="T3" fmla="*/ 80962 h 51"/>
              <a:gd name="T4" fmla="*/ 0 60000 65536"/>
              <a:gd name="T5" fmla="*/ 0 60000 65536"/>
              <a:gd name="T6" fmla="*/ 0 w 214"/>
              <a:gd name="T7" fmla="*/ 0 h 51"/>
              <a:gd name="T8" fmla="*/ 214 w 214"/>
              <a:gd name="T9" fmla="*/ 51 h 51"/>
            </a:gdLst>
            <a:ahLst/>
            <a:cxnLst>
              <a:cxn ang="T4">
                <a:pos x="T0" y="T1"/>
              </a:cxn>
              <a:cxn ang="T5">
                <a:pos x="T2" y="T3"/>
              </a:cxn>
            </a:cxnLst>
            <a:rect l="T6" t="T7" r="T8" b="T9"/>
            <a:pathLst>
              <a:path w="214" h="51">
                <a:moveTo>
                  <a:pt x="0" y="0"/>
                </a:moveTo>
                <a:lnTo>
                  <a:pt x="214" y="51"/>
                </a:lnTo>
              </a:path>
            </a:pathLst>
          </a:custGeom>
          <a:noFill/>
          <a:ln w="9525">
            <a:solidFill>
              <a:schemeClr val="tx1"/>
            </a:solidFill>
            <a:round/>
            <a:headEnd/>
            <a:tailEnd/>
          </a:ln>
        </p:spPr>
        <p:txBody>
          <a:bodyPr wrap="none" anchor="ctr"/>
          <a:lstStyle/>
          <a:p>
            <a:endParaRPr lang="en-US"/>
          </a:p>
        </p:txBody>
      </p:sp>
      <p:sp>
        <p:nvSpPr>
          <p:cNvPr id="40061" name="Freeform 127"/>
          <p:cNvSpPr>
            <a:spLocks/>
          </p:cNvSpPr>
          <p:nvPr/>
        </p:nvSpPr>
        <p:spPr bwMode="auto">
          <a:xfrm>
            <a:off x="7242175" y="2598738"/>
            <a:ext cx="377825" cy="9525"/>
          </a:xfrm>
          <a:custGeom>
            <a:avLst/>
            <a:gdLst>
              <a:gd name="T0" fmla="*/ 0 w 238"/>
              <a:gd name="T1" fmla="*/ 0 h 6"/>
              <a:gd name="T2" fmla="*/ 377825 w 238"/>
              <a:gd name="T3" fmla="*/ 9525 h 6"/>
              <a:gd name="T4" fmla="*/ 0 60000 65536"/>
              <a:gd name="T5" fmla="*/ 0 60000 65536"/>
              <a:gd name="T6" fmla="*/ 0 w 238"/>
              <a:gd name="T7" fmla="*/ 0 h 6"/>
              <a:gd name="T8" fmla="*/ 238 w 238"/>
              <a:gd name="T9" fmla="*/ 6 h 6"/>
            </a:gdLst>
            <a:ahLst/>
            <a:cxnLst>
              <a:cxn ang="T4">
                <a:pos x="T0" y="T1"/>
              </a:cxn>
              <a:cxn ang="T5">
                <a:pos x="T2" y="T3"/>
              </a:cxn>
            </a:cxnLst>
            <a:rect l="T6" t="T7" r="T8" b="T9"/>
            <a:pathLst>
              <a:path w="238" h="6">
                <a:moveTo>
                  <a:pt x="0" y="0"/>
                </a:moveTo>
                <a:lnTo>
                  <a:pt x="238" y="6"/>
                </a:lnTo>
              </a:path>
            </a:pathLst>
          </a:custGeom>
          <a:noFill/>
          <a:ln w="9525">
            <a:solidFill>
              <a:schemeClr val="tx1"/>
            </a:solidFill>
            <a:round/>
            <a:headEnd/>
            <a:tailEnd/>
          </a:ln>
        </p:spPr>
        <p:txBody>
          <a:bodyPr wrap="none" anchor="ctr"/>
          <a:lstStyle/>
          <a:p>
            <a:endParaRPr lang="en-US"/>
          </a:p>
        </p:txBody>
      </p:sp>
      <p:sp>
        <p:nvSpPr>
          <p:cNvPr id="40062" name="Line 128"/>
          <p:cNvSpPr>
            <a:spLocks noChangeShapeType="1"/>
          </p:cNvSpPr>
          <p:nvPr/>
        </p:nvSpPr>
        <p:spPr bwMode="auto">
          <a:xfrm flipV="1">
            <a:off x="7462838" y="2073275"/>
            <a:ext cx="533400" cy="76200"/>
          </a:xfrm>
          <a:prstGeom prst="line">
            <a:avLst/>
          </a:prstGeom>
          <a:noFill/>
          <a:ln w="9525">
            <a:solidFill>
              <a:schemeClr val="tx1"/>
            </a:solidFill>
            <a:round/>
            <a:headEnd/>
            <a:tailEnd/>
          </a:ln>
        </p:spPr>
        <p:txBody>
          <a:bodyPr wrap="none" anchor="ctr"/>
          <a:lstStyle/>
          <a:p>
            <a:endParaRPr lang="en-US"/>
          </a:p>
        </p:txBody>
      </p:sp>
      <p:sp>
        <p:nvSpPr>
          <p:cNvPr id="40063" name="Line 129"/>
          <p:cNvSpPr>
            <a:spLocks noChangeShapeType="1"/>
          </p:cNvSpPr>
          <p:nvPr/>
        </p:nvSpPr>
        <p:spPr bwMode="auto">
          <a:xfrm>
            <a:off x="7386638" y="2301875"/>
            <a:ext cx="381000" cy="152400"/>
          </a:xfrm>
          <a:prstGeom prst="line">
            <a:avLst/>
          </a:prstGeom>
          <a:noFill/>
          <a:ln w="9525">
            <a:solidFill>
              <a:schemeClr val="tx1"/>
            </a:solidFill>
            <a:round/>
            <a:headEnd/>
            <a:tailEnd/>
          </a:ln>
        </p:spPr>
        <p:txBody>
          <a:bodyPr wrap="none" anchor="ctr"/>
          <a:lstStyle/>
          <a:p>
            <a:endParaRPr lang="en-US"/>
          </a:p>
        </p:txBody>
      </p:sp>
      <p:sp>
        <p:nvSpPr>
          <p:cNvPr id="40064" name="Freeform 130"/>
          <p:cNvSpPr>
            <a:spLocks/>
          </p:cNvSpPr>
          <p:nvPr/>
        </p:nvSpPr>
        <p:spPr bwMode="auto">
          <a:xfrm>
            <a:off x="7504113" y="2278063"/>
            <a:ext cx="420687" cy="58737"/>
          </a:xfrm>
          <a:custGeom>
            <a:avLst/>
            <a:gdLst>
              <a:gd name="T0" fmla="*/ 0 w 265"/>
              <a:gd name="T1" fmla="*/ 0 h 37"/>
              <a:gd name="T2" fmla="*/ 420687 w 265"/>
              <a:gd name="T3" fmla="*/ 58737 h 37"/>
              <a:gd name="T4" fmla="*/ 0 60000 65536"/>
              <a:gd name="T5" fmla="*/ 0 60000 65536"/>
              <a:gd name="T6" fmla="*/ 0 w 265"/>
              <a:gd name="T7" fmla="*/ 0 h 37"/>
              <a:gd name="T8" fmla="*/ 265 w 265"/>
              <a:gd name="T9" fmla="*/ 37 h 37"/>
            </a:gdLst>
            <a:ahLst/>
            <a:cxnLst>
              <a:cxn ang="T4">
                <a:pos x="T0" y="T1"/>
              </a:cxn>
              <a:cxn ang="T5">
                <a:pos x="T2" y="T3"/>
              </a:cxn>
            </a:cxnLst>
            <a:rect l="T6" t="T7" r="T8" b="T9"/>
            <a:pathLst>
              <a:path w="265" h="37">
                <a:moveTo>
                  <a:pt x="0" y="0"/>
                </a:moveTo>
                <a:lnTo>
                  <a:pt x="265" y="37"/>
                </a:lnTo>
              </a:path>
            </a:pathLst>
          </a:custGeom>
          <a:noFill/>
          <a:ln w="9525">
            <a:solidFill>
              <a:schemeClr val="tx1"/>
            </a:solidFill>
            <a:round/>
            <a:headEnd/>
            <a:tailEnd/>
          </a:ln>
        </p:spPr>
        <p:txBody>
          <a:bodyPr wrap="none" anchor="ctr"/>
          <a:lstStyle/>
          <a:p>
            <a:endParaRPr lang="en-US"/>
          </a:p>
        </p:txBody>
      </p:sp>
      <p:sp>
        <p:nvSpPr>
          <p:cNvPr id="40065" name="Freeform 131"/>
          <p:cNvSpPr>
            <a:spLocks/>
          </p:cNvSpPr>
          <p:nvPr/>
        </p:nvSpPr>
        <p:spPr bwMode="auto">
          <a:xfrm>
            <a:off x="7053263" y="2960688"/>
            <a:ext cx="642937" cy="407987"/>
          </a:xfrm>
          <a:custGeom>
            <a:avLst/>
            <a:gdLst>
              <a:gd name="T0" fmla="*/ 0 w 405"/>
              <a:gd name="T1" fmla="*/ 0 h 257"/>
              <a:gd name="T2" fmla="*/ 642937 w 405"/>
              <a:gd name="T3" fmla="*/ 407987 h 257"/>
              <a:gd name="T4" fmla="*/ 0 60000 65536"/>
              <a:gd name="T5" fmla="*/ 0 60000 65536"/>
              <a:gd name="T6" fmla="*/ 0 w 405"/>
              <a:gd name="T7" fmla="*/ 0 h 257"/>
              <a:gd name="T8" fmla="*/ 405 w 405"/>
              <a:gd name="T9" fmla="*/ 257 h 257"/>
            </a:gdLst>
            <a:ahLst/>
            <a:cxnLst>
              <a:cxn ang="T4">
                <a:pos x="T0" y="T1"/>
              </a:cxn>
              <a:cxn ang="T5">
                <a:pos x="T2" y="T3"/>
              </a:cxn>
            </a:cxnLst>
            <a:rect l="T6" t="T7" r="T8" b="T9"/>
            <a:pathLst>
              <a:path w="405" h="257">
                <a:moveTo>
                  <a:pt x="0" y="0"/>
                </a:moveTo>
                <a:lnTo>
                  <a:pt x="405" y="257"/>
                </a:lnTo>
              </a:path>
            </a:pathLst>
          </a:custGeom>
          <a:noFill/>
          <a:ln w="9525">
            <a:solidFill>
              <a:schemeClr val="tx1"/>
            </a:solidFill>
            <a:round/>
            <a:headEnd/>
            <a:tailEnd/>
          </a:ln>
        </p:spPr>
        <p:txBody>
          <a:bodyPr wrap="none" anchor="ctr"/>
          <a:lstStyle/>
          <a:p>
            <a:endParaRPr lang="en-US"/>
          </a:p>
        </p:txBody>
      </p:sp>
      <p:sp>
        <p:nvSpPr>
          <p:cNvPr id="40066" name="Text Box 132"/>
          <p:cNvSpPr txBox="1">
            <a:spLocks noChangeArrowheads="1"/>
          </p:cNvSpPr>
          <p:nvPr/>
        </p:nvSpPr>
        <p:spPr bwMode="auto">
          <a:xfrm>
            <a:off x="7627938" y="3275013"/>
            <a:ext cx="342900"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DC</a:t>
            </a:r>
          </a:p>
        </p:txBody>
      </p:sp>
      <p:sp>
        <p:nvSpPr>
          <p:cNvPr id="40067" name="Text Box 133"/>
          <p:cNvSpPr txBox="1">
            <a:spLocks noChangeArrowheads="1"/>
          </p:cNvSpPr>
          <p:nvPr/>
        </p:nvSpPr>
        <p:spPr bwMode="auto">
          <a:xfrm>
            <a:off x="7696200" y="2362200"/>
            <a:ext cx="498475" cy="24606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CT</a:t>
            </a:r>
          </a:p>
        </p:txBody>
      </p:sp>
      <p:sp>
        <p:nvSpPr>
          <p:cNvPr id="40068" name="Text Box 134"/>
          <p:cNvSpPr txBox="1">
            <a:spLocks noChangeArrowheads="1"/>
          </p:cNvSpPr>
          <p:nvPr/>
        </p:nvSpPr>
        <p:spPr bwMode="auto">
          <a:xfrm>
            <a:off x="4800600" y="5849938"/>
            <a:ext cx="3135313" cy="338137"/>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600" b="1">
                <a:solidFill>
                  <a:srgbClr val="000000"/>
                </a:solidFill>
                <a:latin typeface="Tahoma" pitchFamily="34" charset="0"/>
                <a:cs typeface="Arial" charset="0"/>
                <a:sym typeface="Tahoma" pitchFamily="34" charset="0"/>
              </a:rPr>
              <a:t>&gt;</a:t>
            </a:r>
            <a:r>
              <a:rPr lang="en-US" sz="1600" b="1">
                <a:solidFill>
                  <a:srgbClr val="000000"/>
                </a:solidFill>
                <a:latin typeface="Tahoma" pitchFamily="34" charset="0"/>
                <a:cs typeface="Tahoma" pitchFamily="34" charset="0"/>
                <a:sym typeface="Tahoma" pitchFamily="34" charset="0"/>
              </a:rPr>
              <a:t>18% Uninsured (17 states)</a:t>
            </a:r>
          </a:p>
        </p:txBody>
      </p:sp>
      <p:sp>
        <p:nvSpPr>
          <p:cNvPr id="40069" name="Text Box 135"/>
          <p:cNvSpPr txBox="1">
            <a:spLocks noChangeArrowheads="1"/>
          </p:cNvSpPr>
          <p:nvPr/>
        </p:nvSpPr>
        <p:spPr bwMode="auto">
          <a:xfrm>
            <a:off x="3876675" y="2649538"/>
            <a:ext cx="336550" cy="246062"/>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NE</a:t>
            </a:r>
          </a:p>
        </p:txBody>
      </p:sp>
      <p:pic>
        <p:nvPicPr>
          <p:cNvPr id="40070" name="Picture 136" descr="kfflogo-color1"/>
          <p:cNvPicPr>
            <a:picLocks noChangeAspect="1" noChangeArrowheads="1"/>
          </p:cNvPicPr>
          <p:nvPr/>
        </p:nvPicPr>
        <p:blipFill>
          <a:blip r:embed="rId2"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09600" y="342900"/>
            <a:ext cx="8001000" cy="1143000"/>
          </a:xfrm>
        </p:spPr>
        <p:txBody>
          <a:bodyPr/>
          <a:lstStyle/>
          <a:p>
            <a:pPr>
              <a:buClr>
                <a:srgbClr val="000000"/>
              </a:buClr>
              <a:buFont typeface="Tahoma" pitchFamily="34" charset="0"/>
              <a:buNone/>
            </a:pPr>
            <a:r>
              <a:rPr lang="en-US" sz="3000" b="1">
                <a:solidFill>
                  <a:schemeClr val="tx1"/>
                </a:solidFill>
                <a:cs typeface="Tahoma" pitchFamily="34" charset="0"/>
                <a:sym typeface="Tahoma" pitchFamily="34" charset="0"/>
              </a:rPr>
              <a:t>Children’s Health Insurance Coverage by Family Poverty Level, 2009</a:t>
            </a:r>
            <a:br>
              <a:rPr lang="en-US" sz="3000" b="1">
                <a:solidFill>
                  <a:schemeClr val="tx1"/>
                </a:solidFill>
                <a:cs typeface="Tahoma" pitchFamily="34" charset="0"/>
                <a:sym typeface="Tahoma" pitchFamily="34" charset="0"/>
              </a:rPr>
            </a:br>
            <a:endParaRPr lang="en-US" sz="3000" b="1">
              <a:solidFill>
                <a:schemeClr val="tx1"/>
              </a:solidFill>
              <a:cs typeface="Tahoma" pitchFamily="34" charset="0"/>
              <a:sym typeface="Tahoma" pitchFamily="34" charset="0"/>
            </a:endParaRPr>
          </a:p>
        </p:txBody>
      </p:sp>
      <p:graphicFrame>
        <p:nvGraphicFramePr>
          <p:cNvPr id="41987" name="Object 3"/>
          <p:cNvGraphicFramePr>
            <a:graphicFrameLocks noGrp="1" noChangeAspect="1"/>
          </p:cNvGraphicFramePr>
          <p:nvPr>
            <p:ph type="chart" idx="4294967295"/>
          </p:nvPr>
        </p:nvGraphicFramePr>
        <p:xfrm>
          <a:off x="1752600" y="1577975"/>
          <a:ext cx="6781800" cy="3841750"/>
        </p:xfrm>
        <a:graphic>
          <a:graphicData uri="http://schemas.openxmlformats.org/presentationml/2006/ole">
            <p:oleObj spid="_x0000_s41987" r:id="rId3" imgW="6779340" imgH="3840813" progId="Excel.Sheet.8">
              <p:embed/>
            </p:oleObj>
          </a:graphicData>
        </a:graphic>
      </p:graphicFrame>
      <p:sp>
        <p:nvSpPr>
          <p:cNvPr id="41988" name="Text Box 5"/>
          <p:cNvSpPr txBox="1">
            <a:spLocks noChangeArrowheads="1"/>
          </p:cNvSpPr>
          <p:nvPr/>
        </p:nvSpPr>
        <p:spPr bwMode="auto">
          <a:xfrm>
            <a:off x="7243763" y="4953000"/>
            <a:ext cx="1027112"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21.5 M </a:t>
            </a:r>
          </a:p>
        </p:txBody>
      </p:sp>
      <p:sp>
        <p:nvSpPr>
          <p:cNvPr id="41989" name="Text Box 6"/>
          <p:cNvSpPr txBox="1">
            <a:spLocks noChangeArrowheads="1"/>
          </p:cNvSpPr>
          <p:nvPr/>
        </p:nvSpPr>
        <p:spPr bwMode="auto">
          <a:xfrm>
            <a:off x="7243763" y="4191000"/>
            <a:ext cx="1027112"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15.8 M </a:t>
            </a:r>
          </a:p>
        </p:txBody>
      </p:sp>
      <p:sp>
        <p:nvSpPr>
          <p:cNvPr id="41990" name="Text Box 7"/>
          <p:cNvSpPr txBox="1">
            <a:spLocks noChangeArrowheads="1"/>
          </p:cNvSpPr>
          <p:nvPr/>
        </p:nvSpPr>
        <p:spPr bwMode="auto">
          <a:xfrm>
            <a:off x="7243763" y="3352800"/>
            <a:ext cx="1027112"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21.7 M </a:t>
            </a:r>
          </a:p>
        </p:txBody>
      </p:sp>
      <p:sp>
        <p:nvSpPr>
          <p:cNvPr id="41991" name="Text Box 8"/>
          <p:cNvSpPr txBox="1">
            <a:spLocks noChangeArrowheads="1"/>
          </p:cNvSpPr>
          <p:nvPr/>
        </p:nvSpPr>
        <p:spPr bwMode="auto">
          <a:xfrm>
            <a:off x="7162800" y="2514600"/>
            <a:ext cx="1073150" cy="368300"/>
          </a:xfrm>
          <a:prstGeom prst="rect">
            <a:avLst/>
          </a:prstGeom>
          <a:noFill/>
          <a:ln w="9525">
            <a:noFill/>
            <a:miter lim="800000"/>
            <a:headEnd/>
            <a:tailEnd/>
          </a:ln>
        </p:spPr>
        <p:txBody>
          <a:bodyPr>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20.3 M </a:t>
            </a:r>
          </a:p>
        </p:txBody>
      </p:sp>
      <p:sp>
        <p:nvSpPr>
          <p:cNvPr id="41992" name="Text Box 9"/>
          <p:cNvSpPr txBox="1">
            <a:spLocks noChangeArrowheads="1"/>
          </p:cNvSpPr>
          <p:nvPr/>
        </p:nvSpPr>
        <p:spPr bwMode="auto">
          <a:xfrm>
            <a:off x="7318375" y="2057400"/>
            <a:ext cx="1166813"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Number </a:t>
            </a:r>
          </a:p>
        </p:txBody>
      </p:sp>
      <p:sp>
        <p:nvSpPr>
          <p:cNvPr id="41993" name="Text Box 10"/>
          <p:cNvSpPr txBox="1">
            <a:spLocks noChangeArrowheads="1"/>
          </p:cNvSpPr>
          <p:nvPr/>
        </p:nvSpPr>
        <p:spPr bwMode="auto">
          <a:xfrm>
            <a:off x="123825" y="4981575"/>
            <a:ext cx="1652588"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Under 100%</a:t>
            </a:r>
          </a:p>
        </p:txBody>
      </p:sp>
      <p:sp>
        <p:nvSpPr>
          <p:cNvPr id="41994" name="Text Box 11"/>
          <p:cNvSpPr txBox="1">
            <a:spLocks noChangeArrowheads="1"/>
          </p:cNvSpPr>
          <p:nvPr/>
        </p:nvSpPr>
        <p:spPr bwMode="auto">
          <a:xfrm>
            <a:off x="6350" y="4191000"/>
            <a:ext cx="1835150"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100% - 199%</a:t>
            </a:r>
          </a:p>
        </p:txBody>
      </p:sp>
      <p:sp>
        <p:nvSpPr>
          <p:cNvPr id="41995" name="Text Box 12"/>
          <p:cNvSpPr txBox="1">
            <a:spLocks noChangeArrowheads="1"/>
          </p:cNvSpPr>
          <p:nvPr/>
        </p:nvSpPr>
        <p:spPr bwMode="auto">
          <a:xfrm>
            <a:off x="6350" y="3352800"/>
            <a:ext cx="1835150"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200% - 399%</a:t>
            </a:r>
          </a:p>
        </p:txBody>
      </p:sp>
      <p:sp>
        <p:nvSpPr>
          <p:cNvPr id="41996" name="Text Box 13"/>
          <p:cNvSpPr txBox="1">
            <a:spLocks noChangeArrowheads="1"/>
          </p:cNvSpPr>
          <p:nvPr/>
        </p:nvSpPr>
        <p:spPr bwMode="auto">
          <a:xfrm>
            <a:off x="690563" y="2438400"/>
            <a:ext cx="1146175"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400% +</a:t>
            </a:r>
          </a:p>
        </p:txBody>
      </p:sp>
      <p:sp>
        <p:nvSpPr>
          <p:cNvPr id="41997" name="Text Box 16"/>
          <p:cNvSpPr txBox="1">
            <a:spLocks noChangeArrowheads="1"/>
          </p:cNvSpPr>
          <p:nvPr/>
        </p:nvSpPr>
        <p:spPr bwMode="auto">
          <a:xfrm>
            <a:off x="0" y="6181725"/>
            <a:ext cx="8915400" cy="596900"/>
          </a:xfrm>
          <a:prstGeom prst="rect">
            <a:avLst/>
          </a:prstGeom>
          <a:noFill/>
          <a:ln w="9525">
            <a:noFill/>
            <a:miter lim="800000"/>
            <a:headEnd/>
            <a:tailEnd/>
          </a:ln>
        </p:spPr>
        <p:txBody>
          <a:bodyPr>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NOTES: The Federal Poverty Level for a family of four in 2009 was $22,050 (according to the U.S. Census Bureau’s poverty threshold). Family size and total family income are grouped by insurance eligibility. Children includes all individuals under age 19.</a:t>
            </a:r>
            <a:br>
              <a:rPr lang="en-US" sz="1100">
                <a:solidFill>
                  <a:srgbClr val="000000"/>
                </a:solidFill>
                <a:latin typeface="Tahoma" pitchFamily="34" charset="0"/>
                <a:cs typeface="Tahoma" pitchFamily="34" charset="0"/>
                <a:sym typeface="Tahoma" pitchFamily="34" charset="0"/>
              </a:rPr>
            </a:br>
            <a:r>
              <a:rPr lang="en-US" sz="1100">
                <a:solidFill>
                  <a:srgbClr val="000000"/>
                </a:solidFill>
                <a:latin typeface="Tahoma" pitchFamily="34" charset="0"/>
                <a:cs typeface="Tahoma" pitchFamily="34" charset="0"/>
                <a:sym typeface="Tahoma" pitchFamily="34" charset="0"/>
              </a:rPr>
              <a:t>SOURCE: Kaiser Commission on Medicaid and the Uninsured/Urban Institute analysis of 2010 ASEC Supplement to the CPS. </a:t>
            </a:r>
          </a:p>
        </p:txBody>
      </p:sp>
      <p:pic>
        <p:nvPicPr>
          <p:cNvPr id="41998" name="Picture 17"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title" idx="4294967295"/>
          </p:nvPr>
        </p:nvSpPr>
        <p:spPr>
          <a:xfrm>
            <a:off x="-152400" y="76200"/>
            <a:ext cx="9372600" cy="1143000"/>
          </a:xfrm>
        </p:spPr>
        <p:txBody>
          <a:bodyPr/>
          <a:lstStyle/>
          <a:p>
            <a:pPr>
              <a:buClr>
                <a:srgbClr val="000000"/>
              </a:buClr>
              <a:buFont typeface="Tahoma" pitchFamily="34" charset="0"/>
              <a:buNone/>
            </a:pPr>
            <a:r>
              <a:rPr lang="en-US" sz="3200" b="1">
                <a:cs typeface="Tahoma" pitchFamily="34" charset="0"/>
                <a:sym typeface="Tahoma" pitchFamily="34" charset="0"/>
              </a:rPr>
              <a:t>Access to Employer-Based Coverage </a:t>
            </a:r>
            <a:br>
              <a:rPr lang="en-US" sz="3200" b="1">
                <a:cs typeface="Tahoma" pitchFamily="34" charset="0"/>
                <a:sym typeface="Tahoma" pitchFamily="34" charset="0"/>
              </a:rPr>
            </a:br>
            <a:r>
              <a:rPr lang="en-US" sz="3200" b="1">
                <a:cs typeface="Tahoma" pitchFamily="34" charset="0"/>
                <a:sym typeface="Tahoma" pitchFamily="34" charset="0"/>
              </a:rPr>
              <a:t>by Family Income, 2005</a:t>
            </a:r>
          </a:p>
        </p:txBody>
      </p:sp>
      <p:graphicFrame>
        <p:nvGraphicFramePr>
          <p:cNvPr id="44035" name="Object 2"/>
          <p:cNvGraphicFramePr>
            <a:graphicFrameLocks noChangeAspect="1"/>
          </p:cNvGraphicFramePr>
          <p:nvPr>
            <p:ph type="chart" idx="4294967295"/>
          </p:nvPr>
        </p:nvGraphicFramePr>
        <p:xfrm>
          <a:off x="228600" y="1304925"/>
          <a:ext cx="8686800" cy="4373563"/>
        </p:xfrm>
        <a:graphic>
          <a:graphicData uri="http://schemas.openxmlformats.org/presentationml/2006/ole">
            <p:oleObj spid="_x0000_s44035" name="Chart" r:id="rId3" imgW="8153277" imgH="4105395" progId="MSGraph.Chart.8">
              <p:embed followColorScheme="full"/>
            </p:oleObj>
          </a:graphicData>
        </a:graphic>
      </p:graphicFrame>
      <p:sp>
        <p:nvSpPr>
          <p:cNvPr id="44036" name="Text Box 4"/>
          <p:cNvSpPr txBox="1">
            <a:spLocks noChangeArrowheads="1"/>
          </p:cNvSpPr>
          <p:nvPr/>
        </p:nvSpPr>
        <p:spPr bwMode="auto">
          <a:xfrm>
            <a:off x="0" y="6172200"/>
            <a:ext cx="8229600" cy="642938"/>
          </a:xfrm>
          <a:prstGeom prst="rect">
            <a:avLst/>
          </a:prstGeom>
          <a:noFill/>
          <a:ln w="9525">
            <a:noFill/>
            <a:miter lim="800000"/>
            <a:headEnd/>
            <a:tailEnd/>
          </a:ln>
        </p:spPr>
        <p:txBody>
          <a:bodyPr>
            <a:spAutoFit/>
          </a:bodyPr>
          <a:lstStyle/>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NOTE: The Federal Poverty Level (FPL) was $16,090 for a family of three in 2005.</a:t>
            </a:r>
          </a:p>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SOURCE: Garrett B. and L. Clemens-Cope.  </a:t>
            </a:r>
            <a:r>
              <a:rPr lang="en-US" sz="1200" i="1">
                <a:solidFill>
                  <a:srgbClr val="000000"/>
                </a:solidFill>
                <a:latin typeface="Tahoma" pitchFamily="34" charset="0"/>
                <a:cs typeface="Tahoma" pitchFamily="34" charset="0"/>
                <a:sym typeface="Tahoma" pitchFamily="34" charset="0"/>
              </a:rPr>
              <a:t>Changes in Employer-Sponsored Health Insurance Coverage: 2001-2005</a:t>
            </a:r>
            <a:r>
              <a:rPr lang="en-US" sz="1200">
                <a:solidFill>
                  <a:srgbClr val="000000"/>
                </a:solidFill>
                <a:latin typeface="Tahoma" pitchFamily="34" charset="0"/>
                <a:cs typeface="Tahoma" pitchFamily="34" charset="0"/>
                <a:sym typeface="Tahoma" pitchFamily="34" charset="0"/>
              </a:rPr>
              <a:t>. Kaiser Commission on Medicaid and the Uninsured report #7599, Dec. 2006 </a:t>
            </a:r>
          </a:p>
        </p:txBody>
      </p:sp>
      <p:sp>
        <p:nvSpPr>
          <p:cNvPr id="44037" name="Text Box 5"/>
          <p:cNvSpPr txBox="1">
            <a:spLocks noChangeArrowheads="1"/>
          </p:cNvSpPr>
          <p:nvPr/>
        </p:nvSpPr>
        <p:spPr bwMode="auto">
          <a:xfrm>
            <a:off x="1066800" y="5476875"/>
            <a:ext cx="2514600" cy="582613"/>
          </a:xfrm>
          <a:prstGeom prst="rect">
            <a:avLst/>
          </a:prstGeom>
          <a:noFill/>
          <a:ln w="9525">
            <a:noFill/>
            <a:miter lim="800000"/>
            <a:headEnd/>
            <a:tailEnd/>
          </a:ln>
        </p:spPr>
        <p:txBody>
          <a:bodyPr>
            <a:spAutoFit/>
          </a:bodyPr>
          <a:lstStyle/>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(Family Income </a:t>
            </a:r>
          </a:p>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&lt;100% FPL)</a:t>
            </a:r>
          </a:p>
        </p:txBody>
      </p:sp>
      <p:sp>
        <p:nvSpPr>
          <p:cNvPr id="44038" name="Text Box 6"/>
          <p:cNvSpPr txBox="1">
            <a:spLocks noChangeArrowheads="1"/>
          </p:cNvSpPr>
          <p:nvPr/>
        </p:nvSpPr>
        <p:spPr bwMode="auto">
          <a:xfrm>
            <a:off x="4038600" y="5476875"/>
            <a:ext cx="2438400" cy="582613"/>
          </a:xfrm>
          <a:prstGeom prst="rect">
            <a:avLst/>
          </a:prstGeom>
          <a:noFill/>
          <a:ln w="9525">
            <a:noFill/>
            <a:miter lim="800000"/>
            <a:headEnd/>
            <a:tailEnd/>
          </a:ln>
        </p:spPr>
        <p:txBody>
          <a:bodyPr>
            <a:spAutoFit/>
          </a:bodyPr>
          <a:lstStyle/>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(Family Income  </a:t>
            </a:r>
          </a:p>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400%+ FPL)</a:t>
            </a:r>
          </a:p>
        </p:txBody>
      </p:sp>
      <p:sp>
        <p:nvSpPr>
          <p:cNvPr id="44039" name="Line 7"/>
          <p:cNvSpPr>
            <a:spLocks noChangeShapeType="1"/>
          </p:cNvSpPr>
          <p:nvPr/>
        </p:nvSpPr>
        <p:spPr bwMode="auto">
          <a:xfrm flipH="1">
            <a:off x="5791200" y="4800600"/>
            <a:ext cx="228600" cy="0"/>
          </a:xfrm>
          <a:prstGeom prst="line">
            <a:avLst/>
          </a:prstGeom>
          <a:noFill/>
          <a:ln w="9525">
            <a:solidFill>
              <a:schemeClr val="tx1"/>
            </a:solidFill>
            <a:round/>
            <a:headEnd/>
            <a:tailEnd type="triangle" w="med" len="med"/>
          </a:ln>
        </p:spPr>
        <p:txBody>
          <a:bodyPr/>
          <a:lstStyle/>
          <a:p>
            <a:endParaRPr lang="en-US"/>
          </a:p>
        </p:txBody>
      </p:sp>
      <p:sp>
        <p:nvSpPr>
          <p:cNvPr id="44040" name="Line 8"/>
          <p:cNvSpPr>
            <a:spLocks noChangeShapeType="1"/>
          </p:cNvSpPr>
          <p:nvPr/>
        </p:nvSpPr>
        <p:spPr bwMode="auto">
          <a:xfrm flipH="1">
            <a:off x="5791200" y="4648200"/>
            <a:ext cx="152400" cy="76200"/>
          </a:xfrm>
          <a:prstGeom prst="line">
            <a:avLst/>
          </a:prstGeom>
          <a:noFill/>
          <a:ln w="9525">
            <a:solidFill>
              <a:schemeClr val="tx1"/>
            </a:solidFill>
            <a:round/>
            <a:headEnd/>
            <a:tailEnd type="triangle" w="med" len="med"/>
          </a:ln>
        </p:spPr>
        <p:txBody>
          <a:bodyPr/>
          <a:lstStyle/>
          <a:p>
            <a:endParaRPr lang="en-US"/>
          </a:p>
        </p:txBody>
      </p:sp>
      <p:pic>
        <p:nvPicPr>
          <p:cNvPr id="44041" name="Picture 9"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8600" y="304800"/>
            <a:ext cx="8686800" cy="1143000"/>
          </a:xfrm>
          <a:prstGeom prst="rect">
            <a:avLst/>
          </a:prstGeom>
          <a:noFill/>
          <a:ln w="9525">
            <a:noFill/>
            <a:miter lim="800000"/>
            <a:headEnd/>
            <a:tailEnd/>
          </a:ln>
        </p:spPr>
        <p:txBody>
          <a:bodyPr anchor="ctr"/>
          <a:lstStyle/>
          <a:p>
            <a:pPr algn="ctr">
              <a:buClr>
                <a:srgbClr val="000000"/>
              </a:buClr>
              <a:buFont typeface="Arial" charset="0"/>
              <a:buNone/>
            </a:pPr>
            <a:endParaRPr lang="en-US" sz="3200" b="1">
              <a:solidFill>
                <a:srgbClr val="000000"/>
              </a:solidFill>
              <a:latin typeface="Tahoma" pitchFamily="34" charset="0"/>
              <a:cs typeface="Tahoma" pitchFamily="34" charset="0"/>
              <a:sym typeface="Tahoma" pitchFamily="34" charset="0"/>
            </a:endParaRPr>
          </a:p>
        </p:txBody>
      </p:sp>
      <p:graphicFrame>
        <p:nvGraphicFramePr>
          <p:cNvPr id="46083" name="Object 3"/>
          <p:cNvGraphicFramePr>
            <a:graphicFrameLocks noChangeAspect="1"/>
          </p:cNvGraphicFramePr>
          <p:nvPr/>
        </p:nvGraphicFramePr>
        <p:xfrm>
          <a:off x="304800" y="1522413"/>
          <a:ext cx="8610600" cy="4343400"/>
        </p:xfrm>
        <a:graphic>
          <a:graphicData uri="http://schemas.openxmlformats.org/presentationml/2006/ole">
            <p:oleObj spid="_x0000_s46083" name="Chart" r:id="rId3" imgW="8610600" imgH="4343603" progId="Excel.Sheet.8">
              <p:embed/>
            </p:oleObj>
          </a:graphicData>
        </a:graphic>
      </p:graphicFrame>
      <p:sp>
        <p:nvSpPr>
          <p:cNvPr id="46084" name="Text Box 4"/>
          <p:cNvSpPr txBox="1">
            <a:spLocks noChangeArrowheads="1"/>
          </p:cNvSpPr>
          <p:nvPr/>
        </p:nvSpPr>
        <p:spPr bwMode="auto">
          <a:xfrm>
            <a:off x="533400" y="292100"/>
            <a:ext cx="8001000" cy="1069975"/>
          </a:xfrm>
          <a:prstGeom prst="rect">
            <a:avLst/>
          </a:prstGeom>
          <a:noFill/>
          <a:ln w="9525">
            <a:noFill/>
            <a:miter lim="800000"/>
            <a:headEnd/>
            <a:tailEnd/>
          </a:ln>
        </p:spPr>
        <p:txBody>
          <a:bodyPr>
            <a:spAutoFit/>
          </a:bodyPr>
          <a:lstStyle/>
          <a:p>
            <a:pPr algn="ctr">
              <a:buClr>
                <a:srgbClr val="000000"/>
              </a:buClr>
              <a:buFont typeface="Tahoma" pitchFamily="34" charset="0"/>
              <a:buNone/>
            </a:pPr>
            <a:r>
              <a:rPr lang="en-US" sz="3200" b="1">
                <a:solidFill>
                  <a:srgbClr val="000000"/>
                </a:solidFill>
                <a:latin typeface="Tahoma" pitchFamily="34" charset="0"/>
                <a:cs typeface="Tahoma" pitchFamily="34" charset="0"/>
                <a:sym typeface="Tahoma" pitchFamily="34" charset="0"/>
              </a:rPr>
              <a:t>Children’s Access to Care, </a:t>
            </a:r>
          </a:p>
          <a:p>
            <a:pPr algn="ctr">
              <a:buClr>
                <a:srgbClr val="000000"/>
              </a:buClr>
              <a:buFont typeface="Tahoma" pitchFamily="34" charset="0"/>
              <a:buNone/>
            </a:pPr>
            <a:r>
              <a:rPr lang="en-US" sz="3200" b="1">
                <a:solidFill>
                  <a:srgbClr val="000000"/>
                </a:solidFill>
                <a:latin typeface="Tahoma" pitchFamily="34" charset="0"/>
                <a:cs typeface="Tahoma" pitchFamily="34" charset="0"/>
                <a:sym typeface="Tahoma" pitchFamily="34" charset="0"/>
              </a:rPr>
              <a:t>by Health Insurance Status, 2009</a:t>
            </a:r>
          </a:p>
        </p:txBody>
      </p:sp>
      <p:sp>
        <p:nvSpPr>
          <p:cNvPr id="46085" name="Text Box 5"/>
          <p:cNvSpPr txBox="1">
            <a:spLocks noChangeArrowheads="1"/>
          </p:cNvSpPr>
          <p:nvPr/>
        </p:nvSpPr>
        <p:spPr bwMode="auto">
          <a:xfrm>
            <a:off x="-31750" y="5910263"/>
            <a:ext cx="8899525" cy="831850"/>
          </a:xfrm>
          <a:prstGeom prst="rect">
            <a:avLst/>
          </a:prstGeom>
          <a:noFill/>
          <a:ln w="9525">
            <a:noFill/>
            <a:miter lim="800000"/>
            <a:headEnd/>
            <a:tailEnd/>
          </a:ln>
        </p:spPr>
        <p:txBody>
          <a:bodyPr>
            <a:spAutoFit/>
          </a:bodyPr>
          <a:lstStyle/>
          <a:p>
            <a:pPr>
              <a:spcBef>
                <a:spcPct val="20000"/>
              </a:spcBef>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 In the past 12 months</a:t>
            </a:r>
          </a:p>
          <a:p>
            <a:pPr>
              <a:spcBef>
                <a:spcPct val="20000"/>
              </a:spcBef>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NOTE: Questions about dental care were analyzed for children age 2-17. MD contact includes other health professionals. Respondents who said usual source of care was the emergency room were included among those not having a usual source of care. </a:t>
            </a:r>
          </a:p>
          <a:p>
            <a:pPr>
              <a:spcBef>
                <a:spcPct val="20000"/>
              </a:spcBef>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SOURCE: Kaiser Commission on Medicaid and the Uninsured analysis of 2009 NHIS data. </a:t>
            </a:r>
          </a:p>
        </p:txBody>
      </p:sp>
      <p:pic>
        <p:nvPicPr>
          <p:cNvPr id="46086" name="Picture 6"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idx="4294967295"/>
          </p:nvPr>
        </p:nvSpPr>
        <p:spPr>
          <a:xfrm>
            <a:off x="58738" y="182563"/>
            <a:ext cx="8839200" cy="1143000"/>
          </a:xfrm>
        </p:spPr>
        <p:txBody>
          <a:bodyPr/>
          <a:lstStyle/>
          <a:p>
            <a:pPr>
              <a:buClr>
                <a:srgbClr val="000000"/>
              </a:buClr>
              <a:buFont typeface="Tahoma" pitchFamily="34" charset="0"/>
              <a:buNone/>
            </a:pPr>
            <a:r>
              <a:rPr lang="en-US" sz="3200" b="1">
                <a:cs typeface="Tahoma" pitchFamily="34" charset="0"/>
                <a:sym typeface="Tahoma" pitchFamily="34" charset="0"/>
              </a:rPr>
              <a:t>Barriers to Health Care Among Nonelderly Adults, by Insurance Status, 2009</a:t>
            </a:r>
          </a:p>
        </p:txBody>
      </p:sp>
      <p:graphicFrame>
        <p:nvGraphicFramePr>
          <p:cNvPr id="48131" name="Object 3"/>
          <p:cNvGraphicFramePr>
            <a:graphicFrameLocks noGrp="1" noChangeAspect="1"/>
          </p:cNvGraphicFramePr>
          <p:nvPr>
            <p:ph type="chart" idx="4294967295"/>
          </p:nvPr>
        </p:nvGraphicFramePr>
        <p:xfrm>
          <a:off x="304800" y="1905000"/>
          <a:ext cx="8620125" cy="4086225"/>
        </p:xfrm>
        <a:graphic>
          <a:graphicData uri="http://schemas.openxmlformats.org/presentationml/2006/ole">
            <p:oleObj spid="_x0000_s48131" name="Chart" r:id="rId3" imgW="8620125" imgH="4086352" progId="Excel.Sheet.8">
              <p:embed/>
            </p:oleObj>
          </a:graphicData>
        </a:graphic>
      </p:graphicFrame>
      <p:sp>
        <p:nvSpPr>
          <p:cNvPr id="48132" name="Text Box 4"/>
          <p:cNvSpPr txBox="1">
            <a:spLocks noChangeArrowheads="1"/>
          </p:cNvSpPr>
          <p:nvPr/>
        </p:nvSpPr>
        <p:spPr bwMode="auto">
          <a:xfrm>
            <a:off x="14288" y="6003925"/>
            <a:ext cx="8229600" cy="855663"/>
          </a:xfrm>
          <a:prstGeom prst="rect">
            <a:avLst/>
          </a:prstGeom>
          <a:noFill/>
          <a:ln w="9525">
            <a:noFill/>
            <a:miter lim="800000"/>
            <a:headEnd/>
            <a:tailEnd/>
          </a:ln>
        </p:spPr>
        <p:txBody>
          <a:bodyPr>
            <a:spAutoFit/>
          </a:bodyPr>
          <a:lstStyle/>
          <a:p>
            <a:pPr>
              <a:spcBef>
                <a:spcPct val="50000"/>
              </a:spcBef>
              <a:buClr>
                <a:srgbClr val="000000"/>
              </a:buClr>
              <a:buFont typeface="Tahoma" pitchFamily="34" charset="0"/>
              <a:buNone/>
            </a:pPr>
            <a:r>
              <a:rPr lang="en-US" sz="1400">
                <a:solidFill>
                  <a:srgbClr val="000000"/>
                </a:solidFill>
                <a:latin typeface="Tahoma" pitchFamily="34" charset="0"/>
                <a:cs typeface="Tahoma" pitchFamily="34" charset="0"/>
                <a:sym typeface="Tahoma" pitchFamily="34" charset="0"/>
              </a:rPr>
              <a:t>* </a:t>
            </a:r>
            <a:r>
              <a:rPr lang="en-US" sz="1200">
                <a:solidFill>
                  <a:srgbClr val="000000"/>
                </a:solidFill>
                <a:latin typeface="Tahoma" pitchFamily="34" charset="0"/>
                <a:cs typeface="Tahoma" pitchFamily="34" charset="0"/>
                <a:sym typeface="Tahoma" pitchFamily="34" charset="0"/>
              </a:rPr>
              <a:t>In past 12 months.</a:t>
            </a:r>
            <a:br>
              <a:rPr lang="en-US" sz="1200">
                <a:solidFill>
                  <a:srgbClr val="000000"/>
                </a:solidFill>
                <a:latin typeface="Tahoma" pitchFamily="34" charset="0"/>
                <a:cs typeface="Tahoma" pitchFamily="34" charset="0"/>
                <a:sym typeface="Tahoma" pitchFamily="34" charset="0"/>
              </a:rPr>
            </a:br>
            <a:r>
              <a:rPr lang="en-US" sz="1200">
                <a:solidFill>
                  <a:srgbClr val="000000"/>
                </a:solidFill>
                <a:latin typeface="Tahoma" pitchFamily="34" charset="0"/>
                <a:cs typeface="Tahoma" pitchFamily="34" charset="0"/>
                <a:sym typeface="Tahoma" pitchFamily="34" charset="0"/>
              </a:rPr>
              <a:t>Respondents who said usual source of care was the emergency room were included among those not having a usual source of care.</a:t>
            </a:r>
            <a:br>
              <a:rPr lang="en-US" sz="1200">
                <a:solidFill>
                  <a:srgbClr val="000000"/>
                </a:solidFill>
                <a:latin typeface="Tahoma" pitchFamily="34" charset="0"/>
                <a:cs typeface="Tahoma" pitchFamily="34" charset="0"/>
                <a:sym typeface="Tahoma" pitchFamily="34" charset="0"/>
              </a:rPr>
            </a:br>
            <a:r>
              <a:rPr lang="en-US" sz="1200">
                <a:solidFill>
                  <a:srgbClr val="000000"/>
                </a:solidFill>
                <a:latin typeface="Tahoma" pitchFamily="34" charset="0"/>
                <a:cs typeface="Tahoma" pitchFamily="34" charset="0"/>
                <a:sym typeface="Tahoma" pitchFamily="34" charset="0"/>
              </a:rPr>
              <a:t>SOURCE: KCMU analysis of 2009 NHIS data. </a:t>
            </a:r>
          </a:p>
        </p:txBody>
      </p:sp>
      <p:sp>
        <p:nvSpPr>
          <p:cNvPr id="48133" name="Text Box 5"/>
          <p:cNvSpPr txBox="1">
            <a:spLocks noChangeArrowheads="1"/>
          </p:cNvSpPr>
          <p:nvPr/>
        </p:nvSpPr>
        <p:spPr bwMode="auto">
          <a:xfrm>
            <a:off x="457200" y="1595438"/>
            <a:ext cx="7061200" cy="368300"/>
          </a:xfrm>
          <a:prstGeom prst="rect">
            <a:avLst/>
          </a:prstGeom>
          <a:noFill/>
          <a:ln w="9525">
            <a:noFill/>
            <a:miter lim="800000"/>
            <a:headEnd/>
            <a:tailEnd/>
          </a:ln>
        </p:spPr>
        <p:txBody>
          <a:bodyPr>
            <a:spAutoFit/>
          </a:bodyPr>
          <a:lstStyle/>
          <a:p>
            <a:pPr>
              <a:spcBef>
                <a:spcPct val="50000"/>
              </a:spcBef>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Percent of adults (age 18 – 64) reporting:</a:t>
            </a:r>
          </a:p>
        </p:txBody>
      </p:sp>
      <p:pic>
        <p:nvPicPr>
          <p:cNvPr id="48134" name="Picture 6"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title" idx="4294967295"/>
          </p:nvPr>
        </p:nvSpPr>
        <p:spPr>
          <a:xfrm>
            <a:off x="0" y="76200"/>
            <a:ext cx="9144000" cy="1143000"/>
          </a:xfrm>
        </p:spPr>
        <p:txBody>
          <a:bodyPr/>
          <a:lstStyle/>
          <a:p>
            <a:pPr>
              <a:buClr>
                <a:srgbClr val="000000"/>
              </a:buClr>
              <a:buFont typeface="Tahoma" pitchFamily="34" charset="0"/>
              <a:buNone/>
            </a:pPr>
            <a:r>
              <a:rPr lang="en-US" sz="3200" b="1">
                <a:cs typeface="Tahoma" pitchFamily="34" charset="0"/>
                <a:sym typeface="Tahoma" pitchFamily="34" charset="0"/>
              </a:rPr>
              <a:t>Diagnosis of Late-Stage Cancer</a:t>
            </a:r>
            <a:br>
              <a:rPr lang="en-US" sz="3200" b="1">
                <a:cs typeface="Tahoma" pitchFamily="34" charset="0"/>
                <a:sym typeface="Tahoma" pitchFamily="34" charset="0"/>
              </a:rPr>
            </a:br>
            <a:r>
              <a:rPr lang="en-US" sz="3200" b="1">
                <a:cs typeface="Tahoma" pitchFamily="34" charset="0"/>
                <a:sym typeface="Tahoma" pitchFamily="34" charset="0"/>
              </a:rPr>
              <a:t>Uninsured vs. Privately Insured</a:t>
            </a:r>
          </a:p>
        </p:txBody>
      </p:sp>
      <p:graphicFrame>
        <p:nvGraphicFramePr>
          <p:cNvPr id="50179" name="Object 2"/>
          <p:cNvGraphicFramePr>
            <a:graphicFrameLocks noChangeAspect="1"/>
          </p:cNvGraphicFramePr>
          <p:nvPr>
            <p:ph type="chart" idx="4294967295"/>
          </p:nvPr>
        </p:nvGraphicFramePr>
        <p:xfrm>
          <a:off x="228600" y="1447800"/>
          <a:ext cx="7691438" cy="4495800"/>
        </p:xfrm>
        <a:graphic>
          <a:graphicData uri="http://schemas.openxmlformats.org/presentationml/2006/ole">
            <p:oleObj spid="_x0000_s50179" name="Chart" r:id="rId3" imgW="7039066" imgH="4114800" progId="MSGraph.Chart.8">
              <p:embed followColorScheme="full"/>
            </p:oleObj>
          </a:graphicData>
        </a:graphic>
      </p:graphicFrame>
      <p:sp>
        <p:nvSpPr>
          <p:cNvPr id="50180" name="Rectangle 4"/>
          <p:cNvSpPr>
            <a:spLocks noChangeArrowheads="1"/>
          </p:cNvSpPr>
          <p:nvPr/>
        </p:nvSpPr>
        <p:spPr bwMode="auto">
          <a:xfrm>
            <a:off x="0" y="5791200"/>
            <a:ext cx="8229600" cy="100806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NOTE: Odds ratios were adjusted for age, sex, race/ethnicity, facility type, region, and income and education on basis of postal code.  They represent the odds of being diagnosed with stage III or state IV cancer vs. stage I cancer.</a:t>
            </a:r>
          </a:p>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Analysis based on cases occurring between 1998-2004.</a:t>
            </a:r>
          </a:p>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SOURCE: Kaiser Family Foundation, based on Halpern MT et al, Association of insurance status and ethnicity with cancer stage at diagnosis for 12 cancer sites: a retrospective analysis." </a:t>
            </a:r>
            <a:r>
              <a:rPr lang="en-US" sz="1200" i="1">
                <a:solidFill>
                  <a:srgbClr val="000000"/>
                </a:solidFill>
                <a:latin typeface="Tahoma" pitchFamily="34" charset="0"/>
                <a:cs typeface="Tahoma" pitchFamily="34" charset="0"/>
                <a:sym typeface="Tahoma" pitchFamily="34" charset="0"/>
              </a:rPr>
              <a:t>The Lancet Oncology</a:t>
            </a:r>
            <a:r>
              <a:rPr lang="en-US" sz="1200">
                <a:solidFill>
                  <a:srgbClr val="000000"/>
                </a:solidFill>
                <a:latin typeface="Tahoma" pitchFamily="34" charset="0"/>
                <a:cs typeface="Tahoma" pitchFamily="34" charset="0"/>
                <a:sym typeface="Tahoma" pitchFamily="34" charset="0"/>
              </a:rPr>
              <a:t>. March 2008.</a:t>
            </a:r>
          </a:p>
        </p:txBody>
      </p:sp>
      <p:sp>
        <p:nvSpPr>
          <p:cNvPr id="50181" name="Line 5"/>
          <p:cNvSpPr>
            <a:spLocks noChangeShapeType="1"/>
          </p:cNvSpPr>
          <p:nvPr/>
        </p:nvSpPr>
        <p:spPr bwMode="auto">
          <a:xfrm>
            <a:off x="838200" y="3924300"/>
            <a:ext cx="8077200" cy="0"/>
          </a:xfrm>
          <a:prstGeom prst="line">
            <a:avLst/>
          </a:prstGeom>
          <a:noFill/>
          <a:ln w="12700">
            <a:solidFill>
              <a:schemeClr val="tx1"/>
            </a:solidFill>
            <a:prstDash val="dash"/>
            <a:round/>
            <a:headEnd/>
            <a:tailEnd/>
          </a:ln>
        </p:spPr>
        <p:txBody>
          <a:bodyPr/>
          <a:lstStyle/>
          <a:p>
            <a:endParaRPr lang="en-US"/>
          </a:p>
        </p:txBody>
      </p:sp>
      <p:sp>
        <p:nvSpPr>
          <p:cNvPr id="50182" name="Line 6"/>
          <p:cNvSpPr>
            <a:spLocks noChangeShapeType="1"/>
          </p:cNvSpPr>
          <p:nvPr/>
        </p:nvSpPr>
        <p:spPr bwMode="auto">
          <a:xfrm>
            <a:off x="8305800" y="3060700"/>
            <a:ext cx="0" cy="838200"/>
          </a:xfrm>
          <a:prstGeom prst="line">
            <a:avLst/>
          </a:prstGeom>
          <a:noFill/>
          <a:ln w="9525">
            <a:solidFill>
              <a:schemeClr val="tx1"/>
            </a:solidFill>
            <a:round/>
            <a:headEnd/>
            <a:tailEnd type="triangle" w="med" len="med"/>
          </a:ln>
        </p:spPr>
        <p:txBody>
          <a:bodyPr/>
          <a:lstStyle/>
          <a:p>
            <a:endParaRPr lang="en-US"/>
          </a:p>
        </p:txBody>
      </p:sp>
      <p:sp>
        <p:nvSpPr>
          <p:cNvPr id="50183" name="Text Box 7"/>
          <p:cNvSpPr txBox="1">
            <a:spLocks noChangeArrowheads="1"/>
          </p:cNvSpPr>
          <p:nvPr/>
        </p:nvSpPr>
        <p:spPr bwMode="auto">
          <a:xfrm>
            <a:off x="7391400" y="2146300"/>
            <a:ext cx="1752600" cy="947738"/>
          </a:xfrm>
          <a:prstGeom prst="rect">
            <a:avLst/>
          </a:prstGeom>
          <a:noFill/>
          <a:ln w="9525">
            <a:noFill/>
            <a:miter lim="800000"/>
            <a:headEnd/>
            <a:tailEnd/>
          </a:ln>
        </p:spPr>
        <p:txBody>
          <a:bodyPr>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Arial" charset="0"/>
                <a:sym typeface="Tahoma" pitchFamily="34" charset="0"/>
              </a:rPr>
              <a:t>Equal likelihood between Uninsured and Insured</a:t>
            </a:r>
          </a:p>
        </p:txBody>
      </p:sp>
      <p:sp>
        <p:nvSpPr>
          <p:cNvPr id="50184" name="Text Box 8"/>
          <p:cNvSpPr txBox="1">
            <a:spLocks noChangeArrowheads="1"/>
          </p:cNvSpPr>
          <p:nvPr/>
        </p:nvSpPr>
        <p:spPr bwMode="auto">
          <a:xfrm>
            <a:off x="838200" y="1219200"/>
            <a:ext cx="4724400" cy="520700"/>
          </a:xfrm>
          <a:prstGeom prst="rect">
            <a:avLst/>
          </a:prstGeom>
          <a:noFill/>
          <a:ln w="9525">
            <a:noFill/>
            <a:miter lim="800000"/>
            <a:headEnd/>
            <a:tailEnd/>
          </a:ln>
        </p:spPr>
        <p:txBody>
          <a:bodyPr>
            <a:spAutoFit/>
          </a:bodyPr>
          <a:lstStyle/>
          <a:p>
            <a:pPr>
              <a:spcBef>
                <a:spcPct val="50000"/>
              </a:spcBef>
              <a:buClr>
                <a:srgbClr val="000000"/>
              </a:buClr>
              <a:buFont typeface="Tahoma" pitchFamily="34" charset="0"/>
              <a:buNone/>
            </a:pPr>
            <a:r>
              <a:rPr lang="en-US" sz="1400" b="1">
                <a:solidFill>
                  <a:srgbClr val="000000"/>
                </a:solidFill>
                <a:latin typeface="Tahoma" pitchFamily="34" charset="0"/>
                <a:cs typeface="Arial" charset="0"/>
                <a:sym typeface="Tahoma" pitchFamily="34" charset="0"/>
              </a:rPr>
              <a:t>Ratio of probability of diagnosis of late vs. early stage cancer, Uninsured/private insurance</a:t>
            </a:r>
          </a:p>
        </p:txBody>
      </p:sp>
      <p:pic>
        <p:nvPicPr>
          <p:cNvPr id="50185" name="Picture 9"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6" name="Object 2"/>
          <p:cNvGraphicFramePr>
            <a:graphicFrameLocks noChangeAspect="1"/>
          </p:cNvGraphicFramePr>
          <p:nvPr/>
        </p:nvGraphicFramePr>
        <p:xfrm>
          <a:off x="304800" y="1219200"/>
          <a:ext cx="8509000" cy="4191000"/>
        </p:xfrm>
        <a:graphic>
          <a:graphicData uri="http://schemas.openxmlformats.org/presentationml/2006/ole">
            <p:oleObj spid="_x0000_s52226" r:id="rId3" imgW="8510754" imgH="4194412" progId="Excel.Sheet.8">
              <p:embed/>
            </p:oleObj>
          </a:graphicData>
        </a:graphic>
      </p:graphicFrame>
      <p:sp>
        <p:nvSpPr>
          <p:cNvPr id="52227" name="Text Box 3"/>
          <p:cNvSpPr txBox="1">
            <a:spLocks noChangeArrowheads="1"/>
          </p:cNvSpPr>
          <p:nvPr/>
        </p:nvSpPr>
        <p:spPr bwMode="auto">
          <a:xfrm>
            <a:off x="609600" y="6491288"/>
            <a:ext cx="180975" cy="368300"/>
          </a:xfrm>
          <a:prstGeom prst="rect">
            <a:avLst/>
          </a:prstGeom>
          <a:noFill/>
          <a:ln w="9525">
            <a:noFill/>
            <a:miter lim="800000"/>
            <a:headEnd/>
            <a:tailEnd/>
          </a:ln>
        </p:spPr>
        <p:txBody>
          <a:bodyPr wrap="none">
            <a:spAutoFit/>
          </a:bodyPr>
          <a:lstStyle/>
          <a:p>
            <a:pPr>
              <a:buClr>
                <a:srgbClr val="000000"/>
              </a:buClr>
              <a:buFont typeface="Arial" charset="0"/>
              <a:buNone/>
            </a:pPr>
            <a:endParaRPr lang="en-US">
              <a:solidFill>
                <a:srgbClr val="000000"/>
              </a:solidFill>
              <a:cs typeface="Arial" charset="0"/>
              <a:sym typeface="Tahoma" pitchFamily="34" charset="0"/>
            </a:endParaRPr>
          </a:p>
        </p:txBody>
      </p:sp>
      <p:sp>
        <p:nvSpPr>
          <p:cNvPr id="52228" name="Text Box 4"/>
          <p:cNvSpPr txBox="1">
            <a:spLocks noChangeArrowheads="1"/>
          </p:cNvSpPr>
          <p:nvPr/>
        </p:nvSpPr>
        <p:spPr bwMode="auto">
          <a:xfrm>
            <a:off x="76200" y="5380038"/>
            <a:ext cx="8534400" cy="1465262"/>
          </a:xfrm>
          <a:prstGeom prst="rect">
            <a:avLst/>
          </a:prstGeom>
          <a:noFill/>
          <a:ln w="9525">
            <a:noFill/>
            <a:miter lim="800000"/>
            <a:headEnd/>
            <a:tailEnd/>
          </a:ln>
        </p:spPr>
        <p:txBody>
          <a:bodyPr>
            <a:spAutoFit/>
          </a:bodyPr>
          <a:lstStyle/>
          <a:p>
            <a:pPr>
              <a:buClr>
                <a:srgbClr val="000000"/>
              </a:buClr>
              <a:buFont typeface="Tahoma" pitchFamily="34" charset="0"/>
              <a:buNone/>
            </a:pPr>
            <a:r>
              <a:rPr lang="en-US" sz="1000">
                <a:solidFill>
                  <a:srgbClr val="000000"/>
                </a:solidFill>
                <a:latin typeface="Tahoma" pitchFamily="34" charset="0"/>
                <a:cs typeface="Arial" charset="0"/>
                <a:sym typeface="Tahoma" pitchFamily="34" charset="0"/>
              </a:rPr>
              <a:t>*No data are available for 2007 due to MEPS transition from retrospective to current data collection.</a:t>
            </a:r>
          </a:p>
          <a:p>
            <a:pPr>
              <a:buClr>
                <a:srgbClr val="000000"/>
              </a:buClr>
              <a:buFont typeface="Tahoma" pitchFamily="34" charset="0"/>
              <a:buNone/>
            </a:pPr>
            <a:endParaRPr lang="en-US" sz="1000">
              <a:solidFill>
                <a:srgbClr val="000000"/>
              </a:solidFill>
              <a:latin typeface="Tahoma" pitchFamily="34" charset="0"/>
              <a:cs typeface="Arial" charset="0"/>
              <a:sym typeface="Tahoma" pitchFamily="34" charset="0"/>
            </a:endParaRPr>
          </a:p>
          <a:p>
            <a:pPr>
              <a:buClr>
                <a:srgbClr val="000000"/>
              </a:buClr>
              <a:buFont typeface="Tahoma" pitchFamily="34" charset="0"/>
              <a:buNone/>
            </a:pPr>
            <a:r>
              <a:rPr lang="en-US" sz="1000">
                <a:solidFill>
                  <a:srgbClr val="000000"/>
                </a:solidFill>
                <a:latin typeface="Tahoma" pitchFamily="34" charset="0"/>
                <a:cs typeface="Arial" charset="0"/>
                <a:sym typeface="Tahoma" pitchFamily="34" charset="0"/>
              </a:rPr>
              <a:t>Note: Family premium percentages were calculated based on a family of four. In 2009 and 2010, the federal poverty level for a family of four was $22,050. </a:t>
            </a:r>
          </a:p>
          <a:p>
            <a:pPr>
              <a:buClr>
                <a:srgbClr val="000000"/>
              </a:buClr>
              <a:buFont typeface="Tahoma" pitchFamily="34" charset="0"/>
              <a:buNone/>
            </a:pPr>
            <a:endParaRPr lang="en-US" sz="1000">
              <a:solidFill>
                <a:srgbClr val="000000"/>
              </a:solidFill>
              <a:latin typeface="Tahoma" pitchFamily="34" charset="0"/>
              <a:cs typeface="Arial" charset="0"/>
              <a:sym typeface="Tahoma" pitchFamily="34" charset="0"/>
            </a:endParaRPr>
          </a:p>
          <a:p>
            <a:pPr>
              <a:buClr>
                <a:srgbClr val="000000"/>
              </a:buClr>
              <a:buFont typeface="Tahoma" pitchFamily="34" charset="0"/>
              <a:buNone/>
            </a:pPr>
            <a:r>
              <a:rPr lang="en-US" sz="1000">
                <a:solidFill>
                  <a:srgbClr val="000000"/>
                </a:solidFill>
                <a:latin typeface="Tahoma" pitchFamily="34" charset="0"/>
                <a:cs typeface="Arial" charset="0"/>
                <a:sym typeface="Tahoma" pitchFamily="34" charset="0"/>
              </a:rPr>
              <a:t>Source: Premium data from Agency for Healthcare Research and Quality, Medical Expenditure Panel Survey, private sector data from Insurance Component, 1996-2009, at </a:t>
            </a:r>
            <a:r>
              <a:rPr lang="en-US" sz="1000">
                <a:solidFill>
                  <a:srgbClr val="000000"/>
                </a:solidFill>
                <a:latin typeface="Tahoma" pitchFamily="34" charset="0"/>
                <a:cs typeface="Arial" charset="0"/>
                <a:sym typeface="Tahoma" pitchFamily="34" charset="0"/>
                <a:hlinkClick r:id="rId4"/>
              </a:rPr>
              <a:t>http://www.meps.ahrq.gov/mepsweb/</a:t>
            </a:r>
            <a:r>
              <a:rPr lang="en-US" sz="1000">
                <a:solidFill>
                  <a:srgbClr val="000000"/>
                </a:solidFill>
                <a:latin typeface="Tahoma" pitchFamily="34" charset="0"/>
                <a:cs typeface="Arial" charset="0"/>
                <a:sym typeface="Tahoma" pitchFamily="34" charset="0"/>
              </a:rPr>
              <a:t>.  Federal Poverty Level based on HHS Federal Poverty Guidelines (1996 through 2009) at </a:t>
            </a:r>
            <a:r>
              <a:rPr lang="en-US" sz="1000">
                <a:solidFill>
                  <a:srgbClr val="000000"/>
                </a:solidFill>
                <a:latin typeface="Tahoma" pitchFamily="34" charset="0"/>
                <a:cs typeface="Arial" charset="0"/>
                <a:sym typeface="Tahoma" pitchFamily="34" charset="0"/>
                <a:hlinkClick r:id="rId5"/>
              </a:rPr>
              <a:t>http://aspe.hhs.gov/poverty/figures-fed-reg.shtml</a:t>
            </a:r>
            <a:r>
              <a:rPr lang="en-US" sz="1000">
                <a:solidFill>
                  <a:srgbClr val="000000"/>
                </a:solidFill>
                <a:latin typeface="Tahoma" pitchFamily="34" charset="0"/>
                <a:cs typeface="Arial" charset="0"/>
                <a:sym typeface="Tahoma" pitchFamily="34" charset="0"/>
              </a:rPr>
              <a:t>; rate of growth based on change for one person (change for a four-person family would be  41.3% rather than 39.9% over the period). </a:t>
            </a:r>
          </a:p>
        </p:txBody>
      </p:sp>
      <p:sp>
        <p:nvSpPr>
          <p:cNvPr id="52229" name="Text Box 5"/>
          <p:cNvSpPr txBox="1">
            <a:spLocks noChangeArrowheads="1"/>
          </p:cNvSpPr>
          <p:nvPr/>
        </p:nvSpPr>
        <p:spPr bwMode="auto">
          <a:xfrm>
            <a:off x="381000" y="152400"/>
            <a:ext cx="8458200" cy="1219200"/>
          </a:xfrm>
          <a:prstGeom prst="rect">
            <a:avLst/>
          </a:prstGeom>
          <a:noFill/>
          <a:ln w="9525">
            <a:noFill/>
            <a:miter lim="800000"/>
            <a:headEnd/>
            <a:tailEnd/>
          </a:ln>
        </p:spPr>
        <p:txBody>
          <a:bodyPr/>
          <a:lstStyle/>
          <a:p>
            <a:pPr algn="ctr">
              <a:spcBef>
                <a:spcPct val="50000"/>
              </a:spcBef>
              <a:buClr>
                <a:srgbClr val="000000"/>
              </a:buClr>
              <a:buFont typeface="Tahoma" pitchFamily="34" charset="0"/>
              <a:buNone/>
            </a:pPr>
            <a:r>
              <a:rPr lang="en-US" sz="2400" b="1">
                <a:solidFill>
                  <a:schemeClr val="tx2"/>
                </a:solidFill>
                <a:latin typeface="Tahoma" pitchFamily="34" charset="0"/>
                <a:cs typeface="Arial" charset="0"/>
                <a:sym typeface="Tahoma" pitchFamily="34" charset="0"/>
              </a:rPr>
              <a:t>Cumulative Change in Single and Family Health Insurance Premiums and Federal Poverty </a:t>
            </a:r>
            <a:r>
              <a:rPr lang="en-US" sz="2400" b="1">
                <a:solidFill>
                  <a:srgbClr val="000000"/>
                </a:solidFill>
                <a:latin typeface="Tahoma" pitchFamily="34" charset="0"/>
                <a:cs typeface="Arial" charset="0"/>
                <a:sym typeface="Tahoma" pitchFamily="34" charset="0"/>
              </a:rPr>
              <a:t>Level</a:t>
            </a:r>
            <a:r>
              <a:rPr lang="en-US" sz="2400" b="1">
                <a:solidFill>
                  <a:schemeClr val="tx2"/>
                </a:solidFill>
                <a:latin typeface="Tahoma" pitchFamily="34" charset="0"/>
                <a:cs typeface="Arial" charset="0"/>
                <a:sym typeface="Tahoma" pitchFamily="34" charset="0"/>
              </a:rPr>
              <a:t>, 1996-2009</a:t>
            </a:r>
          </a:p>
        </p:txBody>
      </p:sp>
      <p:pic>
        <p:nvPicPr>
          <p:cNvPr id="52230" name="Picture 6" descr="kfflogo-color1"/>
          <p:cNvPicPr>
            <a:picLocks noChangeAspect="1" noChangeArrowheads="1"/>
          </p:cNvPicPr>
          <p:nvPr/>
        </p:nvPicPr>
        <p:blipFill>
          <a:blip r:embed="rId6" cstate="print"/>
          <a:srcRect/>
          <a:stretch>
            <a:fillRect/>
          </a:stretch>
        </p:blipFill>
        <p:spPr bwMode="auto">
          <a:xfrm>
            <a:off x="8615363" y="6337300"/>
            <a:ext cx="457200" cy="458788"/>
          </a:xfrm>
          <a:prstGeom prst="rect">
            <a:avLst/>
          </a:prstGeom>
          <a:noFill/>
          <a:ln w="9525">
            <a:noFill/>
            <a:miter lim="800000"/>
            <a:headEnd/>
            <a:tailEnd/>
          </a:ln>
        </p:spPr>
      </p:pic>
      <p:sp>
        <p:nvSpPr>
          <p:cNvPr id="52231" name="TextBox 7"/>
          <p:cNvSpPr txBox="1">
            <a:spLocks noChangeArrowheads="1"/>
          </p:cNvSpPr>
          <p:nvPr/>
        </p:nvSpPr>
        <p:spPr bwMode="auto">
          <a:xfrm>
            <a:off x="7281863" y="2557463"/>
            <a:ext cx="257175" cy="261937"/>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a:t>
            </a:r>
          </a:p>
        </p:txBody>
      </p:sp>
      <p:sp>
        <p:nvSpPr>
          <p:cNvPr id="52232" name="TextBox 8"/>
          <p:cNvSpPr txBox="1">
            <a:spLocks noChangeArrowheads="1"/>
          </p:cNvSpPr>
          <p:nvPr/>
        </p:nvSpPr>
        <p:spPr bwMode="auto">
          <a:xfrm>
            <a:off x="7281863" y="2057400"/>
            <a:ext cx="257175" cy="261938"/>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85725"/>
            <a:ext cx="9144000" cy="1143000"/>
          </a:xfrm>
        </p:spPr>
        <p:txBody>
          <a:bodyPr/>
          <a:lstStyle/>
          <a:p>
            <a:pPr>
              <a:buClr>
                <a:srgbClr val="000000"/>
              </a:buClr>
              <a:buFont typeface="Tahoma" pitchFamily="34" charset="0"/>
              <a:buNone/>
            </a:pPr>
            <a:r>
              <a:rPr lang="en-US" sz="3000" b="1">
                <a:solidFill>
                  <a:schemeClr val="tx1"/>
                </a:solidFill>
                <a:cs typeface="Tahoma" pitchFamily="34" charset="0"/>
                <a:sym typeface="Tahoma" pitchFamily="34" charset="0"/>
              </a:rPr>
              <a:t>Medicaid Managed Care and Traditional Enrollment, 1999-2009</a:t>
            </a:r>
            <a:r>
              <a:rPr lang="en-US" sz="3000" b="1">
                <a:cs typeface="Tahoma" pitchFamily="34" charset="0"/>
                <a:sym typeface="Tahoma" pitchFamily="34" charset="0"/>
              </a:rPr>
              <a:t> </a:t>
            </a:r>
          </a:p>
        </p:txBody>
      </p:sp>
      <p:graphicFrame>
        <p:nvGraphicFramePr>
          <p:cNvPr id="54275" name="Object 3"/>
          <p:cNvGraphicFramePr>
            <a:graphicFrameLocks noGrp="1" noChangeAspect="1"/>
          </p:cNvGraphicFramePr>
          <p:nvPr>
            <p:ph sz="half" idx="4294967295"/>
          </p:nvPr>
        </p:nvGraphicFramePr>
        <p:xfrm>
          <a:off x="-47625" y="1676400"/>
          <a:ext cx="9020175" cy="4229100"/>
        </p:xfrm>
        <a:graphic>
          <a:graphicData uri="http://schemas.openxmlformats.org/presentationml/2006/ole">
            <p:oleObj spid="_x0000_s54275" r:id="rId3" imgW="9022862" imgH="4224894" progId="Excel.Sheet.8">
              <p:embed/>
            </p:oleObj>
          </a:graphicData>
        </a:graphic>
      </p:graphicFrame>
      <p:sp>
        <p:nvSpPr>
          <p:cNvPr id="54276" name="Text Box 4"/>
          <p:cNvSpPr txBox="1">
            <a:spLocks noChangeArrowheads="1"/>
          </p:cNvSpPr>
          <p:nvPr/>
        </p:nvSpPr>
        <p:spPr bwMode="auto">
          <a:xfrm>
            <a:off x="-371475" y="6115050"/>
            <a:ext cx="8720138" cy="681038"/>
          </a:xfrm>
          <a:prstGeom prst="rect">
            <a:avLst/>
          </a:prstGeom>
          <a:noFill/>
          <a:ln w="9525">
            <a:noFill/>
            <a:miter lim="800000"/>
            <a:headEnd/>
            <a:tailEnd/>
          </a:ln>
        </p:spPr>
        <p:txBody>
          <a:bodyPr anchorCtr="1">
            <a:spAutoFit/>
          </a:bodyPr>
          <a:lstStyle/>
          <a:p>
            <a:pPr>
              <a:spcBef>
                <a:spcPct val="50000"/>
              </a:spcBef>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Note: Numbers may not produce totals because of rounding. Unduplicated count. Includes managed care enrollees receiving comprehensive and limited benefits.</a:t>
            </a:r>
          </a:p>
          <a:p>
            <a:pPr>
              <a:spcBef>
                <a:spcPct val="50000"/>
              </a:spcBef>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SOURCE: </a:t>
            </a:r>
            <a:r>
              <a:rPr lang="en-US" sz="1100" i="1">
                <a:solidFill>
                  <a:srgbClr val="000000"/>
                </a:solidFill>
                <a:latin typeface="Tahoma" pitchFamily="34" charset="0"/>
                <a:cs typeface="Tahoma" pitchFamily="34" charset="0"/>
                <a:sym typeface="Tahoma" pitchFamily="34" charset="0"/>
              </a:rPr>
              <a:t>2009 Medicaid Managed Care Enrollment Report</a:t>
            </a:r>
            <a:r>
              <a:rPr lang="en-US" sz="1100">
                <a:solidFill>
                  <a:srgbClr val="000000"/>
                </a:solidFill>
                <a:latin typeface="Tahoma" pitchFamily="34" charset="0"/>
                <a:cs typeface="Tahoma" pitchFamily="34" charset="0"/>
                <a:sym typeface="Tahoma" pitchFamily="34" charset="0"/>
              </a:rPr>
              <a:t>. CMS.</a:t>
            </a:r>
          </a:p>
        </p:txBody>
      </p:sp>
      <p:sp>
        <p:nvSpPr>
          <p:cNvPr id="54277" name="Text Box 5"/>
          <p:cNvSpPr txBox="1">
            <a:spLocks noChangeArrowheads="1"/>
          </p:cNvSpPr>
          <p:nvPr/>
        </p:nvSpPr>
        <p:spPr bwMode="auto">
          <a:xfrm>
            <a:off x="762000" y="1200150"/>
            <a:ext cx="7620000" cy="338138"/>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Enrollment (in millions)</a:t>
            </a:r>
          </a:p>
        </p:txBody>
      </p:sp>
      <p:sp>
        <p:nvSpPr>
          <p:cNvPr id="54278" name="Text Box 6"/>
          <p:cNvSpPr txBox="1">
            <a:spLocks noChangeArrowheads="1"/>
          </p:cNvSpPr>
          <p:nvPr/>
        </p:nvSpPr>
        <p:spPr bwMode="auto">
          <a:xfrm>
            <a:off x="0" y="2743200"/>
            <a:ext cx="649288" cy="307975"/>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Tahoma" pitchFamily="34" charset="0"/>
                <a:sym typeface="Tahoma" pitchFamily="34" charset="0"/>
              </a:rPr>
              <a:t>31.9</a:t>
            </a:r>
          </a:p>
        </p:txBody>
      </p:sp>
      <p:sp>
        <p:nvSpPr>
          <p:cNvPr id="54279" name="Text Box 7"/>
          <p:cNvSpPr txBox="1">
            <a:spLocks noChangeArrowheads="1"/>
          </p:cNvSpPr>
          <p:nvPr/>
        </p:nvSpPr>
        <p:spPr bwMode="auto">
          <a:xfrm>
            <a:off x="838200" y="2667000"/>
            <a:ext cx="649288" cy="307975"/>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Tahoma" pitchFamily="34" charset="0"/>
                <a:sym typeface="Tahoma" pitchFamily="34" charset="0"/>
              </a:rPr>
              <a:t>33.7</a:t>
            </a:r>
          </a:p>
        </p:txBody>
      </p:sp>
      <p:sp>
        <p:nvSpPr>
          <p:cNvPr id="54280" name="Text Box 8"/>
          <p:cNvSpPr txBox="1">
            <a:spLocks noChangeArrowheads="1"/>
          </p:cNvSpPr>
          <p:nvPr/>
        </p:nvSpPr>
        <p:spPr bwMode="auto">
          <a:xfrm>
            <a:off x="1676400" y="2514600"/>
            <a:ext cx="649288" cy="307975"/>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Tahoma" pitchFamily="34" charset="0"/>
                <a:sym typeface="Tahoma" pitchFamily="34" charset="0"/>
              </a:rPr>
              <a:t>36.6</a:t>
            </a:r>
          </a:p>
        </p:txBody>
      </p:sp>
      <p:sp>
        <p:nvSpPr>
          <p:cNvPr id="54281" name="Text Box 9"/>
          <p:cNvSpPr txBox="1">
            <a:spLocks noChangeArrowheads="1"/>
          </p:cNvSpPr>
          <p:nvPr/>
        </p:nvSpPr>
        <p:spPr bwMode="auto">
          <a:xfrm>
            <a:off x="2514600" y="2362200"/>
            <a:ext cx="649288" cy="307975"/>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Tahoma" pitchFamily="34" charset="0"/>
                <a:sym typeface="Tahoma" pitchFamily="34" charset="0"/>
              </a:rPr>
              <a:t>40.1</a:t>
            </a:r>
          </a:p>
        </p:txBody>
      </p:sp>
      <p:sp>
        <p:nvSpPr>
          <p:cNvPr id="54282" name="Text Box 10"/>
          <p:cNvSpPr txBox="1">
            <a:spLocks noChangeArrowheads="1"/>
          </p:cNvSpPr>
          <p:nvPr/>
        </p:nvSpPr>
        <p:spPr bwMode="auto">
          <a:xfrm>
            <a:off x="3276600" y="2209800"/>
            <a:ext cx="649288" cy="307975"/>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Tahoma" pitchFamily="34" charset="0"/>
                <a:sym typeface="Tahoma" pitchFamily="34" charset="0"/>
              </a:rPr>
              <a:t>42.7</a:t>
            </a:r>
          </a:p>
        </p:txBody>
      </p:sp>
      <p:sp>
        <p:nvSpPr>
          <p:cNvPr id="54283" name="Text Box 11"/>
          <p:cNvSpPr txBox="1">
            <a:spLocks noChangeArrowheads="1"/>
          </p:cNvSpPr>
          <p:nvPr/>
        </p:nvSpPr>
        <p:spPr bwMode="auto">
          <a:xfrm>
            <a:off x="4114800" y="2133600"/>
            <a:ext cx="649288" cy="307975"/>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Tahoma" pitchFamily="34" charset="0"/>
                <a:sym typeface="Tahoma" pitchFamily="34" charset="0"/>
              </a:rPr>
              <a:t>44.4</a:t>
            </a:r>
          </a:p>
        </p:txBody>
      </p:sp>
      <p:sp>
        <p:nvSpPr>
          <p:cNvPr id="54284" name="Text Box 12"/>
          <p:cNvSpPr txBox="1">
            <a:spLocks noChangeArrowheads="1"/>
          </p:cNvSpPr>
          <p:nvPr/>
        </p:nvSpPr>
        <p:spPr bwMode="auto">
          <a:xfrm>
            <a:off x="4953000" y="2057400"/>
            <a:ext cx="649288" cy="307975"/>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Tahoma" pitchFamily="34" charset="0"/>
                <a:sym typeface="Tahoma" pitchFamily="34" charset="0"/>
              </a:rPr>
              <a:t>45.4</a:t>
            </a:r>
          </a:p>
        </p:txBody>
      </p:sp>
      <p:sp>
        <p:nvSpPr>
          <p:cNvPr id="54285" name="Text Box 13"/>
          <p:cNvSpPr txBox="1">
            <a:spLocks noChangeArrowheads="1"/>
          </p:cNvSpPr>
          <p:nvPr/>
        </p:nvSpPr>
        <p:spPr bwMode="auto">
          <a:xfrm>
            <a:off x="5791200" y="2057400"/>
            <a:ext cx="649288" cy="307975"/>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Tahoma" pitchFamily="34" charset="0"/>
                <a:sym typeface="Tahoma" pitchFamily="34" charset="0"/>
              </a:rPr>
              <a:t>45.7</a:t>
            </a:r>
          </a:p>
        </p:txBody>
      </p:sp>
      <p:sp>
        <p:nvSpPr>
          <p:cNvPr id="54286" name="Text Box 14"/>
          <p:cNvSpPr txBox="1">
            <a:spLocks noChangeArrowheads="1"/>
          </p:cNvSpPr>
          <p:nvPr/>
        </p:nvSpPr>
        <p:spPr bwMode="auto">
          <a:xfrm>
            <a:off x="6553200" y="2057400"/>
            <a:ext cx="649288" cy="307975"/>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Tahoma" pitchFamily="34" charset="0"/>
                <a:sym typeface="Tahoma" pitchFamily="34" charset="0"/>
              </a:rPr>
              <a:t>46.0</a:t>
            </a:r>
          </a:p>
        </p:txBody>
      </p:sp>
      <p:sp>
        <p:nvSpPr>
          <p:cNvPr id="54287" name="Text Box 15"/>
          <p:cNvSpPr txBox="1">
            <a:spLocks noChangeArrowheads="1"/>
          </p:cNvSpPr>
          <p:nvPr/>
        </p:nvSpPr>
        <p:spPr bwMode="auto">
          <a:xfrm>
            <a:off x="7391400" y="1981200"/>
            <a:ext cx="649288" cy="307975"/>
          </a:xfrm>
          <a:prstGeom prst="rect">
            <a:avLst/>
          </a:prstGeom>
          <a:noFill/>
          <a:ln w="9525">
            <a:noFill/>
            <a:miter lim="800000"/>
            <a:headEnd/>
            <a:tailEnd/>
          </a:ln>
        </p:spPr>
        <p:txBody>
          <a:bodyPr anchorCtr="1">
            <a:spAutoFit/>
          </a:bodyPr>
          <a:lstStyle/>
          <a:p>
            <a:pPr algn="ctr">
              <a:spcBef>
                <a:spcPct val="50000"/>
              </a:spcBef>
              <a:buClr>
                <a:srgbClr val="000000"/>
              </a:buClr>
              <a:buFont typeface="Tahoma" pitchFamily="34" charset="0"/>
              <a:buNone/>
            </a:pPr>
            <a:r>
              <a:rPr lang="en-US" sz="1400" b="1">
                <a:solidFill>
                  <a:srgbClr val="000000"/>
                </a:solidFill>
                <a:latin typeface="Tahoma" pitchFamily="34" charset="0"/>
                <a:cs typeface="Tahoma" pitchFamily="34" charset="0"/>
                <a:sym typeface="Tahoma" pitchFamily="34" charset="0"/>
              </a:rPr>
              <a:t>47.1</a:t>
            </a:r>
          </a:p>
        </p:txBody>
      </p:sp>
      <p:pic>
        <p:nvPicPr>
          <p:cNvPr id="54288" name="Picture 21"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idx="4294967295"/>
          </p:nvPr>
        </p:nvSpPr>
        <p:spPr>
          <a:xfrm>
            <a:off x="685800" y="133350"/>
            <a:ext cx="7772400" cy="1143000"/>
          </a:xfrm>
        </p:spPr>
        <p:txBody>
          <a:bodyPr/>
          <a:lstStyle/>
          <a:p>
            <a:pPr>
              <a:buClr>
                <a:srgbClr val="000000"/>
              </a:buClr>
              <a:buFont typeface="Tahoma" pitchFamily="34" charset="0"/>
              <a:buNone/>
            </a:pPr>
            <a:r>
              <a:rPr lang="en-US" sz="3200" b="1">
                <a:cs typeface="Tahoma" pitchFamily="34" charset="0"/>
                <a:sym typeface="Tahoma" pitchFamily="34" charset="0"/>
              </a:rPr>
              <a:t>Financial Consequences of Medical Bills by Insurance Status, 2009</a:t>
            </a:r>
          </a:p>
        </p:txBody>
      </p:sp>
      <p:graphicFrame>
        <p:nvGraphicFramePr>
          <p:cNvPr id="56322" name="Object 3"/>
          <p:cNvGraphicFramePr>
            <a:graphicFrameLocks noChangeAspect="1"/>
          </p:cNvGraphicFramePr>
          <p:nvPr>
            <p:ph type="chart" idx="4294967295"/>
          </p:nvPr>
        </p:nvGraphicFramePr>
        <p:xfrm>
          <a:off x="303213" y="1763713"/>
          <a:ext cx="8485187" cy="4484687"/>
        </p:xfrm>
        <a:graphic>
          <a:graphicData uri="http://schemas.openxmlformats.org/presentationml/2006/ole">
            <p:oleObj spid="_x0000_s56322" name="Chart" r:id="rId3" imgW="8486767" imgH="4486320" progId="MSGraph.Chart.8">
              <p:embed followColorScheme="full"/>
            </p:oleObj>
          </a:graphicData>
        </a:graphic>
      </p:graphicFrame>
      <p:sp>
        <p:nvSpPr>
          <p:cNvPr id="56324" name="Text Box 4"/>
          <p:cNvSpPr txBox="1">
            <a:spLocks noChangeArrowheads="1"/>
          </p:cNvSpPr>
          <p:nvPr/>
        </p:nvSpPr>
        <p:spPr bwMode="auto">
          <a:xfrm>
            <a:off x="22225" y="6383338"/>
            <a:ext cx="6096000" cy="398462"/>
          </a:xfrm>
          <a:prstGeom prst="rect">
            <a:avLst/>
          </a:prstGeom>
          <a:noFill/>
          <a:ln w="9525">
            <a:noFill/>
            <a:miter lim="800000"/>
            <a:headEnd/>
            <a:tailEnd/>
          </a:ln>
        </p:spPr>
        <p:txBody>
          <a:bodyPr>
            <a:spAutoFit/>
          </a:bodyPr>
          <a:lstStyle/>
          <a:p>
            <a:pPr>
              <a:spcBef>
                <a:spcPct val="50000"/>
              </a:spcBef>
              <a:buClr>
                <a:srgbClr val="000000"/>
              </a:buClr>
              <a:buFont typeface="Tahoma" pitchFamily="34" charset="0"/>
              <a:buNone/>
            </a:pPr>
            <a:r>
              <a:rPr lang="en-US" sz="1000">
                <a:solidFill>
                  <a:srgbClr val="000000"/>
                </a:solidFill>
                <a:latin typeface="Tahoma" pitchFamily="34" charset="0"/>
                <a:cs typeface="Tahoma" pitchFamily="34" charset="0"/>
                <a:sym typeface="Tahoma" pitchFamily="34" charset="0"/>
              </a:rPr>
              <a:t>NOTE: All differences between insured and uninsured are statistically significant (p&lt;0.05).</a:t>
            </a:r>
            <a:br>
              <a:rPr lang="en-US" sz="1000">
                <a:solidFill>
                  <a:srgbClr val="000000"/>
                </a:solidFill>
                <a:latin typeface="Tahoma" pitchFamily="34" charset="0"/>
                <a:cs typeface="Tahoma" pitchFamily="34" charset="0"/>
                <a:sym typeface="Tahoma" pitchFamily="34" charset="0"/>
              </a:rPr>
            </a:br>
            <a:r>
              <a:rPr lang="en-US" sz="1000">
                <a:solidFill>
                  <a:srgbClr val="000000"/>
                </a:solidFill>
                <a:latin typeface="Tahoma" pitchFamily="34" charset="0"/>
                <a:cs typeface="Tahoma" pitchFamily="34" charset="0"/>
                <a:sym typeface="Tahoma" pitchFamily="34" charset="0"/>
              </a:rPr>
              <a:t>SOURCE: Kaiser Family Foundation Health Tracking Poll: August 2009.</a:t>
            </a:r>
            <a:r>
              <a:rPr lang="en-US" sz="1000" i="1">
                <a:solidFill>
                  <a:srgbClr val="000000"/>
                </a:solidFill>
                <a:latin typeface="Tahoma" pitchFamily="34" charset="0"/>
                <a:cs typeface="Tahoma" pitchFamily="34" charset="0"/>
                <a:sym typeface="Tahoma" pitchFamily="34" charset="0"/>
              </a:rPr>
              <a:t>     </a:t>
            </a:r>
            <a:r>
              <a:rPr lang="en-US" sz="1000" i="1" u="sng">
                <a:solidFill>
                  <a:srgbClr val="000000"/>
                </a:solidFill>
                <a:latin typeface="Tahoma" pitchFamily="34" charset="0"/>
                <a:cs typeface="Tahoma" pitchFamily="34" charset="0"/>
                <a:sym typeface="Tahoma" pitchFamily="34" charset="0"/>
              </a:rPr>
              <a:t> </a:t>
            </a:r>
            <a:r>
              <a:rPr lang="en-US" sz="1000">
                <a:solidFill>
                  <a:srgbClr val="000000"/>
                </a:solidFill>
                <a:latin typeface="Tahoma" pitchFamily="34" charset="0"/>
                <a:cs typeface="Tahoma" pitchFamily="34" charset="0"/>
                <a:sym typeface="Tahoma" pitchFamily="34" charset="0"/>
              </a:rPr>
              <a:t>   </a:t>
            </a:r>
          </a:p>
        </p:txBody>
      </p:sp>
      <p:sp>
        <p:nvSpPr>
          <p:cNvPr id="56325" name="Text Box 5"/>
          <p:cNvSpPr txBox="1">
            <a:spLocks noChangeArrowheads="1"/>
          </p:cNvSpPr>
          <p:nvPr/>
        </p:nvSpPr>
        <p:spPr bwMode="auto">
          <a:xfrm>
            <a:off x="127000" y="1447800"/>
            <a:ext cx="6578600" cy="338138"/>
          </a:xfrm>
          <a:prstGeom prst="rect">
            <a:avLst/>
          </a:prstGeom>
          <a:noFill/>
          <a:ln w="9525">
            <a:noFill/>
            <a:miter lim="800000"/>
            <a:headEnd/>
            <a:tailEnd/>
          </a:ln>
        </p:spPr>
        <p:txBody>
          <a:bodyPr>
            <a:spAutoFit/>
          </a:bodyPr>
          <a:lstStyle/>
          <a:p>
            <a:pPr>
              <a:spcBef>
                <a:spcPct val="50000"/>
              </a:spcBef>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Percent of adults (age 18-64) reporting in past 12 months:</a:t>
            </a:r>
          </a:p>
        </p:txBody>
      </p:sp>
      <p:pic>
        <p:nvPicPr>
          <p:cNvPr id="56326" name="Picture 6"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988" name="Picture 4" descr="http://data.bls.gov/generated_files/graphics/LNS14000000_32749_1321981830796.gif"/>
          <p:cNvPicPr>
            <a:picLocks noChangeAspect="1" noChangeArrowheads="1"/>
          </p:cNvPicPr>
          <p:nvPr/>
        </p:nvPicPr>
        <p:blipFill>
          <a:blip r:embed="rId2" cstate="print"/>
          <a:srcRect/>
          <a:stretch>
            <a:fillRect/>
          </a:stretch>
        </p:blipFill>
        <p:spPr bwMode="auto">
          <a:xfrm>
            <a:off x="-381000" y="2095500"/>
            <a:ext cx="9525000" cy="4762500"/>
          </a:xfrm>
          <a:prstGeom prst="rect">
            <a:avLst/>
          </a:prstGeom>
          <a:noFill/>
        </p:spPr>
      </p:pic>
      <p:sp>
        <p:nvSpPr>
          <p:cNvPr id="6" name="Title 5"/>
          <p:cNvSpPr>
            <a:spLocks noGrp="1"/>
          </p:cNvSpPr>
          <p:nvPr>
            <p:ph type="title"/>
          </p:nvPr>
        </p:nvSpPr>
        <p:spPr/>
        <p:txBody>
          <a:bodyPr/>
          <a:lstStyle/>
          <a:p>
            <a:r>
              <a:rPr lang="en-US" dirty="0" smtClean="0"/>
              <a:t>U.S. unemployment rate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370" name="Object 2"/>
          <p:cNvGraphicFramePr>
            <a:graphicFrameLocks noGrp="1" noChangeAspect="1"/>
          </p:cNvGraphicFramePr>
          <p:nvPr>
            <p:ph idx="4294967295"/>
          </p:nvPr>
        </p:nvGraphicFramePr>
        <p:xfrm>
          <a:off x="228600" y="1828800"/>
          <a:ext cx="8220075" cy="4465638"/>
        </p:xfrm>
        <a:graphic>
          <a:graphicData uri="http://schemas.openxmlformats.org/presentationml/2006/ole">
            <p:oleObj spid="_x0000_s58370" r:id="rId3" imgW="8218120" imgH="4468755" progId="Excel.Sheet.8">
              <p:embed/>
            </p:oleObj>
          </a:graphicData>
        </a:graphic>
      </p:graphicFrame>
      <p:sp>
        <p:nvSpPr>
          <p:cNvPr id="58371" name="Text Box 3"/>
          <p:cNvSpPr txBox="1">
            <a:spLocks noChangeArrowheads="1"/>
          </p:cNvSpPr>
          <p:nvPr/>
        </p:nvSpPr>
        <p:spPr bwMode="auto">
          <a:xfrm>
            <a:off x="4191000" y="5867400"/>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January 2007</a:t>
            </a:r>
          </a:p>
        </p:txBody>
      </p:sp>
      <p:sp>
        <p:nvSpPr>
          <p:cNvPr id="58372" name="Text Box 4"/>
          <p:cNvSpPr txBox="1">
            <a:spLocks noChangeArrowheads="1"/>
          </p:cNvSpPr>
          <p:nvPr/>
        </p:nvSpPr>
        <p:spPr bwMode="auto">
          <a:xfrm>
            <a:off x="7620000" y="5867400"/>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December 2007</a:t>
            </a:r>
          </a:p>
        </p:txBody>
      </p:sp>
      <p:sp>
        <p:nvSpPr>
          <p:cNvPr id="58373" name="Text Box 5"/>
          <p:cNvSpPr txBox="1">
            <a:spLocks noChangeArrowheads="1"/>
          </p:cNvSpPr>
          <p:nvPr/>
        </p:nvSpPr>
        <p:spPr bwMode="auto">
          <a:xfrm>
            <a:off x="457200" y="5867400"/>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January 2006</a:t>
            </a:r>
          </a:p>
        </p:txBody>
      </p:sp>
      <p:sp>
        <p:nvSpPr>
          <p:cNvPr id="58374" name="Rectangle 6"/>
          <p:cNvSpPr>
            <a:spLocks noChangeArrowheads="1"/>
          </p:cNvSpPr>
          <p:nvPr/>
        </p:nvSpPr>
        <p:spPr bwMode="auto">
          <a:xfrm>
            <a:off x="685800" y="304800"/>
            <a:ext cx="7772400" cy="914400"/>
          </a:xfrm>
          <a:prstGeom prst="rect">
            <a:avLst/>
          </a:prstGeom>
          <a:noFill/>
          <a:ln w="9525">
            <a:noFill/>
            <a:miter lim="800000"/>
            <a:headEnd/>
            <a:tailEnd/>
          </a:ln>
        </p:spPr>
        <p:txBody>
          <a:bodyPr anchor="ctr"/>
          <a:lstStyle/>
          <a:p>
            <a:pPr algn="ctr">
              <a:buClr>
                <a:srgbClr val="000000"/>
              </a:buClr>
              <a:buFont typeface="Tahoma" pitchFamily="34" charset="0"/>
              <a:buNone/>
            </a:pPr>
            <a:r>
              <a:rPr lang="en-US" sz="2000" b="1">
                <a:solidFill>
                  <a:schemeClr val="tx2"/>
                </a:solidFill>
                <a:latin typeface="Tahoma" pitchFamily="34" charset="0"/>
                <a:cs typeface="Tahoma" pitchFamily="34" charset="0"/>
                <a:sym typeface="Tahoma" pitchFamily="34" charset="0"/>
              </a:rPr>
              <a:t>Figure 2:  Among Adults with Employer-Sponsored Coverage or Nongroup Coverage in January 2006, Percent Uninsured in Each Month, January 2006 to December 2007</a:t>
            </a:r>
          </a:p>
        </p:txBody>
      </p:sp>
      <p:sp>
        <p:nvSpPr>
          <p:cNvPr id="58375" name="TextBox 7"/>
          <p:cNvSpPr txBox="1">
            <a:spLocks noChangeArrowheads="1"/>
          </p:cNvSpPr>
          <p:nvPr/>
        </p:nvSpPr>
        <p:spPr bwMode="auto">
          <a:xfrm>
            <a:off x="228600" y="6396038"/>
            <a:ext cx="7620000" cy="460375"/>
          </a:xfrm>
          <a:prstGeom prst="rect">
            <a:avLst/>
          </a:prstGeom>
          <a:noFill/>
          <a:ln w="9525">
            <a:noFill/>
            <a:miter lim="800000"/>
            <a:headEnd/>
            <a:tailEnd/>
          </a:ln>
        </p:spPr>
        <p:txBody>
          <a:bodyPr>
            <a:spAutoFit/>
          </a:bodyPr>
          <a:lstStyle/>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Source: Kaiser Family Foundation analysis using data from U.S. Department of Health and Human Services, Agency for Healthcare Research and Quality, Medical Expenditure Panel Survey (MEPS), 2006 and 2007.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0418" name="Object 2"/>
          <p:cNvGraphicFramePr>
            <a:graphicFrameLocks noGrp="1" noChangeAspect="1"/>
          </p:cNvGraphicFramePr>
          <p:nvPr>
            <p:ph idx="4294967295"/>
          </p:nvPr>
        </p:nvGraphicFramePr>
        <p:xfrm>
          <a:off x="228600" y="1828800"/>
          <a:ext cx="8220075" cy="4465638"/>
        </p:xfrm>
        <a:graphic>
          <a:graphicData uri="http://schemas.openxmlformats.org/presentationml/2006/ole">
            <p:oleObj spid="_x0000_s60418" r:id="rId3" imgW="8218120" imgH="4468755" progId="Excel.Sheet.8">
              <p:embed/>
            </p:oleObj>
          </a:graphicData>
        </a:graphic>
      </p:graphicFrame>
      <p:sp>
        <p:nvSpPr>
          <p:cNvPr id="60419" name="Text Box 3"/>
          <p:cNvSpPr txBox="1">
            <a:spLocks noChangeArrowheads="1"/>
          </p:cNvSpPr>
          <p:nvPr/>
        </p:nvSpPr>
        <p:spPr bwMode="auto">
          <a:xfrm>
            <a:off x="4191000" y="5867400"/>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January 2007</a:t>
            </a:r>
          </a:p>
        </p:txBody>
      </p:sp>
      <p:sp>
        <p:nvSpPr>
          <p:cNvPr id="60420" name="Text Box 4"/>
          <p:cNvSpPr txBox="1">
            <a:spLocks noChangeArrowheads="1"/>
          </p:cNvSpPr>
          <p:nvPr/>
        </p:nvSpPr>
        <p:spPr bwMode="auto">
          <a:xfrm>
            <a:off x="7620000" y="5867400"/>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December 2007</a:t>
            </a:r>
          </a:p>
        </p:txBody>
      </p:sp>
      <p:sp>
        <p:nvSpPr>
          <p:cNvPr id="60421" name="Text Box 5"/>
          <p:cNvSpPr txBox="1">
            <a:spLocks noChangeArrowheads="1"/>
          </p:cNvSpPr>
          <p:nvPr/>
        </p:nvSpPr>
        <p:spPr bwMode="auto">
          <a:xfrm>
            <a:off x="457200" y="5867400"/>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January 2006</a:t>
            </a:r>
          </a:p>
        </p:txBody>
      </p:sp>
      <p:sp>
        <p:nvSpPr>
          <p:cNvPr id="60422" name="Rectangle 6"/>
          <p:cNvSpPr>
            <a:spLocks noChangeArrowheads="1"/>
          </p:cNvSpPr>
          <p:nvPr/>
        </p:nvSpPr>
        <p:spPr bwMode="auto">
          <a:xfrm>
            <a:off x="685800" y="304800"/>
            <a:ext cx="7772400" cy="914400"/>
          </a:xfrm>
          <a:prstGeom prst="rect">
            <a:avLst/>
          </a:prstGeom>
          <a:noFill/>
          <a:ln w="9525">
            <a:noFill/>
            <a:miter lim="800000"/>
            <a:headEnd/>
            <a:tailEnd/>
          </a:ln>
        </p:spPr>
        <p:txBody>
          <a:bodyPr anchor="ctr"/>
          <a:lstStyle/>
          <a:p>
            <a:pPr algn="ctr">
              <a:buClr>
                <a:srgbClr val="000000"/>
              </a:buClr>
              <a:buFont typeface="Tahoma" pitchFamily="34" charset="0"/>
              <a:buNone/>
            </a:pPr>
            <a:r>
              <a:rPr lang="en-US" sz="2000" b="1">
                <a:solidFill>
                  <a:schemeClr val="tx2"/>
                </a:solidFill>
                <a:latin typeface="Tahoma" pitchFamily="34" charset="0"/>
                <a:cs typeface="Tahoma" pitchFamily="34" charset="0"/>
                <a:sym typeface="Tahoma" pitchFamily="34" charset="0"/>
              </a:rPr>
              <a:t>Figure 3:  Among Adults with Medicaid in January 2006, Percent Uninsured in Each Month, January 2006 to December 2007</a:t>
            </a:r>
          </a:p>
        </p:txBody>
      </p:sp>
      <p:sp>
        <p:nvSpPr>
          <p:cNvPr id="60423" name="TextBox 7"/>
          <p:cNvSpPr txBox="1">
            <a:spLocks noChangeArrowheads="1"/>
          </p:cNvSpPr>
          <p:nvPr/>
        </p:nvSpPr>
        <p:spPr bwMode="auto">
          <a:xfrm>
            <a:off x="228600" y="6396038"/>
            <a:ext cx="7620000" cy="460375"/>
          </a:xfrm>
          <a:prstGeom prst="rect">
            <a:avLst/>
          </a:prstGeom>
          <a:noFill/>
          <a:ln w="9525">
            <a:noFill/>
            <a:miter lim="800000"/>
            <a:headEnd/>
            <a:tailEnd/>
          </a:ln>
        </p:spPr>
        <p:txBody>
          <a:bodyPr>
            <a:spAutoFit/>
          </a:bodyPr>
          <a:lstStyle/>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Source: Kaiser Family Foundation analysis using data from U.S. Department of Health and Human Services, Agency for Healthcare Research and Quality, Medical Expenditure Panel Survey (MEPS), 2006 and 2007.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noGrp="1" noChangeAspect="1"/>
          </p:cNvGraphicFramePr>
          <p:nvPr>
            <p:ph idx="4294967295"/>
          </p:nvPr>
        </p:nvGraphicFramePr>
        <p:xfrm>
          <a:off x="225425" y="1447800"/>
          <a:ext cx="8645525" cy="4492625"/>
        </p:xfrm>
        <a:graphic>
          <a:graphicData uri="http://schemas.openxmlformats.org/presentationml/2006/ole">
            <p:oleObj spid="_x0000_s62466" r:id="rId3" imgW="8644877" imgH="4487045" progId="Excel.Sheet.8">
              <p:embed/>
            </p:oleObj>
          </a:graphicData>
        </a:graphic>
      </p:graphicFrame>
      <p:sp>
        <p:nvSpPr>
          <p:cNvPr id="62467" name="Text Box 3"/>
          <p:cNvSpPr txBox="1">
            <a:spLocks noChangeArrowheads="1"/>
          </p:cNvSpPr>
          <p:nvPr/>
        </p:nvSpPr>
        <p:spPr bwMode="auto">
          <a:xfrm>
            <a:off x="4419600" y="5567363"/>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January 2007</a:t>
            </a:r>
          </a:p>
        </p:txBody>
      </p:sp>
      <p:sp>
        <p:nvSpPr>
          <p:cNvPr id="62468" name="Text Box 4"/>
          <p:cNvSpPr txBox="1">
            <a:spLocks noChangeArrowheads="1"/>
          </p:cNvSpPr>
          <p:nvPr/>
        </p:nvSpPr>
        <p:spPr bwMode="auto">
          <a:xfrm>
            <a:off x="8077200" y="5567363"/>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December 2007</a:t>
            </a:r>
          </a:p>
        </p:txBody>
      </p:sp>
      <p:sp>
        <p:nvSpPr>
          <p:cNvPr id="62469" name="Text Box 5"/>
          <p:cNvSpPr txBox="1">
            <a:spLocks noChangeArrowheads="1"/>
          </p:cNvSpPr>
          <p:nvPr/>
        </p:nvSpPr>
        <p:spPr bwMode="auto">
          <a:xfrm>
            <a:off x="533400" y="5567363"/>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January 2006</a:t>
            </a:r>
          </a:p>
        </p:txBody>
      </p:sp>
      <p:sp>
        <p:nvSpPr>
          <p:cNvPr id="62470" name="Rectangle 6"/>
          <p:cNvSpPr>
            <a:spLocks noChangeArrowheads="1"/>
          </p:cNvSpPr>
          <p:nvPr/>
        </p:nvSpPr>
        <p:spPr bwMode="auto">
          <a:xfrm>
            <a:off x="533400" y="304800"/>
            <a:ext cx="8077200" cy="1066800"/>
          </a:xfrm>
          <a:prstGeom prst="rect">
            <a:avLst/>
          </a:prstGeom>
          <a:noFill/>
          <a:ln w="9525">
            <a:noFill/>
            <a:miter lim="800000"/>
            <a:headEnd/>
            <a:tailEnd/>
          </a:ln>
        </p:spPr>
        <p:txBody>
          <a:bodyPr anchor="ctr"/>
          <a:lstStyle/>
          <a:p>
            <a:pPr algn="ctr">
              <a:buClr>
                <a:srgbClr val="000000"/>
              </a:buClr>
              <a:buFont typeface="Tahoma" pitchFamily="34" charset="0"/>
              <a:buNone/>
            </a:pPr>
            <a:r>
              <a:rPr lang="en-US" sz="2000" b="1">
                <a:solidFill>
                  <a:schemeClr val="tx2"/>
                </a:solidFill>
                <a:latin typeface="Tahoma" pitchFamily="34" charset="0"/>
                <a:cs typeface="Tahoma" pitchFamily="34" charset="0"/>
                <a:sym typeface="Tahoma" pitchFamily="34" charset="0"/>
              </a:rPr>
              <a:t>Figure 6: Among Adults Without Health Insurance in January 2006, Percent with Health Insurance in Each Month, January 2006 to December 2007</a:t>
            </a:r>
          </a:p>
        </p:txBody>
      </p:sp>
      <p:sp>
        <p:nvSpPr>
          <p:cNvPr id="62471" name="TextBox 8"/>
          <p:cNvSpPr txBox="1">
            <a:spLocks noChangeArrowheads="1"/>
          </p:cNvSpPr>
          <p:nvPr/>
        </p:nvSpPr>
        <p:spPr bwMode="auto">
          <a:xfrm>
            <a:off x="228600" y="6019800"/>
            <a:ext cx="7620000" cy="825500"/>
          </a:xfrm>
          <a:prstGeom prst="rect">
            <a:avLst/>
          </a:prstGeom>
          <a:noFill/>
          <a:ln w="9525">
            <a:noFill/>
            <a:miter lim="800000"/>
            <a:headEnd/>
            <a:tailEnd/>
          </a:ln>
        </p:spPr>
        <p:txBody>
          <a:bodyPr>
            <a:spAutoFit/>
          </a:bodyPr>
          <a:lstStyle/>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Note:  Family income is based on income in 2006.</a:t>
            </a:r>
          </a:p>
          <a:p>
            <a:pPr>
              <a:buClr>
                <a:srgbClr val="000000"/>
              </a:buClr>
              <a:buFont typeface="Tahoma" pitchFamily="34" charset="0"/>
              <a:buNone/>
            </a:pPr>
            <a:endParaRPr lang="en-US" sz="1200">
              <a:solidFill>
                <a:srgbClr val="000000"/>
              </a:solidFill>
              <a:latin typeface="Tahoma" pitchFamily="34" charset="0"/>
              <a:cs typeface="Tahoma" pitchFamily="34" charset="0"/>
              <a:sym typeface="Tahoma" pitchFamily="34" charset="0"/>
            </a:endParaRPr>
          </a:p>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Source: Kaiser Family Foundation analysis using data from U.S. Department of Health and Human Services, Agency for Healthcare Research and Quality, Medical Expenditure Panel Survey (MEPS), 2006 and 2007.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4514" name="Object 2"/>
          <p:cNvGraphicFramePr>
            <a:graphicFrameLocks noGrp="1" noChangeAspect="1"/>
          </p:cNvGraphicFramePr>
          <p:nvPr>
            <p:ph idx="4294967295"/>
          </p:nvPr>
        </p:nvGraphicFramePr>
        <p:xfrm>
          <a:off x="225425" y="1522413"/>
          <a:ext cx="8645525" cy="4341812"/>
        </p:xfrm>
        <a:graphic>
          <a:graphicData uri="http://schemas.openxmlformats.org/presentationml/2006/ole">
            <p:oleObj spid="_x0000_s64514" r:id="rId3" imgW="8644877" imgH="4340728" progId="Excel.Sheet.8">
              <p:embed/>
            </p:oleObj>
          </a:graphicData>
        </a:graphic>
      </p:graphicFrame>
      <p:sp>
        <p:nvSpPr>
          <p:cNvPr id="64515" name="Text Box 3"/>
          <p:cNvSpPr txBox="1">
            <a:spLocks noChangeArrowheads="1"/>
          </p:cNvSpPr>
          <p:nvPr/>
        </p:nvSpPr>
        <p:spPr bwMode="auto">
          <a:xfrm>
            <a:off x="4419600" y="5567363"/>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January 2007</a:t>
            </a:r>
          </a:p>
        </p:txBody>
      </p:sp>
      <p:sp>
        <p:nvSpPr>
          <p:cNvPr id="64516" name="Text Box 4"/>
          <p:cNvSpPr txBox="1">
            <a:spLocks noChangeArrowheads="1"/>
          </p:cNvSpPr>
          <p:nvPr/>
        </p:nvSpPr>
        <p:spPr bwMode="auto">
          <a:xfrm>
            <a:off x="8077200" y="5567363"/>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December 2007</a:t>
            </a:r>
          </a:p>
        </p:txBody>
      </p:sp>
      <p:sp>
        <p:nvSpPr>
          <p:cNvPr id="64517" name="Text Box 5"/>
          <p:cNvSpPr txBox="1">
            <a:spLocks noChangeArrowheads="1"/>
          </p:cNvSpPr>
          <p:nvPr/>
        </p:nvSpPr>
        <p:spPr bwMode="auto">
          <a:xfrm>
            <a:off x="533400" y="5567363"/>
            <a:ext cx="1143000" cy="457200"/>
          </a:xfrm>
          <a:prstGeom prst="rect">
            <a:avLst/>
          </a:prstGeom>
          <a:noFill/>
          <a:ln w="9525">
            <a:noFill/>
            <a:miter lim="800000"/>
            <a:headEnd/>
            <a:tailEnd/>
          </a:ln>
        </p:spPr>
        <p:txBody>
          <a:bodyPr/>
          <a:lstStyle/>
          <a:p>
            <a:pPr algn="ctr">
              <a:buClr>
                <a:srgbClr val="000000"/>
              </a:buClr>
              <a:buFont typeface="Tahoma" pitchFamily="34" charset="0"/>
              <a:buNone/>
            </a:pPr>
            <a:r>
              <a:rPr lang="en-US" sz="1200" b="1">
                <a:solidFill>
                  <a:srgbClr val="000000"/>
                </a:solidFill>
                <a:latin typeface="Tahoma" pitchFamily="34" charset="0"/>
                <a:cs typeface="Tahoma" pitchFamily="34" charset="0"/>
                <a:sym typeface="Tahoma" pitchFamily="34" charset="0"/>
              </a:rPr>
              <a:t>January 2006</a:t>
            </a:r>
          </a:p>
        </p:txBody>
      </p:sp>
      <p:sp>
        <p:nvSpPr>
          <p:cNvPr id="64518" name="Rectangle 6"/>
          <p:cNvSpPr>
            <a:spLocks noChangeArrowheads="1"/>
          </p:cNvSpPr>
          <p:nvPr/>
        </p:nvSpPr>
        <p:spPr bwMode="auto">
          <a:xfrm>
            <a:off x="533400" y="304800"/>
            <a:ext cx="8077200" cy="1066800"/>
          </a:xfrm>
          <a:prstGeom prst="rect">
            <a:avLst/>
          </a:prstGeom>
          <a:noFill/>
          <a:ln w="9525">
            <a:noFill/>
            <a:miter lim="800000"/>
            <a:headEnd/>
            <a:tailEnd/>
          </a:ln>
        </p:spPr>
        <p:txBody>
          <a:bodyPr anchor="ctr"/>
          <a:lstStyle/>
          <a:p>
            <a:pPr algn="ctr">
              <a:buClr>
                <a:srgbClr val="000000"/>
              </a:buClr>
              <a:buFont typeface="Tahoma" pitchFamily="34" charset="0"/>
              <a:buNone/>
            </a:pPr>
            <a:r>
              <a:rPr lang="en-US" sz="2000" b="1">
                <a:solidFill>
                  <a:schemeClr val="tx2"/>
                </a:solidFill>
                <a:latin typeface="Tahoma" pitchFamily="34" charset="0"/>
                <a:cs typeface="Tahoma" pitchFamily="34" charset="0"/>
                <a:sym typeface="Tahoma" pitchFamily="34" charset="0"/>
              </a:rPr>
              <a:t>Figure 5c: Among Children Without Health Insurance in January 2006, Percent with Health Insurance in Each Month, January 2006 to December 2007</a:t>
            </a:r>
          </a:p>
        </p:txBody>
      </p:sp>
      <p:sp>
        <p:nvSpPr>
          <p:cNvPr id="64519" name="TextBox 8"/>
          <p:cNvSpPr txBox="1">
            <a:spLocks noChangeArrowheads="1"/>
          </p:cNvSpPr>
          <p:nvPr/>
        </p:nvSpPr>
        <p:spPr bwMode="auto">
          <a:xfrm>
            <a:off x="228600" y="6019800"/>
            <a:ext cx="7620000" cy="825500"/>
          </a:xfrm>
          <a:prstGeom prst="rect">
            <a:avLst/>
          </a:prstGeom>
          <a:noFill/>
          <a:ln w="9525">
            <a:noFill/>
            <a:miter lim="800000"/>
            <a:headEnd/>
            <a:tailEnd/>
          </a:ln>
        </p:spPr>
        <p:txBody>
          <a:bodyPr>
            <a:spAutoFit/>
          </a:bodyPr>
          <a:lstStyle/>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Note:  Family income is based on income in 2006.</a:t>
            </a:r>
          </a:p>
          <a:p>
            <a:pPr>
              <a:buClr>
                <a:srgbClr val="000000"/>
              </a:buClr>
              <a:buFont typeface="Tahoma" pitchFamily="34" charset="0"/>
              <a:buNone/>
            </a:pPr>
            <a:endParaRPr lang="en-US" sz="1200">
              <a:solidFill>
                <a:srgbClr val="000000"/>
              </a:solidFill>
              <a:latin typeface="Tahoma" pitchFamily="34" charset="0"/>
              <a:cs typeface="Tahoma" pitchFamily="34" charset="0"/>
              <a:sym typeface="Tahoma" pitchFamily="34" charset="0"/>
            </a:endParaRPr>
          </a:p>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Source: Kaiser Family Foundation analysis using data from U.S. Department of Health and Human Services, Agency for Healthcare Research and Quality, Medical Expenditure Panel Survey (MEPS), 2006 and 2007.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78" name="Text Box 18"/>
          <p:cNvSpPr txBox="1">
            <a:spLocks noChangeArrowheads="1"/>
          </p:cNvSpPr>
          <p:nvPr/>
        </p:nvSpPr>
        <p:spPr bwMode="auto">
          <a:xfrm>
            <a:off x="2762250" y="1839913"/>
            <a:ext cx="2443163" cy="1862137"/>
          </a:xfrm>
          <a:prstGeom prst="rect">
            <a:avLst/>
          </a:prstGeom>
          <a:noFill/>
          <a:ln w="9525">
            <a:noFill/>
            <a:miter lim="800000"/>
            <a:headEnd/>
            <a:tailEnd/>
          </a:ln>
          <a:effectLst/>
        </p:spPr>
        <p:txBody>
          <a:bodyPr>
            <a:spAutoFit/>
          </a:bodyPr>
          <a:lstStyle/>
          <a:p>
            <a:pPr algn="ctr" eaLnBrk="0" hangingPunct="0">
              <a:buFont typeface="Tahoma" pitchFamily="34" charset="0"/>
              <a:buNone/>
            </a:pPr>
            <a:r>
              <a:rPr lang="en-US" sz="2400" b="1">
                <a:solidFill>
                  <a:srgbClr val="000000"/>
                </a:solidFill>
                <a:latin typeface="Tahoma" pitchFamily="34" charset="0"/>
                <a:cs typeface="Arial" charset="0"/>
                <a:sym typeface="Tahoma" pitchFamily="34" charset="0"/>
              </a:rPr>
              <a:t>Decrease in Employer Sponsored Insurance</a:t>
            </a:r>
          </a:p>
          <a:p>
            <a:pPr algn="ctr" eaLnBrk="0" hangingPunct="0">
              <a:buFont typeface="Tahoma" pitchFamily="34" charset="0"/>
              <a:buNone/>
            </a:pPr>
            <a:r>
              <a:rPr lang="en-US" sz="2000" b="1">
                <a:solidFill>
                  <a:srgbClr val="000000"/>
                </a:solidFill>
                <a:latin typeface="Tahoma" pitchFamily="34" charset="0"/>
                <a:cs typeface="Arial" charset="0"/>
                <a:sym typeface="Tahoma" pitchFamily="34" charset="0"/>
              </a:rPr>
              <a:t>(million)</a:t>
            </a:r>
          </a:p>
        </p:txBody>
      </p:sp>
      <p:sp>
        <p:nvSpPr>
          <p:cNvPr id="66563" name="AutoShape 3"/>
          <p:cNvSpPr>
            <a:spLocks noChangeArrowheads="1"/>
          </p:cNvSpPr>
          <p:nvPr/>
        </p:nvSpPr>
        <p:spPr bwMode="auto">
          <a:xfrm>
            <a:off x="554038" y="2128838"/>
            <a:ext cx="1644650" cy="1585912"/>
          </a:xfrm>
          <a:prstGeom prst="upArrow">
            <a:avLst>
              <a:gd name="adj1" fmla="val 68907"/>
              <a:gd name="adj2" fmla="val 24269"/>
            </a:avLst>
          </a:prstGeom>
          <a:solidFill>
            <a:schemeClr val="accent1"/>
          </a:solidFill>
          <a:ln w="9525">
            <a:noFill/>
            <a:miter lim="800000"/>
            <a:headEnd/>
            <a:tailEnd/>
          </a:ln>
          <a:effectLst/>
        </p:spPr>
        <p:txBody>
          <a:bodyPr vert="eaVert" wrap="none" anchor="ctr"/>
          <a:lstStyle/>
          <a:p>
            <a:endParaRPr lang="en-US"/>
          </a:p>
        </p:txBody>
      </p:sp>
      <p:sp>
        <p:nvSpPr>
          <p:cNvPr id="66564" name="Text Box 4"/>
          <p:cNvSpPr txBox="1">
            <a:spLocks noChangeArrowheads="1"/>
          </p:cNvSpPr>
          <p:nvPr/>
        </p:nvSpPr>
        <p:spPr bwMode="auto">
          <a:xfrm>
            <a:off x="731838" y="2857500"/>
            <a:ext cx="1320800" cy="520700"/>
          </a:xfrm>
          <a:prstGeom prst="rect">
            <a:avLst/>
          </a:prstGeom>
          <a:noFill/>
          <a:ln w="9525">
            <a:noFill/>
            <a:miter lim="800000"/>
            <a:headEnd/>
            <a:tailEnd/>
          </a:ln>
          <a:effectLst/>
        </p:spPr>
        <p:txBody>
          <a:bodyPr>
            <a:spAutoFit/>
          </a:bodyPr>
          <a:lstStyle/>
          <a:p>
            <a:pPr algn="ctr" eaLnBrk="0" hangingPunct="0">
              <a:spcBef>
                <a:spcPct val="50000"/>
              </a:spcBef>
              <a:buFont typeface="Tahoma" pitchFamily="34" charset="0"/>
              <a:buNone/>
            </a:pPr>
            <a:r>
              <a:rPr lang="en-US" sz="2800" b="1">
                <a:solidFill>
                  <a:schemeClr val="bg1"/>
                </a:solidFill>
                <a:latin typeface="Tahoma" pitchFamily="34" charset="0"/>
                <a:cs typeface="Tahoma" pitchFamily="34" charset="0"/>
                <a:sym typeface="Tahoma" pitchFamily="34" charset="0"/>
              </a:rPr>
              <a:t>2.8%</a:t>
            </a:r>
          </a:p>
        </p:txBody>
      </p:sp>
      <p:sp>
        <p:nvSpPr>
          <p:cNvPr id="66565" name="Text Box 5"/>
          <p:cNvSpPr txBox="1">
            <a:spLocks noChangeArrowheads="1"/>
          </p:cNvSpPr>
          <p:nvPr/>
        </p:nvSpPr>
        <p:spPr bwMode="auto">
          <a:xfrm>
            <a:off x="61913" y="3770313"/>
            <a:ext cx="2590800" cy="2471737"/>
          </a:xfrm>
          <a:prstGeom prst="rect">
            <a:avLst/>
          </a:prstGeom>
          <a:noFill/>
          <a:ln w="9525">
            <a:noFill/>
            <a:miter lim="800000"/>
            <a:headEnd/>
            <a:tailEnd/>
          </a:ln>
          <a:effectLst/>
        </p:spPr>
        <p:txBody>
          <a:bodyPr>
            <a:spAutoFit/>
          </a:bodyPr>
          <a:lstStyle/>
          <a:p>
            <a:pPr algn="ctr" eaLnBrk="0" hangingPunct="0">
              <a:buFont typeface="Tahoma" pitchFamily="34" charset="0"/>
              <a:buNone/>
            </a:pPr>
            <a:r>
              <a:rPr lang="en-US" sz="2400" b="1">
                <a:solidFill>
                  <a:srgbClr val="000000"/>
                </a:solidFill>
                <a:latin typeface="Tahoma" pitchFamily="34" charset="0"/>
                <a:cs typeface="Arial" charset="0"/>
                <a:sym typeface="Tahoma" pitchFamily="34" charset="0"/>
              </a:rPr>
              <a:t>National Unemployment Rate Increase since 2008</a:t>
            </a:r>
          </a:p>
          <a:p>
            <a:pPr algn="ctr" eaLnBrk="0" hangingPunct="0">
              <a:buFont typeface="Tahoma" pitchFamily="34" charset="0"/>
              <a:buNone/>
            </a:pPr>
            <a:r>
              <a:rPr lang="en-US" sz="2000" b="1">
                <a:solidFill>
                  <a:srgbClr val="000000"/>
                </a:solidFill>
                <a:latin typeface="Tahoma" pitchFamily="34" charset="0"/>
                <a:cs typeface="Arial" charset="0"/>
                <a:sym typeface="Tahoma" pitchFamily="34" charset="0"/>
              </a:rPr>
              <a:t>(from 7.2% in Dec-08 to 10.0% in Nov-09)</a:t>
            </a:r>
          </a:p>
        </p:txBody>
      </p:sp>
      <p:sp>
        <p:nvSpPr>
          <p:cNvPr id="66566" name="Line 6"/>
          <p:cNvSpPr>
            <a:spLocks noChangeShapeType="1"/>
          </p:cNvSpPr>
          <p:nvPr/>
        </p:nvSpPr>
        <p:spPr bwMode="auto">
          <a:xfrm>
            <a:off x="415925" y="3733800"/>
            <a:ext cx="1938338" cy="0"/>
          </a:xfrm>
          <a:prstGeom prst="line">
            <a:avLst/>
          </a:prstGeom>
          <a:noFill/>
          <a:ln w="50800">
            <a:solidFill>
              <a:schemeClr val="accent2"/>
            </a:solidFill>
            <a:round/>
            <a:headEnd/>
            <a:tailEnd/>
          </a:ln>
          <a:effectLst/>
        </p:spPr>
        <p:txBody>
          <a:bodyPr/>
          <a:lstStyle/>
          <a:p>
            <a:endParaRPr lang="en-US"/>
          </a:p>
        </p:txBody>
      </p:sp>
      <p:sp>
        <p:nvSpPr>
          <p:cNvPr id="66567" name="Text Box 7"/>
          <p:cNvSpPr txBox="1">
            <a:spLocks noChangeArrowheads="1"/>
          </p:cNvSpPr>
          <p:nvPr/>
        </p:nvSpPr>
        <p:spPr bwMode="auto">
          <a:xfrm>
            <a:off x="2124075" y="2471738"/>
            <a:ext cx="612775" cy="1192212"/>
          </a:xfrm>
          <a:prstGeom prst="rect">
            <a:avLst/>
          </a:prstGeom>
          <a:noFill/>
          <a:ln w="9525">
            <a:noFill/>
            <a:miter lim="800000"/>
            <a:headEnd/>
            <a:tailEnd/>
          </a:ln>
          <a:effectLst/>
        </p:spPr>
        <p:txBody>
          <a:bodyPr>
            <a:spAutoFit/>
          </a:bodyPr>
          <a:lstStyle/>
          <a:p>
            <a:pPr eaLnBrk="0" hangingPunct="0">
              <a:spcBef>
                <a:spcPct val="50000"/>
              </a:spcBef>
              <a:buFont typeface="Tahoma" pitchFamily="34" charset="0"/>
              <a:buNone/>
            </a:pPr>
            <a:r>
              <a:rPr lang="en-US" sz="7200">
                <a:solidFill>
                  <a:srgbClr val="000000"/>
                </a:solidFill>
                <a:latin typeface="Tahoma" pitchFamily="34" charset="0"/>
                <a:cs typeface="Tahoma" pitchFamily="34" charset="0"/>
                <a:sym typeface="Tahoma" pitchFamily="34" charset="0"/>
              </a:rPr>
              <a:t>=</a:t>
            </a:r>
          </a:p>
        </p:txBody>
      </p:sp>
      <p:graphicFrame>
        <p:nvGraphicFramePr>
          <p:cNvPr id="66568" name="Object 8"/>
          <p:cNvGraphicFramePr>
            <a:graphicFrameLocks noChangeAspect="1"/>
          </p:cNvGraphicFramePr>
          <p:nvPr/>
        </p:nvGraphicFramePr>
        <p:xfrm>
          <a:off x="5416550" y="1684338"/>
          <a:ext cx="3727450" cy="2176462"/>
        </p:xfrm>
        <a:graphic>
          <a:graphicData uri="http://schemas.openxmlformats.org/presentationml/2006/ole">
            <p:oleObj spid="_x0000_s66568" name="Chart" r:id="rId3" imgW="3676774" imgH="2143263" progId="MSGraph.Chart.8">
              <p:embed followColorScheme="full"/>
            </p:oleObj>
          </a:graphicData>
        </a:graphic>
      </p:graphicFrame>
      <p:sp>
        <p:nvSpPr>
          <p:cNvPr id="66569" name="Text Box 9"/>
          <p:cNvSpPr txBox="1">
            <a:spLocks noChangeArrowheads="1"/>
          </p:cNvSpPr>
          <p:nvPr/>
        </p:nvSpPr>
        <p:spPr bwMode="auto">
          <a:xfrm>
            <a:off x="5849938" y="1176338"/>
            <a:ext cx="1143000" cy="520700"/>
          </a:xfrm>
          <a:prstGeom prst="rect">
            <a:avLst/>
          </a:prstGeom>
          <a:noFill/>
          <a:ln w="9525">
            <a:noFill/>
            <a:miter lim="800000"/>
            <a:headEnd/>
            <a:tailEnd/>
          </a:ln>
          <a:effectLst/>
        </p:spPr>
        <p:txBody>
          <a:bodyPr>
            <a:spAutoFit/>
          </a:bodyPr>
          <a:lstStyle/>
          <a:p>
            <a:pPr algn="ctr" eaLnBrk="0" hangingPunct="0">
              <a:spcBef>
                <a:spcPct val="50000"/>
              </a:spcBef>
              <a:buFont typeface="Tahoma" pitchFamily="34" charset="0"/>
              <a:buNone/>
            </a:pPr>
            <a:r>
              <a:rPr lang="en-US" sz="2800" b="1">
                <a:solidFill>
                  <a:srgbClr val="000000"/>
                </a:solidFill>
                <a:latin typeface="Tahoma" pitchFamily="34" charset="0"/>
                <a:cs typeface="Tahoma" pitchFamily="34" charset="0"/>
                <a:sym typeface="Tahoma" pitchFamily="34" charset="0"/>
              </a:rPr>
              <a:t>2.8</a:t>
            </a:r>
          </a:p>
        </p:txBody>
      </p:sp>
      <p:sp>
        <p:nvSpPr>
          <p:cNvPr id="66570" name="Text Box 10"/>
          <p:cNvSpPr txBox="1">
            <a:spLocks noChangeArrowheads="1"/>
          </p:cNvSpPr>
          <p:nvPr/>
        </p:nvSpPr>
        <p:spPr bwMode="auto">
          <a:xfrm>
            <a:off x="7564438" y="1042988"/>
            <a:ext cx="1143000" cy="520700"/>
          </a:xfrm>
          <a:prstGeom prst="rect">
            <a:avLst/>
          </a:prstGeom>
          <a:noFill/>
          <a:ln w="9525">
            <a:noFill/>
            <a:miter lim="800000"/>
            <a:headEnd/>
            <a:tailEnd/>
          </a:ln>
          <a:effectLst/>
        </p:spPr>
        <p:txBody>
          <a:bodyPr>
            <a:spAutoFit/>
          </a:bodyPr>
          <a:lstStyle/>
          <a:p>
            <a:pPr algn="ctr" eaLnBrk="0" hangingPunct="0">
              <a:spcBef>
                <a:spcPct val="50000"/>
              </a:spcBef>
              <a:buFont typeface="Tahoma" pitchFamily="34" charset="0"/>
              <a:buNone/>
            </a:pPr>
            <a:r>
              <a:rPr lang="en-US" sz="2800" b="1">
                <a:solidFill>
                  <a:srgbClr val="000000"/>
                </a:solidFill>
                <a:latin typeface="Tahoma" pitchFamily="34" charset="0"/>
                <a:cs typeface="Tahoma" pitchFamily="34" charset="0"/>
                <a:sym typeface="Tahoma" pitchFamily="34" charset="0"/>
              </a:rPr>
              <a:t>3.0</a:t>
            </a:r>
          </a:p>
        </p:txBody>
      </p:sp>
      <p:sp>
        <p:nvSpPr>
          <p:cNvPr id="66571" name="Text Box 11"/>
          <p:cNvSpPr txBox="1">
            <a:spLocks noChangeArrowheads="1"/>
          </p:cNvSpPr>
          <p:nvPr/>
        </p:nvSpPr>
        <p:spPr bwMode="auto">
          <a:xfrm>
            <a:off x="5248275" y="3770313"/>
            <a:ext cx="2176463" cy="1862137"/>
          </a:xfrm>
          <a:prstGeom prst="rect">
            <a:avLst/>
          </a:prstGeom>
          <a:noFill/>
          <a:ln w="9525">
            <a:noFill/>
            <a:miter lim="800000"/>
            <a:headEnd/>
            <a:tailEnd/>
          </a:ln>
          <a:effectLst/>
        </p:spPr>
        <p:txBody>
          <a:bodyPr>
            <a:spAutoFit/>
          </a:bodyPr>
          <a:lstStyle/>
          <a:p>
            <a:pPr algn="ctr" eaLnBrk="0" hangingPunct="0">
              <a:buFont typeface="Tahoma" pitchFamily="34" charset="0"/>
              <a:buNone/>
            </a:pPr>
            <a:r>
              <a:rPr lang="en-US" sz="2400" b="1">
                <a:solidFill>
                  <a:srgbClr val="000000"/>
                </a:solidFill>
                <a:latin typeface="Tahoma" pitchFamily="34" charset="0"/>
                <a:cs typeface="Arial" charset="0"/>
                <a:sym typeface="Tahoma" pitchFamily="34" charset="0"/>
              </a:rPr>
              <a:t>Medicaid /CHIP Enrollment Increase</a:t>
            </a:r>
          </a:p>
          <a:p>
            <a:pPr algn="ctr" eaLnBrk="0" hangingPunct="0">
              <a:buFont typeface="Tahoma" pitchFamily="34" charset="0"/>
              <a:buNone/>
            </a:pPr>
            <a:r>
              <a:rPr lang="en-US" sz="2000" b="1">
                <a:solidFill>
                  <a:srgbClr val="000000"/>
                </a:solidFill>
                <a:latin typeface="Tahoma" pitchFamily="34" charset="0"/>
                <a:cs typeface="Arial" charset="0"/>
                <a:sym typeface="Tahoma" pitchFamily="34" charset="0"/>
              </a:rPr>
              <a:t>(million)</a:t>
            </a:r>
          </a:p>
        </p:txBody>
      </p:sp>
      <p:sp>
        <p:nvSpPr>
          <p:cNvPr id="66572" name="Text Box 12"/>
          <p:cNvSpPr txBox="1">
            <a:spLocks noChangeArrowheads="1"/>
          </p:cNvSpPr>
          <p:nvPr/>
        </p:nvSpPr>
        <p:spPr bwMode="auto">
          <a:xfrm>
            <a:off x="7191375" y="3770313"/>
            <a:ext cx="2033588" cy="1130300"/>
          </a:xfrm>
          <a:prstGeom prst="rect">
            <a:avLst/>
          </a:prstGeom>
          <a:noFill/>
          <a:ln w="9525">
            <a:noFill/>
            <a:miter lim="800000"/>
            <a:headEnd/>
            <a:tailEnd/>
          </a:ln>
          <a:effectLst/>
        </p:spPr>
        <p:txBody>
          <a:bodyPr>
            <a:spAutoFit/>
          </a:bodyPr>
          <a:lstStyle/>
          <a:p>
            <a:pPr algn="ctr" eaLnBrk="0" hangingPunct="0">
              <a:buFont typeface="Tahoma" pitchFamily="34" charset="0"/>
              <a:buNone/>
            </a:pPr>
            <a:r>
              <a:rPr lang="en-US" sz="2400" b="1">
                <a:solidFill>
                  <a:srgbClr val="000000"/>
                </a:solidFill>
                <a:latin typeface="Tahoma" pitchFamily="34" charset="0"/>
                <a:cs typeface="Arial" charset="0"/>
                <a:sym typeface="Tahoma" pitchFamily="34" charset="0"/>
              </a:rPr>
              <a:t>Uninsured Increase</a:t>
            </a:r>
          </a:p>
          <a:p>
            <a:pPr algn="ctr" eaLnBrk="0" hangingPunct="0">
              <a:buFont typeface="Tahoma" pitchFamily="34" charset="0"/>
              <a:buNone/>
            </a:pPr>
            <a:r>
              <a:rPr lang="en-US" sz="2000" b="1">
                <a:solidFill>
                  <a:srgbClr val="000000"/>
                </a:solidFill>
                <a:latin typeface="Tahoma" pitchFamily="34" charset="0"/>
                <a:cs typeface="Arial" charset="0"/>
                <a:sym typeface="Tahoma" pitchFamily="34" charset="0"/>
              </a:rPr>
              <a:t>(million)</a:t>
            </a:r>
          </a:p>
        </p:txBody>
      </p:sp>
      <p:sp>
        <p:nvSpPr>
          <p:cNvPr id="66573" name="Text Box 13"/>
          <p:cNvSpPr txBox="1">
            <a:spLocks noChangeArrowheads="1"/>
          </p:cNvSpPr>
          <p:nvPr/>
        </p:nvSpPr>
        <p:spPr bwMode="auto">
          <a:xfrm>
            <a:off x="5076825" y="2724150"/>
            <a:ext cx="612775" cy="703263"/>
          </a:xfrm>
          <a:prstGeom prst="rect">
            <a:avLst/>
          </a:prstGeom>
          <a:noFill/>
          <a:ln w="9525">
            <a:noFill/>
            <a:miter lim="800000"/>
            <a:headEnd/>
            <a:tailEnd/>
          </a:ln>
          <a:effectLst/>
        </p:spPr>
        <p:txBody>
          <a:bodyPr>
            <a:spAutoFit/>
          </a:bodyPr>
          <a:lstStyle/>
          <a:p>
            <a:pPr eaLnBrk="0" hangingPunct="0">
              <a:spcBef>
                <a:spcPct val="50000"/>
              </a:spcBef>
              <a:buFont typeface="Tahoma" pitchFamily="34" charset="0"/>
              <a:buNone/>
            </a:pPr>
            <a:r>
              <a:rPr lang="en-US" sz="4000">
                <a:solidFill>
                  <a:srgbClr val="000000"/>
                </a:solidFill>
                <a:latin typeface="Tahoma" pitchFamily="34" charset="0"/>
                <a:cs typeface="Tahoma" pitchFamily="34" charset="0"/>
                <a:sym typeface="Tahoma" pitchFamily="34" charset="0"/>
              </a:rPr>
              <a:t>&amp;</a:t>
            </a:r>
          </a:p>
        </p:txBody>
      </p:sp>
      <p:sp>
        <p:nvSpPr>
          <p:cNvPr id="66575" name="AutoShape 15"/>
          <p:cNvSpPr>
            <a:spLocks noChangeArrowheads="1"/>
          </p:cNvSpPr>
          <p:nvPr/>
        </p:nvSpPr>
        <p:spPr bwMode="auto">
          <a:xfrm>
            <a:off x="2914650" y="3752850"/>
            <a:ext cx="2101850" cy="2438400"/>
          </a:xfrm>
          <a:prstGeom prst="downArrow">
            <a:avLst>
              <a:gd name="adj1" fmla="val 62537"/>
              <a:gd name="adj2" fmla="val 29003"/>
            </a:avLst>
          </a:prstGeom>
          <a:solidFill>
            <a:schemeClr val="accent2"/>
          </a:solidFill>
          <a:ln w="9525" algn="ctr">
            <a:noFill/>
            <a:miter lim="800000"/>
            <a:headEnd/>
            <a:tailEnd/>
          </a:ln>
          <a:effectLst/>
        </p:spPr>
        <p:txBody>
          <a:bodyPr wrap="none" anchor="ctr"/>
          <a:lstStyle/>
          <a:p>
            <a:endParaRPr lang="en-US"/>
          </a:p>
        </p:txBody>
      </p:sp>
      <p:sp>
        <p:nvSpPr>
          <p:cNvPr id="66576" name="Line 16"/>
          <p:cNvSpPr>
            <a:spLocks noChangeShapeType="1"/>
          </p:cNvSpPr>
          <p:nvPr/>
        </p:nvSpPr>
        <p:spPr bwMode="auto">
          <a:xfrm>
            <a:off x="2962275" y="3733800"/>
            <a:ext cx="1938338" cy="0"/>
          </a:xfrm>
          <a:prstGeom prst="line">
            <a:avLst/>
          </a:prstGeom>
          <a:noFill/>
          <a:ln w="50800">
            <a:solidFill>
              <a:schemeClr val="accent1"/>
            </a:solidFill>
            <a:round/>
            <a:headEnd/>
            <a:tailEnd/>
          </a:ln>
          <a:effectLst/>
        </p:spPr>
        <p:txBody>
          <a:bodyPr/>
          <a:lstStyle/>
          <a:p>
            <a:endParaRPr lang="en-US"/>
          </a:p>
        </p:txBody>
      </p:sp>
      <p:sp>
        <p:nvSpPr>
          <p:cNvPr id="66577" name="Text Box 17"/>
          <p:cNvSpPr txBox="1">
            <a:spLocks noChangeArrowheads="1"/>
          </p:cNvSpPr>
          <p:nvPr/>
        </p:nvSpPr>
        <p:spPr bwMode="auto">
          <a:xfrm>
            <a:off x="3381375" y="4518025"/>
            <a:ext cx="1143000" cy="520700"/>
          </a:xfrm>
          <a:prstGeom prst="rect">
            <a:avLst/>
          </a:prstGeom>
          <a:noFill/>
          <a:ln w="9525">
            <a:noFill/>
            <a:miter lim="800000"/>
            <a:headEnd/>
            <a:tailEnd/>
          </a:ln>
          <a:effectLst/>
        </p:spPr>
        <p:txBody>
          <a:bodyPr>
            <a:spAutoFit/>
          </a:bodyPr>
          <a:lstStyle/>
          <a:p>
            <a:pPr algn="ctr" eaLnBrk="0" hangingPunct="0">
              <a:spcBef>
                <a:spcPct val="50000"/>
              </a:spcBef>
              <a:buFont typeface="Tahoma" pitchFamily="34" charset="0"/>
              <a:buNone/>
            </a:pPr>
            <a:r>
              <a:rPr lang="en-US" sz="2800" b="1">
                <a:solidFill>
                  <a:schemeClr val="bg1"/>
                </a:solidFill>
                <a:latin typeface="Tahoma" pitchFamily="34" charset="0"/>
                <a:cs typeface="Tahoma" pitchFamily="34" charset="0"/>
                <a:sym typeface="Tahoma" pitchFamily="34" charset="0"/>
              </a:rPr>
              <a:t>6.9</a:t>
            </a:r>
          </a:p>
        </p:txBody>
      </p:sp>
      <p:sp>
        <p:nvSpPr>
          <p:cNvPr id="66579" name="AutoShape 19"/>
          <p:cNvSpPr>
            <a:spLocks noChangeArrowheads="1"/>
          </p:cNvSpPr>
          <p:nvPr/>
        </p:nvSpPr>
        <p:spPr bwMode="auto">
          <a:xfrm>
            <a:off x="5883275" y="1684338"/>
            <a:ext cx="1071563" cy="1585912"/>
          </a:xfrm>
          <a:prstGeom prst="upArrow">
            <a:avLst>
              <a:gd name="adj1" fmla="val 68907"/>
              <a:gd name="adj2" fmla="val 35917"/>
            </a:avLst>
          </a:prstGeom>
          <a:solidFill>
            <a:schemeClr val="accent1"/>
          </a:solidFill>
          <a:ln w="9525">
            <a:noFill/>
            <a:miter lim="800000"/>
            <a:headEnd/>
            <a:tailEnd/>
          </a:ln>
          <a:effectLst/>
        </p:spPr>
        <p:txBody>
          <a:bodyPr vert="eaVert" wrap="none" anchor="ctr"/>
          <a:lstStyle/>
          <a:p>
            <a:endParaRPr lang="en-US"/>
          </a:p>
        </p:txBody>
      </p:sp>
      <p:sp>
        <p:nvSpPr>
          <p:cNvPr id="66583" name="Line 23"/>
          <p:cNvSpPr>
            <a:spLocks noChangeShapeType="1"/>
          </p:cNvSpPr>
          <p:nvPr/>
        </p:nvSpPr>
        <p:spPr bwMode="auto">
          <a:xfrm>
            <a:off x="5721350" y="3733800"/>
            <a:ext cx="3198813" cy="0"/>
          </a:xfrm>
          <a:prstGeom prst="line">
            <a:avLst/>
          </a:prstGeom>
          <a:noFill/>
          <a:ln w="50800">
            <a:solidFill>
              <a:schemeClr val="accent2"/>
            </a:solidFill>
            <a:round/>
            <a:headEnd/>
            <a:tailEnd/>
          </a:ln>
          <a:effectLst/>
        </p:spPr>
        <p:txBody>
          <a:bodyPr/>
          <a:lstStyle/>
          <a:p>
            <a:endParaRPr lang="en-US"/>
          </a:p>
        </p:txBody>
      </p:sp>
      <p:sp>
        <p:nvSpPr>
          <p:cNvPr id="66584" name="AutoShape 24"/>
          <p:cNvSpPr>
            <a:spLocks noChangeArrowheads="1"/>
          </p:cNvSpPr>
          <p:nvPr/>
        </p:nvSpPr>
        <p:spPr bwMode="auto">
          <a:xfrm>
            <a:off x="7597775" y="1550988"/>
            <a:ext cx="1071563" cy="1585912"/>
          </a:xfrm>
          <a:prstGeom prst="upArrow">
            <a:avLst>
              <a:gd name="adj1" fmla="val 68907"/>
              <a:gd name="adj2" fmla="val 35917"/>
            </a:avLst>
          </a:prstGeom>
          <a:solidFill>
            <a:schemeClr val="accent1"/>
          </a:solidFill>
          <a:ln w="9525">
            <a:noFill/>
            <a:miter lim="800000"/>
            <a:headEnd/>
            <a:tailEnd/>
          </a:ln>
          <a:effectLst/>
        </p:spPr>
        <p:txBody>
          <a:bodyPr vert="eaVert" wrap="none" anchor="ctr"/>
          <a:lstStyle/>
          <a:p>
            <a:endParaRPr lang="en-US"/>
          </a:p>
        </p:txBody>
      </p:sp>
      <p:sp>
        <p:nvSpPr>
          <p:cNvPr id="66585" name="Text Box 25"/>
          <p:cNvSpPr txBox="1">
            <a:spLocks noChangeArrowheads="1"/>
          </p:cNvSpPr>
          <p:nvPr/>
        </p:nvSpPr>
        <p:spPr bwMode="auto">
          <a:xfrm>
            <a:off x="28575" y="6324600"/>
            <a:ext cx="7277100" cy="549275"/>
          </a:xfrm>
          <a:prstGeom prst="rect">
            <a:avLst/>
          </a:prstGeom>
          <a:noFill/>
          <a:ln w="9525">
            <a:noFill/>
            <a:miter lim="800000"/>
            <a:headEnd/>
            <a:tailEnd/>
          </a:ln>
          <a:effectLst/>
        </p:spPr>
        <p:txBody>
          <a:bodyPr lIns="91376" tIns="45688" rIns="91376" bIns="45688">
            <a:spAutoFit/>
          </a:bodyPr>
          <a:lstStyle/>
          <a:p>
            <a:pPr eaLnBrk="0" hangingPunct="0">
              <a:buFont typeface="Tahoma" pitchFamily="34" charset="0"/>
              <a:buNone/>
            </a:pPr>
            <a:r>
              <a:rPr lang="en-US" sz="1000">
                <a:solidFill>
                  <a:srgbClr val="000000"/>
                </a:solidFill>
                <a:latin typeface="Tahoma" pitchFamily="34" charset="0"/>
                <a:cs typeface="Times New Roman" pitchFamily="18" charset="0"/>
                <a:sym typeface="Tahoma" pitchFamily="34" charset="0"/>
              </a:rPr>
              <a:t>Note: Totals may not sum due to rounding and other coverage.</a:t>
            </a:r>
          </a:p>
          <a:p>
            <a:pPr eaLnBrk="0" hangingPunct="0">
              <a:buFont typeface="Tahoma" pitchFamily="34" charset="0"/>
              <a:buNone/>
            </a:pPr>
            <a:r>
              <a:rPr lang="en-US" sz="1000">
                <a:solidFill>
                  <a:srgbClr val="000000"/>
                </a:solidFill>
                <a:latin typeface="Tahoma" pitchFamily="34" charset="0"/>
                <a:cs typeface="Times New Roman" pitchFamily="18" charset="0"/>
                <a:sym typeface="Tahoma" pitchFamily="34" charset="0"/>
              </a:rPr>
              <a:t>Source: Based on </a:t>
            </a:r>
            <a:r>
              <a:rPr lang="en-US" sz="1000">
                <a:solidFill>
                  <a:srgbClr val="000000"/>
                </a:solidFill>
                <a:latin typeface="Tahoma" pitchFamily="34" charset="0"/>
                <a:cs typeface="Tahoma" pitchFamily="34" charset="0"/>
                <a:sym typeface="Tahoma" pitchFamily="34" charset="0"/>
              </a:rPr>
              <a:t>John Holahan and Bowen Garrett, </a:t>
            </a:r>
            <a:r>
              <a:rPr lang="en-US" sz="1000" i="1">
                <a:solidFill>
                  <a:srgbClr val="000000"/>
                </a:solidFill>
                <a:latin typeface="Tahoma" pitchFamily="34" charset="0"/>
                <a:cs typeface="Tahoma" pitchFamily="34" charset="0"/>
                <a:sym typeface="Tahoma" pitchFamily="34" charset="0"/>
                <a:hlinkClick r:id="rId4"/>
              </a:rPr>
              <a:t>Rising Unemployment, Medicaid, and the Uninsured</a:t>
            </a:r>
            <a:r>
              <a:rPr lang="en-US" sz="1000">
                <a:solidFill>
                  <a:srgbClr val="000000"/>
                </a:solidFill>
                <a:latin typeface="Tahoma" pitchFamily="34" charset="0"/>
                <a:cs typeface="Tahoma" pitchFamily="34" charset="0"/>
                <a:sym typeface="Tahoma" pitchFamily="34" charset="0"/>
              </a:rPr>
              <a:t>, prepared for the Kaiser Commission on Medicaid and the Uninsured, January 2009.</a:t>
            </a:r>
          </a:p>
        </p:txBody>
      </p:sp>
      <p:sp>
        <p:nvSpPr>
          <p:cNvPr id="66586" name="Rectangle 26"/>
          <p:cNvSpPr>
            <a:spLocks noChangeArrowheads="1"/>
          </p:cNvSpPr>
          <p:nvPr/>
        </p:nvSpPr>
        <p:spPr bwMode="auto">
          <a:xfrm>
            <a:off x="-19050" y="115888"/>
            <a:ext cx="9144000" cy="947737"/>
          </a:xfrm>
          <a:prstGeom prst="rect">
            <a:avLst/>
          </a:prstGeom>
          <a:noFill/>
          <a:ln w="9525">
            <a:noFill/>
            <a:miter lim="800000"/>
            <a:headEnd/>
            <a:tailEnd/>
          </a:ln>
          <a:effectLst/>
        </p:spPr>
        <p:txBody>
          <a:bodyPr>
            <a:spAutoFit/>
          </a:bodyPr>
          <a:lstStyle/>
          <a:p>
            <a:pPr algn="ctr">
              <a:buClr>
                <a:srgbClr val="000000"/>
              </a:buClr>
              <a:buFont typeface="Tahoma" pitchFamily="34" charset="0"/>
              <a:buNone/>
            </a:pPr>
            <a:r>
              <a:rPr lang="en-US" sz="2800" b="1">
                <a:solidFill>
                  <a:srgbClr val="000000"/>
                </a:solidFill>
                <a:latin typeface="Tahoma" pitchFamily="34" charset="0"/>
                <a:cs typeface="Tahoma" pitchFamily="34" charset="0"/>
                <a:sym typeface="Tahoma" pitchFamily="34" charset="0"/>
              </a:rPr>
              <a:t>Impact of the Rise in Unemployment on Health Coverage, 2008 to 2009</a:t>
            </a:r>
          </a:p>
        </p:txBody>
      </p:sp>
      <p:pic>
        <p:nvPicPr>
          <p:cNvPr id="66587" name="Picture 27" descr="kfflogo-color1"/>
          <p:cNvPicPr>
            <a:picLocks noChangeAspect="1" noChangeArrowheads="1"/>
          </p:cNvPicPr>
          <p:nvPr/>
        </p:nvPicPr>
        <p:blipFill>
          <a:blip r:embed="rId5" cstate="print"/>
          <a:srcRect/>
          <a:stretch>
            <a:fillRect/>
          </a:stretch>
        </p:blipFill>
        <p:spPr bwMode="auto">
          <a:xfrm>
            <a:off x="8615363" y="6337300"/>
            <a:ext cx="457200" cy="45878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ph type="chart" idx="1"/>
          </p:nvPr>
        </p:nvGraphicFramePr>
        <p:xfrm>
          <a:off x="677863" y="1752600"/>
          <a:ext cx="7681912" cy="4132263"/>
        </p:xfrm>
        <a:graphic>
          <a:graphicData uri="http://schemas.openxmlformats.org/presentationml/2006/ole">
            <p:oleObj spid="_x0000_s68610" name="Chart" r:id="rId3" imgW="7277022" imgH="3914677" progId="MSGraph.Chart.8">
              <p:embed followColorScheme="full"/>
            </p:oleObj>
          </a:graphicData>
        </a:graphic>
      </p:graphicFrame>
      <p:sp>
        <p:nvSpPr>
          <p:cNvPr id="68611" name="Rectangle 3"/>
          <p:cNvSpPr>
            <a:spLocks noGrp="1" noChangeArrowheads="1"/>
          </p:cNvSpPr>
          <p:nvPr>
            <p:ph type="title"/>
          </p:nvPr>
        </p:nvSpPr>
        <p:spPr>
          <a:xfrm>
            <a:off x="685800" y="152400"/>
            <a:ext cx="7772400" cy="1295400"/>
          </a:xfrm>
        </p:spPr>
        <p:txBody>
          <a:bodyPr/>
          <a:lstStyle/>
          <a:p>
            <a:pPr>
              <a:buClr>
                <a:srgbClr val="000000"/>
              </a:buClr>
              <a:buFont typeface="Tahoma" pitchFamily="34" charset="0"/>
              <a:buNone/>
            </a:pPr>
            <a:r>
              <a:rPr lang="en-US" sz="2800" b="1">
                <a:cs typeface="Tahoma" pitchFamily="34" charset="0"/>
                <a:sym typeface="Tahoma" pitchFamily="34" charset="0"/>
              </a:rPr>
              <a:t>Establishment Offer Rates by Size and Average Worker Earnings, 2000-2005</a:t>
            </a:r>
          </a:p>
        </p:txBody>
      </p:sp>
      <p:sp>
        <p:nvSpPr>
          <p:cNvPr id="68612" name="Text Box 4"/>
          <p:cNvSpPr txBox="1">
            <a:spLocks noChangeArrowheads="1"/>
          </p:cNvSpPr>
          <p:nvPr/>
        </p:nvSpPr>
        <p:spPr bwMode="auto">
          <a:xfrm>
            <a:off x="152400" y="6145213"/>
            <a:ext cx="8229600" cy="636587"/>
          </a:xfrm>
          <a:prstGeom prst="rect">
            <a:avLst/>
          </a:prstGeom>
          <a:noFill/>
          <a:ln w="9525">
            <a:noFill/>
            <a:miter lim="800000"/>
            <a:headEnd/>
            <a:tailEnd/>
          </a:ln>
        </p:spPr>
        <p:txBody>
          <a:bodyPr/>
          <a:lstStyle/>
          <a:p>
            <a:pPr>
              <a:buFont typeface="Tahoma" pitchFamily="34" charset="0"/>
              <a:buNone/>
            </a:pPr>
            <a:r>
              <a:rPr lang="en-US" sz="1000">
                <a:solidFill>
                  <a:srgbClr val="000000"/>
                </a:solidFill>
                <a:latin typeface="Tahoma" pitchFamily="34" charset="0"/>
                <a:cs typeface="Tahoma" pitchFamily="34" charset="0"/>
                <a:sym typeface="Tahoma" pitchFamily="34" charset="0"/>
              </a:rPr>
              <a:t>Notes: Wages cutoffs are adjusted for inflation to 2005 dollars.</a:t>
            </a:r>
          </a:p>
          <a:p>
            <a:pPr>
              <a:buFont typeface="Tahoma" pitchFamily="34" charset="0"/>
              <a:buNone/>
            </a:pPr>
            <a:endParaRPr lang="en-US" sz="1000">
              <a:solidFill>
                <a:srgbClr val="000000"/>
              </a:solidFill>
              <a:latin typeface="Tahoma" pitchFamily="34" charset="0"/>
              <a:cs typeface="Tahoma" pitchFamily="34" charset="0"/>
              <a:sym typeface="Tahoma" pitchFamily="34" charset="0"/>
            </a:endParaRPr>
          </a:p>
          <a:p>
            <a:pPr>
              <a:buFont typeface="Tahoma" pitchFamily="34" charset="0"/>
              <a:buNone/>
            </a:pPr>
            <a:r>
              <a:rPr lang="en-US" sz="1000">
                <a:solidFill>
                  <a:srgbClr val="000000"/>
                </a:solidFill>
                <a:latin typeface="Tahoma" pitchFamily="34" charset="0"/>
                <a:cs typeface="Tahoma" pitchFamily="34" charset="0"/>
                <a:sym typeface="Tahoma" pitchFamily="34" charset="0"/>
              </a:rPr>
              <a:t>Source: Kaiser Family Foundation calculations based on data from the National Compensation Survey, 2000-2005, conducted by the Bureau of Labor Statistics.</a:t>
            </a:r>
          </a:p>
        </p:txBody>
      </p:sp>
      <p:sp>
        <p:nvSpPr>
          <p:cNvPr id="68613" name="Text Box 5"/>
          <p:cNvSpPr txBox="1">
            <a:spLocks noChangeArrowheads="1"/>
          </p:cNvSpPr>
          <p:nvPr/>
        </p:nvSpPr>
        <p:spPr bwMode="auto">
          <a:xfrm rot="16200000">
            <a:off x="-443706" y="3031331"/>
            <a:ext cx="1981200" cy="338138"/>
          </a:xfrm>
          <a:prstGeom prst="rect">
            <a:avLst/>
          </a:prstGeom>
          <a:noFill/>
          <a:ln w="9525">
            <a:noFill/>
            <a:miter lim="800000"/>
            <a:headEnd/>
            <a:tailEnd/>
          </a:ln>
          <a:effectLst/>
        </p:spPr>
        <p:txBody>
          <a:bodyPr>
            <a:spAutoFit/>
          </a:bodyPr>
          <a:lstStyle/>
          <a:p>
            <a:pPr>
              <a:spcBef>
                <a:spcPct val="50000"/>
              </a:spcBef>
              <a:buFont typeface="Tahoma" pitchFamily="34" charset="0"/>
              <a:buNone/>
            </a:pPr>
            <a:r>
              <a:rPr lang="en-US" sz="1600" b="1">
                <a:solidFill>
                  <a:srgbClr val="000000"/>
                </a:solidFill>
                <a:latin typeface="Tahoma" pitchFamily="34" charset="0"/>
                <a:cs typeface="Tahoma" pitchFamily="34" charset="0"/>
                <a:sym typeface="Tahoma" pitchFamily="34" charset="0"/>
              </a:rPr>
              <a:t>Offer Rate</a:t>
            </a:r>
          </a:p>
        </p:txBody>
      </p:sp>
      <p:sp>
        <p:nvSpPr>
          <p:cNvPr id="68614" name="Text Box 6"/>
          <p:cNvSpPr txBox="1">
            <a:spLocks noChangeArrowheads="1"/>
          </p:cNvSpPr>
          <p:nvPr/>
        </p:nvSpPr>
        <p:spPr bwMode="auto">
          <a:xfrm>
            <a:off x="593725" y="1641475"/>
            <a:ext cx="1768475" cy="460375"/>
          </a:xfrm>
          <a:prstGeom prst="rect">
            <a:avLst/>
          </a:prstGeom>
          <a:noFill/>
          <a:ln w="9525">
            <a:noFill/>
            <a:miter lim="800000"/>
            <a:headEnd/>
            <a:tailEnd/>
          </a:ln>
          <a:effectLst/>
        </p:spPr>
        <p:txBody>
          <a:bodyPr>
            <a:spAutoFit/>
          </a:bodyPr>
          <a:lstStyle/>
          <a:p>
            <a:pPr>
              <a:buFont typeface="Times New Roman" pitchFamily="18" charset="0"/>
              <a:buNone/>
            </a:pPr>
            <a:endParaRPr lang="en-US" sz="2400">
              <a:solidFill>
                <a:srgbClr val="000000"/>
              </a:solidFill>
              <a:latin typeface="Times New Roman" pitchFamily="18" charset="0"/>
              <a:cs typeface="Tahoma" pitchFamily="34" charset="0"/>
              <a:sym typeface="Tahoma" pitchFamily="34" charset="0"/>
            </a:endParaRPr>
          </a:p>
        </p:txBody>
      </p:sp>
      <p:sp>
        <p:nvSpPr>
          <p:cNvPr id="68615" name="Text Box 7"/>
          <p:cNvSpPr txBox="1">
            <a:spLocks noChangeArrowheads="1"/>
          </p:cNvSpPr>
          <p:nvPr/>
        </p:nvSpPr>
        <p:spPr bwMode="auto">
          <a:xfrm>
            <a:off x="3352800" y="5715000"/>
            <a:ext cx="3352800" cy="338138"/>
          </a:xfrm>
          <a:prstGeom prst="rect">
            <a:avLst/>
          </a:prstGeom>
          <a:noFill/>
          <a:ln w="9525">
            <a:noFill/>
            <a:miter lim="800000"/>
            <a:headEnd/>
            <a:tailEnd/>
          </a:ln>
          <a:effectLst/>
        </p:spPr>
        <p:txBody>
          <a:bodyPr>
            <a:spAutoFit/>
          </a:bodyPr>
          <a:lstStyle/>
          <a:p>
            <a:pPr>
              <a:spcBef>
                <a:spcPct val="50000"/>
              </a:spcBef>
              <a:buFont typeface="Tahoma" pitchFamily="34" charset="0"/>
              <a:buNone/>
            </a:pPr>
            <a:r>
              <a:rPr lang="en-US" sz="1600" b="1">
                <a:solidFill>
                  <a:srgbClr val="000000"/>
                </a:solidFill>
                <a:latin typeface="Tahoma" pitchFamily="34" charset="0"/>
                <a:cs typeface="Tahoma" pitchFamily="34" charset="0"/>
                <a:sym typeface="Tahoma" pitchFamily="34" charset="0"/>
              </a:rPr>
              <a:t>Average Worker Earnings</a:t>
            </a:r>
          </a:p>
        </p:txBody>
      </p:sp>
      <p:pic>
        <p:nvPicPr>
          <p:cNvPr id="68616" name="Picture 8"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p:spPr>
      </p:pic>
    </p:spTree>
  </p:cSld>
  <p:clrMapOvr>
    <a:masterClrMapping/>
  </p:clrMapOvr>
  <p:transition spd="med"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228600"/>
            <a:ext cx="7772400" cy="1058863"/>
          </a:xfrm>
          <a:noFill/>
          <a:ln/>
        </p:spPr>
        <p:txBody>
          <a:bodyPr/>
          <a:lstStyle/>
          <a:p>
            <a:pPr>
              <a:buClr>
                <a:srgbClr val="000000"/>
              </a:buClr>
              <a:buFont typeface="Tahoma" pitchFamily="34" charset="0"/>
              <a:buNone/>
            </a:pPr>
            <a:r>
              <a:rPr lang="en-US" sz="2000" b="1">
                <a:cs typeface="Tahoma" pitchFamily="34" charset="0"/>
                <a:sym typeface="Tahoma" pitchFamily="34" charset="0"/>
              </a:rPr>
              <a:t>Among Workers in Firms Offering Health Benefits, Percentage of Workers Eligible, Who Take Up, and Covered by Health Benefits Offered by Their Firm, by Wage Level, 2008</a:t>
            </a:r>
          </a:p>
        </p:txBody>
      </p:sp>
      <p:sp>
        <p:nvSpPr>
          <p:cNvPr id="70659" name="Text Box 3"/>
          <p:cNvSpPr txBox="1">
            <a:spLocks noChangeArrowheads="1"/>
          </p:cNvSpPr>
          <p:nvPr/>
        </p:nvSpPr>
        <p:spPr bwMode="auto">
          <a:xfrm>
            <a:off x="228600" y="6172200"/>
            <a:ext cx="8229600" cy="550863"/>
          </a:xfrm>
          <a:prstGeom prst="rect">
            <a:avLst/>
          </a:prstGeom>
          <a:noFill/>
          <a:ln w="9525" cap="sq">
            <a:noFill/>
            <a:miter lim="800000"/>
            <a:headEnd type="none" w="sm" len="sm"/>
            <a:tailEnd type="none" w="sm" len="sm"/>
          </a:ln>
          <a:effectLst/>
        </p:spPr>
        <p:txBody>
          <a:bodyPr>
            <a:spAutoFit/>
          </a:bodyPr>
          <a:lstStyle/>
          <a:p>
            <a:pPr>
              <a:spcBef>
                <a:spcPct val="50000"/>
              </a:spcBef>
              <a:buFont typeface="Arial" charset="0"/>
              <a:buNone/>
            </a:pPr>
            <a:r>
              <a:rPr lang="en-US" sz="1200">
                <a:solidFill>
                  <a:srgbClr val="000000"/>
                </a:solidFill>
                <a:cs typeface="Tahoma" pitchFamily="34" charset="0"/>
                <a:sym typeface="Tahoma" pitchFamily="34" charset="0"/>
              </a:rPr>
              <a:t>*Estimates are statistically different from each other within category (p&lt;.05). </a:t>
            </a:r>
          </a:p>
          <a:p>
            <a:pPr>
              <a:spcBef>
                <a:spcPct val="50000"/>
              </a:spcBef>
              <a:buFont typeface="Arial" charset="0"/>
              <a:buNone/>
            </a:pPr>
            <a:r>
              <a:rPr lang="en-US" sz="1200">
                <a:solidFill>
                  <a:srgbClr val="000000"/>
                </a:solidFill>
                <a:cs typeface="Tahoma" pitchFamily="34" charset="0"/>
                <a:sym typeface="Tahoma" pitchFamily="34" charset="0"/>
              </a:rPr>
              <a:t>Source: Kaiser/HRET Survey of Employer-Sponsored Health Benefits, 2008.</a:t>
            </a:r>
          </a:p>
        </p:txBody>
      </p:sp>
      <p:sp>
        <p:nvSpPr>
          <p:cNvPr id="70660" name="Text Box 4"/>
          <p:cNvSpPr txBox="1">
            <a:spLocks noChangeArrowheads="1"/>
          </p:cNvSpPr>
          <p:nvPr/>
        </p:nvSpPr>
        <p:spPr bwMode="auto">
          <a:xfrm>
            <a:off x="381000" y="2971800"/>
            <a:ext cx="2286000" cy="277813"/>
          </a:xfrm>
          <a:prstGeom prst="rect">
            <a:avLst/>
          </a:prstGeom>
          <a:noFill/>
          <a:ln w="9525">
            <a:noFill/>
            <a:miter lim="800000"/>
            <a:headEnd/>
            <a:tailEnd/>
          </a:ln>
          <a:effectLst/>
        </p:spPr>
        <p:txBody>
          <a:bodyPr>
            <a:spAutoFit/>
          </a:bodyPr>
          <a:lstStyle/>
          <a:p>
            <a:pPr algn="r">
              <a:spcBef>
                <a:spcPct val="50000"/>
              </a:spcBef>
              <a:buFont typeface="Arial" charset="0"/>
              <a:buNone/>
            </a:pPr>
            <a:r>
              <a:rPr lang="en-US" sz="1200" b="1">
                <a:solidFill>
                  <a:schemeClr val="tx2"/>
                </a:solidFill>
                <a:cs typeface="Tahoma" pitchFamily="34" charset="0"/>
                <a:sym typeface="Tahoma" pitchFamily="34" charset="0"/>
              </a:rPr>
              <a:t>Take Up*</a:t>
            </a:r>
          </a:p>
        </p:txBody>
      </p:sp>
      <p:sp>
        <p:nvSpPr>
          <p:cNvPr id="70661" name="Text Box 5"/>
          <p:cNvSpPr txBox="1">
            <a:spLocks noChangeArrowheads="1"/>
          </p:cNvSpPr>
          <p:nvPr/>
        </p:nvSpPr>
        <p:spPr bwMode="auto">
          <a:xfrm>
            <a:off x="381000" y="4449763"/>
            <a:ext cx="2286000" cy="277812"/>
          </a:xfrm>
          <a:prstGeom prst="rect">
            <a:avLst/>
          </a:prstGeom>
          <a:noFill/>
          <a:ln w="9525">
            <a:noFill/>
            <a:miter lim="800000"/>
            <a:headEnd/>
            <a:tailEnd/>
          </a:ln>
          <a:effectLst/>
        </p:spPr>
        <p:txBody>
          <a:bodyPr>
            <a:spAutoFit/>
          </a:bodyPr>
          <a:lstStyle/>
          <a:p>
            <a:pPr algn="r">
              <a:spcBef>
                <a:spcPct val="50000"/>
              </a:spcBef>
              <a:buFont typeface="Arial" charset="0"/>
              <a:buNone/>
            </a:pPr>
            <a:r>
              <a:rPr lang="en-US" sz="1200" b="1">
                <a:solidFill>
                  <a:schemeClr val="tx2"/>
                </a:solidFill>
                <a:cs typeface="Tahoma" pitchFamily="34" charset="0"/>
                <a:sym typeface="Tahoma" pitchFamily="34" charset="0"/>
              </a:rPr>
              <a:t>Coverage*</a:t>
            </a:r>
          </a:p>
        </p:txBody>
      </p:sp>
      <p:graphicFrame>
        <p:nvGraphicFramePr>
          <p:cNvPr id="70662" name="Object 6"/>
          <p:cNvGraphicFramePr>
            <a:graphicFrameLocks noChangeAspect="1"/>
          </p:cNvGraphicFramePr>
          <p:nvPr>
            <p:ph sz="half" idx="1"/>
          </p:nvPr>
        </p:nvGraphicFramePr>
        <p:xfrm>
          <a:off x="2444750" y="1731963"/>
          <a:ext cx="6450013" cy="4292600"/>
        </p:xfrm>
        <a:graphic>
          <a:graphicData uri="http://schemas.openxmlformats.org/presentationml/2006/ole">
            <p:oleObj spid="_x0000_s70662" name="Chart" r:id="rId3" imgW="8115266" imgH="5400785" progId="MSGraph.Chart.8">
              <p:embed followColorScheme="full"/>
            </p:oleObj>
          </a:graphicData>
        </a:graphic>
      </p:graphicFrame>
      <p:sp>
        <p:nvSpPr>
          <p:cNvPr id="70663" name="Text Box 7"/>
          <p:cNvSpPr txBox="1">
            <a:spLocks noChangeArrowheads="1"/>
          </p:cNvSpPr>
          <p:nvPr/>
        </p:nvSpPr>
        <p:spPr bwMode="auto">
          <a:xfrm>
            <a:off x="1066800" y="1524000"/>
            <a:ext cx="1676400" cy="277813"/>
          </a:xfrm>
          <a:prstGeom prst="rect">
            <a:avLst/>
          </a:prstGeom>
          <a:noFill/>
          <a:ln w="9525">
            <a:noFill/>
            <a:miter lim="800000"/>
            <a:headEnd/>
            <a:tailEnd/>
          </a:ln>
          <a:effectLst/>
        </p:spPr>
        <p:txBody>
          <a:bodyPr>
            <a:spAutoFit/>
          </a:bodyPr>
          <a:lstStyle/>
          <a:p>
            <a:pPr algn="r">
              <a:spcBef>
                <a:spcPct val="50000"/>
              </a:spcBef>
              <a:buFont typeface="Arial" charset="0"/>
              <a:buNone/>
            </a:pPr>
            <a:r>
              <a:rPr lang="en-US" sz="1200" b="1">
                <a:solidFill>
                  <a:schemeClr val="tx2"/>
                </a:solidFill>
                <a:cs typeface="Tahoma" pitchFamily="34" charset="0"/>
                <a:sym typeface="Tahoma" pitchFamily="34" charset="0"/>
              </a:rPr>
              <a:t>Eligibility*</a:t>
            </a:r>
          </a:p>
        </p:txBody>
      </p:sp>
      <p:sp>
        <p:nvSpPr>
          <p:cNvPr id="70664" name="Text Box 8"/>
          <p:cNvSpPr txBox="1">
            <a:spLocks noChangeArrowheads="1"/>
          </p:cNvSpPr>
          <p:nvPr/>
        </p:nvSpPr>
        <p:spPr bwMode="auto">
          <a:xfrm>
            <a:off x="304800" y="2225675"/>
            <a:ext cx="2438400" cy="368300"/>
          </a:xfrm>
          <a:prstGeom prst="rect">
            <a:avLst/>
          </a:prstGeom>
          <a:noFill/>
          <a:ln w="9525">
            <a:noFill/>
            <a:miter lim="800000"/>
            <a:headEnd/>
            <a:tailEnd/>
          </a:ln>
          <a:effectLst/>
        </p:spPr>
        <p:txBody>
          <a:bodyPr>
            <a:spAutoFit/>
          </a:bodyPr>
          <a:lstStyle/>
          <a:p>
            <a:pPr algn="r">
              <a:buFont typeface="Arial" charset="0"/>
              <a:buNone/>
            </a:pPr>
            <a:r>
              <a:rPr lang="en-US" sz="900">
                <a:solidFill>
                  <a:schemeClr val="tx2"/>
                </a:solidFill>
                <a:cs typeface="Tahoma" pitchFamily="34" charset="0"/>
                <a:sym typeface="Tahoma" pitchFamily="34" charset="0"/>
              </a:rPr>
              <a:t>Many Workers Are Lower-Wage (35% or More Earn $22,000 a Year or Less)</a:t>
            </a:r>
          </a:p>
        </p:txBody>
      </p:sp>
      <p:sp>
        <p:nvSpPr>
          <p:cNvPr id="70665" name="Text Box 9"/>
          <p:cNvSpPr txBox="1">
            <a:spLocks noChangeArrowheads="1"/>
          </p:cNvSpPr>
          <p:nvPr/>
        </p:nvSpPr>
        <p:spPr bwMode="auto">
          <a:xfrm>
            <a:off x="0" y="1828800"/>
            <a:ext cx="2743200" cy="368300"/>
          </a:xfrm>
          <a:prstGeom prst="rect">
            <a:avLst/>
          </a:prstGeom>
          <a:noFill/>
          <a:ln w="9525">
            <a:noFill/>
            <a:miter lim="800000"/>
            <a:headEnd/>
            <a:tailEnd/>
          </a:ln>
          <a:effectLst/>
        </p:spPr>
        <p:txBody>
          <a:bodyPr>
            <a:spAutoFit/>
          </a:bodyPr>
          <a:lstStyle/>
          <a:p>
            <a:pPr algn="r">
              <a:buFont typeface="Arial" charset="0"/>
              <a:buNone/>
            </a:pPr>
            <a:r>
              <a:rPr lang="en-US" sz="900">
                <a:solidFill>
                  <a:schemeClr val="tx2"/>
                </a:solidFill>
                <a:cs typeface="Tahoma" pitchFamily="34" charset="0"/>
                <a:sym typeface="Tahoma" pitchFamily="34" charset="0"/>
              </a:rPr>
              <a:t>Few Workers Are Lower-Wage</a:t>
            </a:r>
          </a:p>
          <a:p>
            <a:pPr algn="r">
              <a:buFont typeface="Arial" charset="0"/>
              <a:buNone/>
            </a:pPr>
            <a:r>
              <a:rPr lang="en-US" sz="900">
                <a:solidFill>
                  <a:schemeClr val="tx2"/>
                </a:solidFill>
                <a:cs typeface="Tahoma" pitchFamily="34" charset="0"/>
                <a:sym typeface="Tahoma" pitchFamily="34" charset="0"/>
              </a:rPr>
              <a:t>(Less Than 35% Earn $22,000 a Year or Less)</a:t>
            </a:r>
          </a:p>
        </p:txBody>
      </p:sp>
      <p:sp>
        <p:nvSpPr>
          <p:cNvPr id="70666" name="Text Box 10"/>
          <p:cNvSpPr txBox="1">
            <a:spLocks noChangeArrowheads="1"/>
          </p:cNvSpPr>
          <p:nvPr/>
        </p:nvSpPr>
        <p:spPr bwMode="auto">
          <a:xfrm>
            <a:off x="228600" y="3702050"/>
            <a:ext cx="2438400" cy="368300"/>
          </a:xfrm>
          <a:prstGeom prst="rect">
            <a:avLst/>
          </a:prstGeom>
          <a:noFill/>
          <a:ln w="9525">
            <a:noFill/>
            <a:miter lim="800000"/>
            <a:headEnd/>
            <a:tailEnd/>
          </a:ln>
          <a:effectLst/>
        </p:spPr>
        <p:txBody>
          <a:bodyPr>
            <a:spAutoFit/>
          </a:bodyPr>
          <a:lstStyle/>
          <a:p>
            <a:pPr algn="r">
              <a:buFont typeface="Arial" charset="0"/>
              <a:buNone/>
            </a:pPr>
            <a:r>
              <a:rPr lang="en-US" sz="900">
                <a:solidFill>
                  <a:schemeClr val="tx2"/>
                </a:solidFill>
                <a:cs typeface="Tahoma" pitchFamily="34" charset="0"/>
                <a:sym typeface="Tahoma" pitchFamily="34" charset="0"/>
              </a:rPr>
              <a:t>Many Workers Are Lower-Wage (35% or More Earn $22,000 a Year or Less)</a:t>
            </a:r>
          </a:p>
        </p:txBody>
      </p:sp>
      <p:sp>
        <p:nvSpPr>
          <p:cNvPr id="70667" name="Text Box 11"/>
          <p:cNvSpPr txBox="1">
            <a:spLocks noChangeArrowheads="1"/>
          </p:cNvSpPr>
          <p:nvPr/>
        </p:nvSpPr>
        <p:spPr bwMode="auto">
          <a:xfrm>
            <a:off x="-76200" y="3276600"/>
            <a:ext cx="2743200" cy="368300"/>
          </a:xfrm>
          <a:prstGeom prst="rect">
            <a:avLst/>
          </a:prstGeom>
          <a:noFill/>
          <a:ln w="9525">
            <a:noFill/>
            <a:miter lim="800000"/>
            <a:headEnd/>
            <a:tailEnd/>
          </a:ln>
          <a:effectLst/>
        </p:spPr>
        <p:txBody>
          <a:bodyPr>
            <a:spAutoFit/>
          </a:bodyPr>
          <a:lstStyle/>
          <a:p>
            <a:pPr algn="r">
              <a:buFont typeface="Arial" charset="0"/>
              <a:buNone/>
            </a:pPr>
            <a:r>
              <a:rPr lang="en-US" sz="900">
                <a:solidFill>
                  <a:schemeClr val="tx2"/>
                </a:solidFill>
                <a:cs typeface="Tahoma" pitchFamily="34" charset="0"/>
                <a:sym typeface="Tahoma" pitchFamily="34" charset="0"/>
              </a:rPr>
              <a:t>Few Workers Are Lower-Wage</a:t>
            </a:r>
          </a:p>
          <a:p>
            <a:pPr algn="r">
              <a:buFont typeface="Arial" charset="0"/>
              <a:buNone/>
            </a:pPr>
            <a:r>
              <a:rPr lang="en-US" sz="900">
                <a:solidFill>
                  <a:schemeClr val="tx2"/>
                </a:solidFill>
                <a:cs typeface="Tahoma" pitchFamily="34" charset="0"/>
                <a:sym typeface="Tahoma" pitchFamily="34" charset="0"/>
              </a:rPr>
              <a:t>(Less Than 35% Earn $22,000 a Year or Less)</a:t>
            </a:r>
          </a:p>
        </p:txBody>
      </p:sp>
      <p:sp>
        <p:nvSpPr>
          <p:cNvPr id="70668" name="Text Box 12"/>
          <p:cNvSpPr txBox="1">
            <a:spLocks noChangeArrowheads="1"/>
          </p:cNvSpPr>
          <p:nvPr/>
        </p:nvSpPr>
        <p:spPr bwMode="auto">
          <a:xfrm>
            <a:off x="228600" y="5121275"/>
            <a:ext cx="2438400" cy="368300"/>
          </a:xfrm>
          <a:prstGeom prst="rect">
            <a:avLst/>
          </a:prstGeom>
          <a:noFill/>
          <a:ln w="9525">
            <a:noFill/>
            <a:miter lim="800000"/>
            <a:headEnd/>
            <a:tailEnd/>
          </a:ln>
          <a:effectLst/>
        </p:spPr>
        <p:txBody>
          <a:bodyPr>
            <a:spAutoFit/>
          </a:bodyPr>
          <a:lstStyle/>
          <a:p>
            <a:pPr algn="r">
              <a:buFont typeface="Arial" charset="0"/>
              <a:buNone/>
            </a:pPr>
            <a:r>
              <a:rPr lang="en-US" sz="900">
                <a:solidFill>
                  <a:schemeClr val="tx2"/>
                </a:solidFill>
                <a:cs typeface="Tahoma" pitchFamily="34" charset="0"/>
                <a:sym typeface="Tahoma" pitchFamily="34" charset="0"/>
              </a:rPr>
              <a:t>Many Workers Are Lower-Wage (35% or More Earn $22,000 a Year or Less)</a:t>
            </a:r>
          </a:p>
        </p:txBody>
      </p:sp>
      <p:sp>
        <p:nvSpPr>
          <p:cNvPr id="70669" name="Text Box 13"/>
          <p:cNvSpPr txBox="1">
            <a:spLocks noChangeArrowheads="1"/>
          </p:cNvSpPr>
          <p:nvPr/>
        </p:nvSpPr>
        <p:spPr bwMode="auto">
          <a:xfrm>
            <a:off x="-76200" y="4724400"/>
            <a:ext cx="2743200" cy="368300"/>
          </a:xfrm>
          <a:prstGeom prst="rect">
            <a:avLst/>
          </a:prstGeom>
          <a:noFill/>
          <a:ln w="9525">
            <a:noFill/>
            <a:miter lim="800000"/>
            <a:headEnd/>
            <a:tailEnd/>
          </a:ln>
          <a:effectLst/>
        </p:spPr>
        <p:txBody>
          <a:bodyPr>
            <a:spAutoFit/>
          </a:bodyPr>
          <a:lstStyle/>
          <a:p>
            <a:pPr algn="r">
              <a:buFont typeface="Arial" charset="0"/>
              <a:buNone/>
            </a:pPr>
            <a:r>
              <a:rPr lang="en-US" sz="900">
                <a:solidFill>
                  <a:schemeClr val="tx2"/>
                </a:solidFill>
                <a:cs typeface="Tahoma" pitchFamily="34" charset="0"/>
                <a:sym typeface="Tahoma" pitchFamily="34" charset="0"/>
              </a:rPr>
              <a:t>Few Workers Are Lower-Wage</a:t>
            </a:r>
          </a:p>
          <a:p>
            <a:pPr algn="r">
              <a:buFont typeface="Arial" charset="0"/>
              <a:buNone/>
            </a:pPr>
            <a:r>
              <a:rPr lang="en-US" sz="900">
                <a:solidFill>
                  <a:schemeClr val="tx2"/>
                </a:solidFill>
                <a:cs typeface="Tahoma" pitchFamily="34" charset="0"/>
                <a:sym typeface="Tahoma" pitchFamily="34" charset="0"/>
              </a:rPr>
              <a:t>(Less Than 35% Earn $22,000 a Year or Less)</a:t>
            </a:r>
          </a:p>
        </p:txBody>
      </p:sp>
      <p:pic>
        <p:nvPicPr>
          <p:cNvPr id="70670" name="Picture 14"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ChangeArrowheads="1"/>
          </p:cNvSpPr>
          <p:nvPr/>
        </p:nvSpPr>
        <p:spPr bwMode="auto">
          <a:xfrm>
            <a:off x="304800" y="152400"/>
            <a:ext cx="8839200" cy="1143000"/>
          </a:xfrm>
          <a:prstGeom prst="rect">
            <a:avLst/>
          </a:prstGeom>
          <a:noFill/>
          <a:ln w="9525">
            <a:noFill/>
            <a:miter lim="800000"/>
            <a:headEnd/>
            <a:tailEnd/>
          </a:ln>
          <a:effectLst/>
        </p:spPr>
        <p:txBody>
          <a:bodyPr anchor="ctr"/>
          <a:lstStyle/>
          <a:p>
            <a:pPr algn="ctr"/>
            <a:r>
              <a:rPr lang="en-US" sz="3200" b="1">
                <a:solidFill>
                  <a:schemeClr val="tx2"/>
                </a:solidFill>
                <a:latin typeface="Tahoma" pitchFamily="34" charset="0"/>
              </a:rPr>
              <a:t>Nearly Two-Thirds of States Expanded Access to Medicaid and SCHIP, </a:t>
            </a:r>
            <a:br>
              <a:rPr lang="en-US" sz="3200" b="1">
                <a:solidFill>
                  <a:schemeClr val="tx2"/>
                </a:solidFill>
                <a:latin typeface="Tahoma" pitchFamily="34" charset="0"/>
              </a:rPr>
            </a:br>
            <a:r>
              <a:rPr lang="en-US" sz="3200" b="1">
                <a:solidFill>
                  <a:schemeClr val="tx2"/>
                </a:solidFill>
                <a:latin typeface="Tahoma" pitchFamily="34" charset="0"/>
              </a:rPr>
              <a:t>July 06 – January 08</a:t>
            </a:r>
            <a:endParaRPr lang="en-US" sz="3200" b="1">
              <a:solidFill>
                <a:srgbClr val="CC0099"/>
              </a:solidFill>
              <a:latin typeface="Tahoma" pitchFamily="34" charset="0"/>
            </a:endParaRPr>
          </a:p>
        </p:txBody>
      </p:sp>
      <p:grpSp>
        <p:nvGrpSpPr>
          <p:cNvPr id="2" name="Group 3"/>
          <p:cNvGrpSpPr>
            <a:grpSpLocks/>
          </p:cNvGrpSpPr>
          <p:nvPr/>
        </p:nvGrpSpPr>
        <p:grpSpPr bwMode="auto">
          <a:xfrm>
            <a:off x="12700" y="6224588"/>
            <a:ext cx="5943600" cy="620712"/>
            <a:chOff x="0" y="3967"/>
            <a:chExt cx="3744" cy="391"/>
          </a:xfrm>
        </p:grpSpPr>
        <p:sp>
          <p:nvSpPr>
            <p:cNvPr id="219140" name="Text Box 4"/>
            <p:cNvSpPr txBox="1">
              <a:spLocks noChangeArrowheads="1"/>
            </p:cNvSpPr>
            <p:nvPr/>
          </p:nvSpPr>
          <p:spPr bwMode="auto">
            <a:xfrm>
              <a:off x="0" y="4070"/>
              <a:ext cx="3744" cy="288"/>
            </a:xfrm>
            <a:prstGeom prst="rect">
              <a:avLst/>
            </a:prstGeom>
            <a:noFill/>
            <a:ln w="9525">
              <a:noFill/>
              <a:miter lim="800000"/>
              <a:headEnd/>
              <a:tailEnd/>
            </a:ln>
            <a:effectLst/>
          </p:spPr>
          <p:txBody>
            <a:bodyPr>
              <a:spAutoFit/>
            </a:bodyPr>
            <a:lstStyle/>
            <a:p>
              <a:r>
                <a:rPr lang="en-US" sz="1200">
                  <a:latin typeface="Tahoma" pitchFamily="34" charset="0"/>
                </a:rPr>
                <a:t>SOURCE:  Based on a national survey conducted by the Center on Budget and Policy Priorities for the Kaiser Commission on Medicaid and the Uninsured, 2008.</a:t>
              </a:r>
            </a:p>
          </p:txBody>
        </p:sp>
        <p:sp>
          <p:nvSpPr>
            <p:cNvPr id="219141" name="Text Box 5"/>
            <p:cNvSpPr txBox="1">
              <a:spLocks noChangeArrowheads="1"/>
            </p:cNvSpPr>
            <p:nvPr/>
          </p:nvSpPr>
          <p:spPr bwMode="auto">
            <a:xfrm>
              <a:off x="0" y="3967"/>
              <a:ext cx="3744" cy="154"/>
            </a:xfrm>
            <a:prstGeom prst="rect">
              <a:avLst/>
            </a:prstGeom>
            <a:noFill/>
            <a:ln w="9525">
              <a:noFill/>
              <a:miter lim="800000"/>
              <a:headEnd/>
              <a:tailEnd/>
            </a:ln>
            <a:effectLst/>
          </p:spPr>
          <p:txBody>
            <a:bodyPr>
              <a:spAutoFit/>
            </a:bodyPr>
            <a:lstStyle/>
            <a:p>
              <a:pPr eaLnBrk="1" hangingPunct="1">
                <a:spcBef>
                  <a:spcPct val="50000"/>
                </a:spcBef>
              </a:pPr>
              <a:endParaRPr lang="en-US" sz="1000">
                <a:latin typeface="Tahoma" pitchFamily="34" charset="0"/>
              </a:endParaRPr>
            </a:p>
          </p:txBody>
        </p:sp>
      </p:grpSp>
      <p:graphicFrame>
        <p:nvGraphicFramePr>
          <p:cNvPr id="219148" name="Object 12"/>
          <p:cNvGraphicFramePr>
            <a:graphicFrameLocks noChangeAspect="1"/>
          </p:cNvGraphicFramePr>
          <p:nvPr/>
        </p:nvGraphicFramePr>
        <p:xfrm>
          <a:off x="762000" y="2298700"/>
          <a:ext cx="7505700" cy="4178300"/>
        </p:xfrm>
        <a:graphic>
          <a:graphicData uri="http://schemas.openxmlformats.org/presentationml/2006/ole">
            <p:oleObj spid="_x0000_s81922" name="Chart" r:id="rId4" imgW="7505730" imgH="4181385" progId="MSGraph.Chart.8">
              <p:embed followColorScheme="full"/>
            </p:oleObj>
          </a:graphicData>
        </a:graphic>
      </p:graphicFrame>
      <p:sp>
        <p:nvSpPr>
          <p:cNvPr id="219149" name="Line 13"/>
          <p:cNvSpPr>
            <a:spLocks noChangeShapeType="1"/>
          </p:cNvSpPr>
          <p:nvPr/>
        </p:nvSpPr>
        <p:spPr bwMode="auto">
          <a:xfrm>
            <a:off x="2705100" y="2057400"/>
            <a:ext cx="0" cy="3581400"/>
          </a:xfrm>
          <a:prstGeom prst="line">
            <a:avLst/>
          </a:prstGeom>
          <a:noFill/>
          <a:ln w="15875">
            <a:solidFill>
              <a:schemeClr val="tx1"/>
            </a:solidFill>
            <a:round/>
            <a:headEnd/>
            <a:tailEnd/>
          </a:ln>
          <a:effectLst/>
        </p:spPr>
        <p:txBody>
          <a:bodyPr/>
          <a:lstStyle/>
          <a:p>
            <a:endParaRPr lang="en-US"/>
          </a:p>
        </p:txBody>
      </p:sp>
      <p:pic>
        <p:nvPicPr>
          <p:cNvPr id="219150" name="Picture 14" descr="kfflogo-color1"/>
          <p:cNvPicPr>
            <a:picLocks noChangeAspect="1" noChangeArrowheads="1"/>
          </p:cNvPicPr>
          <p:nvPr/>
        </p:nvPicPr>
        <p:blipFill>
          <a:blip r:embed="rId5" cstate="print"/>
          <a:srcRect/>
          <a:stretch>
            <a:fillRect/>
          </a:stretch>
        </p:blipFill>
        <p:spPr bwMode="auto">
          <a:xfrm>
            <a:off x="8615363" y="6337300"/>
            <a:ext cx="457200" cy="458788"/>
          </a:xfrm>
          <a:prstGeom prst="rect">
            <a:avLst/>
          </a:prstGeom>
          <a:noFill/>
        </p:spPr>
      </p:pic>
      <p:sp>
        <p:nvSpPr>
          <p:cNvPr id="219151" name="Text Box 15"/>
          <p:cNvSpPr txBox="1">
            <a:spLocks noChangeArrowheads="1"/>
          </p:cNvSpPr>
          <p:nvPr/>
        </p:nvSpPr>
        <p:spPr bwMode="auto">
          <a:xfrm>
            <a:off x="2743200" y="1931988"/>
            <a:ext cx="4648200" cy="366712"/>
          </a:xfrm>
          <a:prstGeom prst="rect">
            <a:avLst/>
          </a:prstGeom>
          <a:noFill/>
          <a:ln w="9525">
            <a:noFill/>
            <a:miter lim="800000"/>
            <a:headEnd/>
            <a:tailEnd/>
          </a:ln>
          <a:effectLst/>
        </p:spPr>
        <p:txBody>
          <a:bodyPr>
            <a:spAutoFit/>
          </a:bodyPr>
          <a:lstStyle/>
          <a:p>
            <a:r>
              <a:rPr lang="en-US" b="1">
                <a:latin typeface="Tahoma" pitchFamily="34" charset="0"/>
              </a:rPr>
              <a:t>Number of States With…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85800" y="152400"/>
            <a:ext cx="7772400" cy="838200"/>
          </a:xfrm>
          <a:noFill/>
          <a:ln/>
        </p:spPr>
        <p:txBody>
          <a:bodyPr/>
          <a:lstStyle/>
          <a:p>
            <a:pPr>
              <a:buClr>
                <a:srgbClr val="000000"/>
              </a:buClr>
              <a:buFont typeface="Tahoma" pitchFamily="34" charset="0"/>
              <a:buNone/>
            </a:pPr>
            <a:r>
              <a:rPr lang="en-US" sz="2800" b="1">
                <a:solidFill>
                  <a:srgbClr val="000000"/>
                </a:solidFill>
                <a:cs typeface="Tahoma" pitchFamily="34" charset="0"/>
                <a:sym typeface="Tahoma" pitchFamily="34" charset="0"/>
              </a:rPr>
              <a:t>HMO Enrollment, by Model Type, </a:t>
            </a:r>
            <a:br>
              <a:rPr lang="en-US" sz="2800" b="1">
                <a:solidFill>
                  <a:srgbClr val="000000"/>
                </a:solidFill>
                <a:cs typeface="Tahoma" pitchFamily="34" charset="0"/>
                <a:sym typeface="Tahoma" pitchFamily="34" charset="0"/>
              </a:rPr>
            </a:br>
            <a:r>
              <a:rPr lang="en-US" sz="2800" b="1">
                <a:solidFill>
                  <a:srgbClr val="000000"/>
                </a:solidFill>
                <a:cs typeface="Tahoma" pitchFamily="34" charset="0"/>
                <a:sym typeface="Tahoma" pitchFamily="34" charset="0"/>
              </a:rPr>
              <a:t>1984-2006</a:t>
            </a:r>
          </a:p>
        </p:txBody>
      </p:sp>
      <p:sp>
        <p:nvSpPr>
          <p:cNvPr id="76803" name="Text Box 3"/>
          <p:cNvSpPr txBox="1">
            <a:spLocks noChangeArrowheads="1"/>
          </p:cNvSpPr>
          <p:nvPr/>
        </p:nvSpPr>
        <p:spPr bwMode="auto">
          <a:xfrm>
            <a:off x="152400" y="5638800"/>
            <a:ext cx="8686800" cy="1084263"/>
          </a:xfrm>
          <a:prstGeom prst="rect">
            <a:avLst/>
          </a:prstGeom>
          <a:noFill/>
          <a:ln w="9525" algn="ctr">
            <a:noFill/>
            <a:miter lim="800000"/>
            <a:headEnd/>
            <a:tailEnd/>
          </a:ln>
          <a:effectLst/>
        </p:spPr>
        <p:txBody>
          <a:bodyPr anchorCtr="1">
            <a:spAutoFit/>
          </a:bodyPr>
          <a:lstStyle/>
          <a:p>
            <a:pPr>
              <a:spcBef>
                <a:spcPct val="50000"/>
              </a:spcBef>
              <a:buFont typeface="Tahoma" pitchFamily="34" charset="0"/>
              <a:buNone/>
            </a:pPr>
            <a:r>
              <a:rPr lang="en-US" sz="1000">
                <a:solidFill>
                  <a:srgbClr val="000000"/>
                </a:solidFill>
                <a:latin typeface="Tahoma" pitchFamily="34" charset="0"/>
                <a:cs typeface="Tahoma" pitchFamily="34" charset="0"/>
                <a:sym typeface="Tahoma" pitchFamily="34" charset="0"/>
              </a:rPr>
              <a:t>Note: HMO enrollment includes enrollees in both traditional HMOs and point-of-service (POS) plans through: group/commercial plans, Medicare, Medicaid, the Federal Employees Health Benefits Program, direct pay plans, and unidentified HMO products.  Enrollment by model type may not equal total enrollment because some plans did not report these characteristics.  Data are as of June 30 or July 1 of respective year.</a:t>
            </a:r>
          </a:p>
          <a:p>
            <a:pPr>
              <a:spcBef>
                <a:spcPct val="50000"/>
              </a:spcBef>
              <a:buFont typeface="Tahoma" pitchFamily="34" charset="0"/>
              <a:buNone/>
            </a:pPr>
            <a:r>
              <a:rPr lang="en-US" sz="1000">
                <a:solidFill>
                  <a:srgbClr val="000000"/>
                </a:solidFill>
                <a:latin typeface="Tahoma" pitchFamily="34" charset="0"/>
                <a:cs typeface="Tahoma" pitchFamily="34" charset="0"/>
                <a:sym typeface="Tahoma" pitchFamily="34" charset="0"/>
              </a:rPr>
              <a:t>Source: Kaiser Family Foundation, </a:t>
            </a:r>
            <a:r>
              <a:rPr lang="en-US" sz="1000" i="1">
                <a:solidFill>
                  <a:srgbClr val="000000"/>
                </a:solidFill>
                <a:latin typeface="Tahoma" pitchFamily="34" charset="0"/>
                <a:cs typeface="Tahoma" pitchFamily="34" charset="0"/>
                <a:sym typeface="Tahoma" pitchFamily="34" charset="0"/>
              </a:rPr>
              <a:t>Trends and Indicators in the Changing Health Care Marketplace, 2002</a:t>
            </a:r>
            <a:r>
              <a:rPr lang="en-US" sz="1000">
                <a:solidFill>
                  <a:srgbClr val="000000"/>
                </a:solidFill>
                <a:latin typeface="Tahoma" pitchFamily="34" charset="0"/>
                <a:cs typeface="Tahoma" pitchFamily="34" charset="0"/>
                <a:sym typeface="Tahoma" pitchFamily="34" charset="0"/>
              </a:rPr>
              <a:t>, May 2002, Exhibit 2.5, p.20, at </a:t>
            </a:r>
            <a:r>
              <a:rPr lang="en-US" sz="1000">
                <a:solidFill>
                  <a:srgbClr val="000000"/>
                </a:solidFill>
                <a:latin typeface="Tahoma" pitchFamily="34" charset="0"/>
                <a:cs typeface="Tahoma" pitchFamily="34" charset="0"/>
                <a:sym typeface="Tahoma" pitchFamily="34" charset="0"/>
                <a:hlinkClick r:id="rId3"/>
              </a:rPr>
              <a:t>http://www.kff.org/insurance/3161-index.cfm</a:t>
            </a:r>
            <a:r>
              <a:rPr lang="en-US" sz="1000">
                <a:solidFill>
                  <a:srgbClr val="000000"/>
                </a:solidFill>
                <a:latin typeface="Tahoma" pitchFamily="34" charset="0"/>
                <a:cs typeface="Tahoma" pitchFamily="34" charset="0"/>
                <a:sym typeface="Tahoma" pitchFamily="34" charset="0"/>
              </a:rPr>
              <a:t>, based on July 1 data from InterStudy Publications, updated most recently with data from HealthLeaders-InterStudy, </a:t>
            </a:r>
            <a:r>
              <a:rPr lang="en-US" sz="1000" i="1">
                <a:solidFill>
                  <a:srgbClr val="000000"/>
                </a:solidFill>
                <a:latin typeface="Tahoma" pitchFamily="34" charset="0"/>
                <a:cs typeface="Tahoma" pitchFamily="34" charset="0"/>
                <a:sym typeface="Tahoma" pitchFamily="34" charset="0"/>
              </a:rPr>
              <a:t>The Competitive Edge, Part II: Managed Care Industry Report</a:t>
            </a:r>
            <a:r>
              <a:rPr lang="en-US" sz="1000">
                <a:solidFill>
                  <a:srgbClr val="000000"/>
                </a:solidFill>
                <a:latin typeface="Tahoma" pitchFamily="34" charset="0"/>
                <a:cs typeface="Tahoma" pitchFamily="34" charset="0"/>
                <a:sym typeface="Tahoma" pitchFamily="34" charset="0"/>
              </a:rPr>
              <a:t>, March 2007, Table 10, p.25.</a:t>
            </a:r>
          </a:p>
        </p:txBody>
      </p:sp>
      <p:graphicFrame>
        <p:nvGraphicFramePr>
          <p:cNvPr id="76804" name="Object 4"/>
          <p:cNvGraphicFramePr>
            <a:graphicFrameLocks noChangeAspect="1"/>
          </p:cNvGraphicFramePr>
          <p:nvPr>
            <p:ph sz="half" idx="1"/>
          </p:nvPr>
        </p:nvGraphicFramePr>
        <p:xfrm>
          <a:off x="300038" y="1216025"/>
          <a:ext cx="8461375" cy="4419600"/>
        </p:xfrm>
        <a:graphic>
          <a:graphicData uri="http://schemas.openxmlformats.org/presentationml/2006/ole">
            <p:oleObj spid="_x0000_s76804" name="Chart" r:id="rId4" imgW="9372608" imgH="4895959" progId="MSGraph.Chart.8">
              <p:embed followColorScheme="full"/>
            </p:oleObj>
          </a:graphicData>
        </a:graphic>
      </p:graphicFrame>
      <p:sp>
        <p:nvSpPr>
          <p:cNvPr id="76805" name="Text Box 5"/>
          <p:cNvSpPr txBox="1">
            <a:spLocks noChangeArrowheads="1"/>
          </p:cNvSpPr>
          <p:nvPr/>
        </p:nvSpPr>
        <p:spPr bwMode="auto">
          <a:xfrm>
            <a:off x="990600" y="3840163"/>
            <a:ext cx="533400" cy="261937"/>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15.1</a:t>
            </a:r>
          </a:p>
        </p:txBody>
      </p:sp>
      <p:sp>
        <p:nvSpPr>
          <p:cNvPr id="76806" name="Text Box 6"/>
          <p:cNvSpPr txBox="1">
            <a:spLocks noChangeArrowheads="1"/>
          </p:cNvSpPr>
          <p:nvPr/>
        </p:nvSpPr>
        <p:spPr bwMode="auto">
          <a:xfrm>
            <a:off x="1676400" y="3244850"/>
            <a:ext cx="533400" cy="261938"/>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31.4</a:t>
            </a:r>
          </a:p>
        </p:txBody>
      </p:sp>
      <p:sp>
        <p:nvSpPr>
          <p:cNvPr id="76807" name="Text Box 7"/>
          <p:cNvSpPr txBox="1">
            <a:spLocks noChangeArrowheads="1"/>
          </p:cNvSpPr>
          <p:nvPr/>
        </p:nvSpPr>
        <p:spPr bwMode="auto">
          <a:xfrm>
            <a:off x="2362200" y="2971800"/>
            <a:ext cx="533400" cy="261938"/>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38.8</a:t>
            </a:r>
          </a:p>
        </p:txBody>
      </p:sp>
      <p:sp>
        <p:nvSpPr>
          <p:cNvPr id="76808" name="Text Box 8"/>
          <p:cNvSpPr txBox="1">
            <a:spLocks noChangeArrowheads="1"/>
          </p:cNvSpPr>
          <p:nvPr/>
        </p:nvSpPr>
        <p:spPr bwMode="auto">
          <a:xfrm>
            <a:off x="3048000" y="2101850"/>
            <a:ext cx="533400" cy="261938"/>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63.3</a:t>
            </a:r>
          </a:p>
        </p:txBody>
      </p:sp>
      <p:sp>
        <p:nvSpPr>
          <p:cNvPr id="76809" name="Text Box 9"/>
          <p:cNvSpPr txBox="1">
            <a:spLocks noChangeArrowheads="1"/>
          </p:cNvSpPr>
          <p:nvPr/>
        </p:nvSpPr>
        <p:spPr bwMode="auto">
          <a:xfrm>
            <a:off x="3733800" y="1492250"/>
            <a:ext cx="533400" cy="261938"/>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80.1</a:t>
            </a:r>
          </a:p>
        </p:txBody>
      </p:sp>
      <p:sp>
        <p:nvSpPr>
          <p:cNvPr id="76810" name="Text Box 10"/>
          <p:cNvSpPr txBox="1">
            <a:spLocks noChangeArrowheads="1"/>
          </p:cNvSpPr>
          <p:nvPr/>
        </p:nvSpPr>
        <p:spPr bwMode="auto">
          <a:xfrm>
            <a:off x="4419600" y="1568450"/>
            <a:ext cx="533400" cy="261938"/>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78.0</a:t>
            </a:r>
          </a:p>
        </p:txBody>
      </p:sp>
      <p:sp>
        <p:nvSpPr>
          <p:cNvPr id="76811" name="Text Box 11"/>
          <p:cNvSpPr txBox="1">
            <a:spLocks noChangeArrowheads="1"/>
          </p:cNvSpPr>
          <p:nvPr/>
        </p:nvSpPr>
        <p:spPr bwMode="auto">
          <a:xfrm>
            <a:off x="5105400" y="1676400"/>
            <a:ext cx="609600" cy="261938"/>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74.2</a:t>
            </a:r>
          </a:p>
        </p:txBody>
      </p:sp>
      <p:sp>
        <p:nvSpPr>
          <p:cNvPr id="76812" name="Text Box 12"/>
          <p:cNvSpPr txBox="1">
            <a:spLocks noChangeArrowheads="1"/>
          </p:cNvSpPr>
          <p:nvPr/>
        </p:nvSpPr>
        <p:spPr bwMode="auto">
          <a:xfrm>
            <a:off x="5791200" y="1828800"/>
            <a:ext cx="533400" cy="261938"/>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70.0</a:t>
            </a:r>
          </a:p>
        </p:txBody>
      </p:sp>
      <p:sp>
        <p:nvSpPr>
          <p:cNvPr id="76813" name="Text Box 13"/>
          <p:cNvSpPr txBox="1">
            <a:spLocks noChangeArrowheads="1"/>
          </p:cNvSpPr>
          <p:nvPr/>
        </p:nvSpPr>
        <p:spPr bwMode="auto">
          <a:xfrm>
            <a:off x="6553200" y="1973263"/>
            <a:ext cx="533400" cy="261937"/>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66.1</a:t>
            </a:r>
          </a:p>
        </p:txBody>
      </p:sp>
      <p:sp>
        <p:nvSpPr>
          <p:cNvPr id="76814" name="Line 14"/>
          <p:cNvSpPr>
            <a:spLocks noChangeShapeType="1"/>
          </p:cNvSpPr>
          <p:nvPr/>
        </p:nvSpPr>
        <p:spPr bwMode="auto">
          <a:xfrm flipV="1">
            <a:off x="4368800" y="1366838"/>
            <a:ext cx="0" cy="3492500"/>
          </a:xfrm>
          <a:prstGeom prst="line">
            <a:avLst/>
          </a:prstGeom>
          <a:noFill/>
          <a:ln w="9525">
            <a:solidFill>
              <a:schemeClr val="tx1"/>
            </a:solidFill>
            <a:prstDash val="dash"/>
            <a:round/>
            <a:headEnd/>
            <a:tailEnd/>
          </a:ln>
          <a:effectLst/>
        </p:spPr>
        <p:txBody>
          <a:bodyPr anchor="ctr" anchorCtr="1"/>
          <a:lstStyle/>
          <a:p>
            <a:endParaRPr lang="en-US"/>
          </a:p>
        </p:txBody>
      </p:sp>
      <p:sp>
        <p:nvSpPr>
          <p:cNvPr id="76815" name="Line 15"/>
          <p:cNvSpPr>
            <a:spLocks noChangeShapeType="1"/>
          </p:cNvSpPr>
          <p:nvPr/>
        </p:nvSpPr>
        <p:spPr bwMode="auto">
          <a:xfrm>
            <a:off x="1260475" y="4103688"/>
            <a:ext cx="228600" cy="0"/>
          </a:xfrm>
          <a:prstGeom prst="line">
            <a:avLst/>
          </a:prstGeom>
          <a:noFill/>
          <a:ln w="9525">
            <a:solidFill>
              <a:schemeClr val="tx1"/>
            </a:solidFill>
            <a:round/>
            <a:headEnd/>
            <a:tailEnd/>
          </a:ln>
          <a:effectLst/>
        </p:spPr>
        <p:txBody>
          <a:bodyPr anchor="ctr" anchorCtr="1"/>
          <a:lstStyle/>
          <a:p>
            <a:endParaRPr lang="en-US"/>
          </a:p>
        </p:txBody>
      </p:sp>
      <p:sp>
        <p:nvSpPr>
          <p:cNvPr id="76816" name="Line 16"/>
          <p:cNvSpPr>
            <a:spLocks noChangeShapeType="1"/>
          </p:cNvSpPr>
          <p:nvPr/>
        </p:nvSpPr>
        <p:spPr bwMode="auto">
          <a:xfrm>
            <a:off x="1260475" y="4432300"/>
            <a:ext cx="228600" cy="0"/>
          </a:xfrm>
          <a:prstGeom prst="line">
            <a:avLst/>
          </a:prstGeom>
          <a:noFill/>
          <a:ln w="9525">
            <a:solidFill>
              <a:schemeClr val="tx1"/>
            </a:solidFill>
            <a:round/>
            <a:headEnd/>
            <a:tailEnd/>
          </a:ln>
          <a:effectLst/>
        </p:spPr>
        <p:txBody>
          <a:bodyPr anchor="ctr" anchorCtr="1"/>
          <a:lstStyle/>
          <a:p>
            <a:endParaRPr lang="en-US"/>
          </a:p>
        </p:txBody>
      </p:sp>
      <p:sp>
        <p:nvSpPr>
          <p:cNvPr id="76817" name="Line 17"/>
          <p:cNvSpPr>
            <a:spLocks noChangeShapeType="1"/>
          </p:cNvSpPr>
          <p:nvPr/>
        </p:nvSpPr>
        <p:spPr bwMode="auto">
          <a:xfrm>
            <a:off x="1927225" y="3563938"/>
            <a:ext cx="228600" cy="0"/>
          </a:xfrm>
          <a:prstGeom prst="line">
            <a:avLst/>
          </a:prstGeom>
          <a:noFill/>
          <a:ln w="9525">
            <a:solidFill>
              <a:schemeClr val="tx1"/>
            </a:solidFill>
            <a:round/>
            <a:headEnd/>
            <a:tailEnd/>
          </a:ln>
          <a:effectLst/>
        </p:spPr>
        <p:txBody>
          <a:bodyPr anchor="ctr" anchorCtr="1"/>
          <a:lstStyle/>
          <a:p>
            <a:endParaRPr lang="en-US"/>
          </a:p>
        </p:txBody>
      </p:sp>
      <p:sp>
        <p:nvSpPr>
          <p:cNvPr id="76818" name="Line 18"/>
          <p:cNvSpPr>
            <a:spLocks noChangeShapeType="1"/>
          </p:cNvSpPr>
          <p:nvPr/>
        </p:nvSpPr>
        <p:spPr bwMode="auto">
          <a:xfrm>
            <a:off x="2605088" y="3262313"/>
            <a:ext cx="228600" cy="0"/>
          </a:xfrm>
          <a:prstGeom prst="line">
            <a:avLst/>
          </a:prstGeom>
          <a:noFill/>
          <a:ln w="9525">
            <a:solidFill>
              <a:schemeClr val="tx1"/>
            </a:solidFill>
            <a:round/>
            <a:headEnd/>
            <a:tailEnd/>
          </a:ln>
          <a:effectLst/>
        </p:spPr>
        <p:txBody>
          <a:bodyPr anchor="ctr" anchorCtr="1"/>
          <a:lstStyle/>
          <a:p>
            <a:endParaRPr lang="en-US"/>
          </a:p>
        </p:txBody>
      </p:sp>
      <p:sp>
        <p:nvSpPr>
          <p:cNvPr id="76819" name="Line 19"/>
          <p:cNvSpPr>
            <a:spLocks noChangeShapeType="1"/>
          </p:cNvSpPr>
          <p:nvPr/>
        </p:nvSpPr>
        <p:spPr bwMode="auto">
          <a:xfrm>
            <a:off x="3298825" y="2347913"/>
            <a:ext cx="228600" cy="0"/>
          </a:xfrm>
          <a:prstGeom prst="line">
            <a:avLst/>
          </a:prstGeom>
          <a:noFill/>
          <a:ln w="9525">
            <a:solidFill>
              <a:schemeClr val="tx1"/>
            </a:solidFill>
            <a:round/>
            <a:headEnd/>
            <a:tailEnd/>
          </a:ln>
          <a:effectLst/>
        </p:spPr>
        <p:txBody>
          <a:bodyPr anchor="ctr" anchorCtr="1"/>
          <a:lstStyle/>
          <a:p>
            <a:endParaRPr lang="en-US"/>
          </a:p>
        </p:txBody>
      </p:sp>
      <p:sp>
        <p:nvSpPr>
          <p:cNvPr id="76820" name="Line 20"/>
          <p:cNvSpPr>
            <a:spLocks noChangeShapeType="1"/>
          </p:cNvSpPr>
          <p:nvPr/>
        </p:nvSpPr>
        <p:spPr bwMode="auto">
          <a:xfrm>
            <a:off x="4800600" y="1822450"/>
            <a:ext cx="152400" cy="6350"/>
          </a:xfrm>
          <a:prstGeom prst="line">
            <a:avLst/>
          </a:prstGeom>
          <a:noFill/>
          <a:ln w="9525">
            <a:solidFill>
              <a:schemeClr val="tx1"/>
            </a:solidFill>
            <a:round/>
            <a:headEnd/>
            <a:tailEnd/>
          </a:ln>
          <a:effectLst/>
        </p:spPr>
        <p:txBody>
          <a:bodyPr anchor="ctr" anchorCtr="1"/>
          <a:lstStyle/>
          <a:p>
            <a:endParaRPr lang="en-US"/>
          </a:p>
        </p:txBody>
      </p:sp>
      <p:sp>
        <p:nvSpPr>
          <p:cNvPr id="76821" name="Line 21"/>
          <p:cNvSpPr>
            <a:spLocks noChangeShapeType="1"/>
          </p:cNvSpPr>
          <p:nvPr/>
        </p:nvSpPr>
        <p:spPr bwMode="auto">
          <a:xfrm>
            <a:off x="6934200" y="2259013"/>
            <a:ext cx="152400" cy="93662"/>
          </a:xfrm>
          <a:prstGeom prst="line">
            <a:avLst/>
          </a:prstGeom>
          <a:noFill/>
          <a:ln w="9525">
            <a:solidFill>
              <a:schemeClr val="tx1"/>
            </a:solidFill>
            <a:round/>
            <a:headEnd/>
            <a:tailEnd/>
          </a:ln>
          <a:effectLst/>
        </p:spPr>
        <p:txBody>
          <a:bodyPr anchor="ctr" anchorCtr="1"/>
          <a:lstStyle/>
          <a:p>
            <a:endParaRPr lang="en-US"/>
          </a:p>
        </p:txBody>
      </p:sp>
      <p:sp>
        <p:nvSpPr>
          <p:cNvPr id="76822" name="Line 22"/>
          <p:cNvSpPr>
            <a:spLocks noChangeShapeType="1"/>
          </p:cNvSpPr>
          <p:nvPr/>
        </p:nvSpPr>
        <p:spPr bwMode="auto">
          <a:xfrm>
            <a:off x="7467600" y="2120900"/>
            <a:ext cx="228600" cy="0"/>
          </a:xfrm>
          <a:prstGeom prst="line">
            <a:avLst/>
          </a:prstGeom>
          <a:noFill/>
          <a:ln w="9525">
            <a:solidFill>
              <a:schemeClr val="tx1"/>
            </a:solidFill>
            <a:round/>
            <a:headEnd/>
            <a:tailEnd/>
          </a:ln>
          <a:effectLst/>
        </p:spPr>
        <p:txBody>
          <a:bodyPr anchor="ctr" anchorCtr="1"/>
          <a:lstStyle/>
          <a:p>
            <a:endParaRPr lang="en-US"/>
          </a:p>
        </p:txBody>
      </p:sp>
      <p:sp>
        <p:nvSpPr>
          <p:cNvPr id="76823" name="Text Box 23"/>
          <p:cNvSpPr txBox="1">
            <a:spLocks noChangeArrowheads="1"/>
          </p:cNvSpPr>
          <p:nvPr/>
        </p:nvSpPr>
        <p:spPr bwMode="auto">
          <a:xfrm>
            <a:off x="7162800" y="1873250"/>
            <a:ext cx="685800" cy="261938"/>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71.4</a:t>
            </a:r>
          </a:p>
        </p:txBody>
      </p:sp>
      <p:sp>
        <p:nvSpPr>
          <p:cNvPr id="76824" name="Text Box 24"/>
          <p:cNvSpPr txBox="1">
            <a:spLocks noChangeArrowheads="1"/>
          </p:cNvSpPr>
          <p:nvPr/>
        </p:nvSpPr>
        <p:spPr bwMode="auto">
          <a:xfrm>
            <a:off x="762000" y="1066800"/>
            <a:ext cx="7620000" cy="292100"/>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300" b="1">
                <a:solidFill>
                  <a:srgbClr val="000000"/>
                </a:solidFill>
                <a:latin typeface="Tahoma" pitchFamily="34" charset="0"/>
                <a:cs typeface="Tahoma" pitchFamily="34" charset="0"/>
                <a:sym typeface="Tahoma" pitchFamily="34" charset="0"/>
              </a:rPr>
              <a:t>Enrollees (in millions)</a:t>
            </a:r>
          </a:p>
        </p:txBody>
      </p:sp>
      <p:pic>
        <p:nvPicPr>
          <p:cNvPr id="76825" name="Picture 25" descr="kfflogo-color1"/>
          <p:cNvPicPr>
            <a:picLocks noChangeAspect="1" noChangeArrowheads="1"/>
          </p:cNvPicPr>
          <p:nvPr/>
        </p:nvPicPr>
        <p:blipFill>
          <a:blip r:embed="rId5" cstate="print"/>
          <a:srcRect/>
          <a:stretch>
            <a:fillRect/>
          </a:stretch>
        </p:blipFill>
        <p:spPr bwMode="auto">
          <a:xfrm>
            <a:off x="8615363" y="6337300"/>
            <a:ext cx="457200" cy="458788"/>
          </a:xfrm>
          <a:prstGeom prst="rect">
            <a:avLst/>
          </a:prstGeom>
          <a:noFill/>
        </p:spPr>
      </p:pic>
      <p:sp>
        <p:nvSpPr>
          <p:cNvPr id="76826" name="Line 26"/>
          <p:cNvSpPr>
            <a:spLocks noChangeShapeType="1"/>
          </p:cNvSpPr>
          <p:nvPr/>
        </p:nvSpPr>
        <p:spPr bwMode="auto">
          <a:xfrm>
            <a:off x="3802063" y="1763713"/>
            <a:ext cx="228600" cy="0"/>
          </a:xfrm>
          <a:prstGeom prst="line">
            <a:avLst/>
          </a:prstGeom>
          <a:noFill/>
          <a:ln w="9525">
            <a:solidFill>
              <a:schemeClr val="tx1"/>
            </a:solidFill>
            <a:round/>
            <a:headEnd/>
            <a:tailEnd/>
          </a:ln>
          <a:effectLst/>
        </p:spPr>
        <p:txBody>
          <a:bodyPr anchor="ctr" anchorCtr="1"/>
          <a:lstStyle/>
          <a:p>
            <a:endParaRPr lang="en-US"/>
          </a:p>
        </p:txBody>
      </p:sp>
      <p:sp>
        <p:nvSpPr>
          <p:cNvPr id="76827" name="Line 27"/>
          <p:cNvSpPr>
            <a:spLocks noChangeShapeType="1"/>
          </p:cNvSpPr>
          <p:nvPr/>
        </p:nvSpPr>
        <p:spPr bwMode="auto">
          <a:xfrm>
            <a:off x="5562600" y="1981200"/>
            <a:ext cx="76200" cy="76200"/>
          </a:xfrm>
          <a:prstGeom prst="line">
            <a:avLst/>
          </a:prstGeom>
          <a:noFill/>
          <a:ln w="9525">
            <a:solidFill>
              <a:schemeClr val="tx1"/>
            </a:solidFill>
            <a:round/>
            <a:headEnd/>
            <a:tailEnd/>
          </a:ln>
          <a:effectLst/>
        </p:spPr>
        <p:txBody>
          <a:bodyPr anchor="ctr" anchorCtr="1"/>
          <a:lstStyle/>
          <a:p>
            <a:endParaRPr lang="en-US"/>
          </a:p>
        </p:txBody>
      </p:sp>
      <p:sp>
        <p:nvSpPr>
          <p:cNvPr id="76828" name="Line 28"/>
          <p:cNvSpPr>
            <a:spLocks noChangeShapeType="1"/>
          </p:cNvSpPr>
          <p:nvPr/>
        </p:nvSpPr>
        <p:spPr bwMode="auto">
          <a:xfrm>
            <a:off x="6248400" y="2133600"/>
            <a:ext cx="76200" cy="76200"/>
          </a:xfrm>
          <a:prstGeom prst="line">
            <a:avLst/>
          </a:prstGeom>
          <a:noFill/>
          <a:ln w="9525">
            <a:solidFill>
              <a:schemeClr val="tx1"/>
            </a:solidFill>
            <a:round/>
            <a:headEnd/>
            <a:tailEnd/>
          </a:ln>
          <a:effectLst/>
        </p:spPr>
        <p:txBody>
          <a:bodyPr anchor="ctr" anchorCtr="1"/>
          <a:lstStyle/>
          <a:p>
            <a:endParaRPr lang="en-US"/>
          </a:p>
        </p:txBody>
      </p:sp>
      <p:sp>
        <p:nvSpPr>
          <p:cNvPr id="76829" name="Line 29"/>
          <p:cNvSpPr>
            <a:spLocks noChangeShapeType="1"/>
          </p:cNvSpPr>
          <p:nvPr/>
        </p:nvSpPr>
        <p:spPr bwMode="auto">
          <a:xfrm>
            <a:off x="8229600" y="2355850"/>
            <a:ext cx="152400" cy="6350"/>
          </a:xfrm>
          <a:prstGeom prst="line">
            <a:avLst/>
          </a:prstGeom>
          <a:noFill/>
          <a:ln w="9525">
            <a:solidFill>
              <a:schemeClr val="tx1"/>
            </a:solidFill>
            <a:round/>
            <a:headEnd/>
            <a:tailEnd/>
          </a:ln>
          <a:effectLst/>
        </p:spPr>
        <p:txBody>
          <a:bodyPr anchor="ctr" anchorCtr="1"/>
          <a:lstStyle/>
          <a:p>
            <a:endParaRPr lang="en-US"/>
          </a:p>
        </p:txBody>
      </p:sp>
      <p:sp>
        <p:nvSpPr>
          <p:cNvPr id="76830" name="Text Box 30"/>
          <p:cNvSpPr txBox="1">
            <a:spLocks noChangeArrowheads="1"/>
          </p:cNvSpPr>
          <p:nvPr/>
        </p:nvSpPr>
        <p:spPr bwMode="auto">
          <a:xfrm>
            <a:off x="7848600" y="2101850"/>
            <a:ext cx="685800" cy="261938"/>
          </a:xfrm>
          <a:prstGeom prst="rect">
            <a:avLst/>
          </a:prstGeom>
          <a:noFill/>
          <a:ln w="9525" algn="ctr">
            <a:noFill/>
            <a:miter lim="800000"/>
            <a:headEnd/>
            <a:tailEnd/>
          </a:ln>
          <a:effectLst/>
        </p:spPr>
        <p:txBody>
          <a:bodyPr anchorCtr="1">
            <a:spAutoFit/>
          </a:bodyPr>
          <a:lstStyle/>
          <a:p>
            <a:pPr algn="ctr">
              <a:spcBef>
                <a:spcPct val="50000"/>
              </a:spcBef>
              <a:buFont typeface="Tahoma" pitchFamily="34" charset="0"/>
              <a:buNone/>
            </a:pPr>
            <a:r>
              <a:rPr lang="en-US" sz="1100" b="1">
                <a:solidFill>
                  <a:srgbClr val="000000"/>
                </a:solidFill>
                <a:latin typeface="Tahoma" pitchFamily="34" charset="0"/>
                <a:cs typeface="Tahoma" pitchFamily="34" charset="0"/>
                <a:sym typeface="Tahoma" pitchFamily="34" charset="0"/>
              </a:rPr>
              <a:t>72.7</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304800"/>
            <a:ext cx="7772400" cy="1143000"/>
          </a:xfrm>
          <a:noFill/>
          <a:ln/>
        </p:spPr>
        <p:txBody>
          <a:bodyPr/>
          <a:lstStyle/>
          <a:p>
            <a:pPr>
              <a:buClr>
                <a:srgbClr val="000000"/>
              </a:buClr>
              <a:buFont typeface="Tahoma" pitchFamily="34" charset="0"/>
              <a:buNone/>
            </a:pPr>
            <a:r>
              <a:rPr lang="en-US" sz="2800" b="1">
                <a:solidFill>
                  <a:srgbClr val="000000"/>
                </a:solidFill>
                <a:cs typeface="Tahoma" pitchFamily="34" charset="0"/>
                <a:sym typeface="Tahoma" pitchFamily="34" charset="0"/>
              </a:rPr>
              <a:t>Distribution of HMO Enrollment by Ownership Status, 1981-2006</a:t>
            </a:r>
          </a:p>
        </p:txBody>
      </p:sp>
      <p:sp>
        <p:nvSpPr>
          <p:cNvPr id="78851" name="Text Box 3"/>
          <p:cNvSpPr txBox="1">
            <a:spLocks noChangeArrowheads="1"/>
          </p:cNvSpPr>
          <p:nvPr/>
        </p:nvSpPr>
        <p:spPr bwMode="auto">
          <a:xfrm>
            <a:off x="76200" y="5546725"/>
            <a:ext cx="6096000" cy="703263"/>
          </a:xfrm>
          <a:prstGeom prst="rect">
            <a:avLst/>
          </a:prstGeom>
          <a:noFill/>
          <a:ln w="9525" algn="ctr">
            <a:noFill/>
            <a:miter lim="800000"/>
            <a:headEnd/>
            <a:tailEnd/>
          </a:ln>
          <a:effectLst/>
        </p:spPr>
        <p:txBody>
          <a:bodyPr lIns="0" anchorCtr="1">
            <a:spAutoFit/>
          </a:bodyPr>
          <a:lstStyle/>
          <a:p>
            <a:pPr marL="177800">
              <a:spcBef>
                <a:spcPct val="50000"/>
              </a:spcBef>
              <a:buFont typeface="Tahoma" pitchFamily="34" charset="0"/>
              <a:buNone/>
            </a:pPr>
            <a:r>
              <a:rPr lang="en-US" sz="1000">
                <a:solidFill>
                  <a:srgbClr val="000000"/>
                </a:solidFill>
                <a:latin typeface="Tahoma" pitchFamily="34" charset="0"/>
                <a:cs typeface="Tahoma" pitchFamily="34" charset="0"/>
                <a:sym typeface="Tahoma" pitchFamily="34" charset="0"/>
              </a:rPr>
              <a:t>Note: Some plans failed to report profit status and are excluded from the analysis. HMO enrollment includes enrollees in both traditional HMOs and point-of-service (POS) plans through: group/commercial plans, Medicare, Medicaid, the Federal Employee Health Benefits Program, direct pay plans, and unidentified HMO products.  Data are as of June 30 or July 1 of respective year.</a:t>
            </a:r>
          </a:p>
        </p:txBody>
      </p:sp>
      <p:grpSp>
        <p:nvGrpSpPr>
          <p:cNvPr id="78852" name="Group 4"/>
          <p:cNvGrpSpPr>
            <a:grpSpLocks/>
          </p:cNvGrpSpPr>
          <p:nvPr/>
        </p:nvGrpSpPr>
        <p:grpSpPr bwMode="auto">
          <a:xfrm>
            <a:off x="460375" y="1752600"/>
            <a:ext cx="8274050" cy="4191000"/>
            <a:chOff x="290" y="1104"/>
            <a:chExt cx="5212" cy="2640"/>
          </a:xfrm>
        </p:grpSpPr>
        <p:graphicFrame>
          <p:nvGraphicFramePr>
            <p:cNvPr id="78853" name="Object 5"/>
            <p:cNvGraphicFramePr>
              <a:graphicFrameLocks noChangeAspect="1"/>
            </p:cNvGraphicFramePr>
            <p:nvPr/>
          </p:nvGraphicFramePr>
          <p:xfrm>
            <a:off x="290" y="1104"/>
            <a:ext cx="5212" cy="2640"/>
          </p:xfrm>
          <a:graphic>
            <a:graphicData uri="http://schemas.openxmlformats.org/presentationml/2006/ole">
              <p:oleObj spid="_x0000_s78853" name="Chart" r:id="rId3" imgW="8743985" imgH="4429092" progId="MSGraph.Chart.8">
                <p:embed followColorScheme="full"/>
              </p:oleObj>
            </a:graphicData>
          </a:graphic>
        </p:graphicFrame>
        <p:sp>
          <p:nvSpPr>
            <p:cNvPr id="78854" name="Line 6"/>
            <p:cNvSpPr>
              <a:spLocks noChangeShapeType="1"/>
            </p:cNvSpPr>
            <p:nvPr/>
          </p:nvSpPr>
          <p:spPr bwMode="auto">
            <a:xfrm flipV="1">
              <a:off x="2470" y="1190"/>
              <a:ext cx="9" cy="1930"/>
            </a:xfrm>
            <a:prstGeom prst="line">
              <a:avLst/>
            </a:prstGeom>
            <a:noFill/>
            <a:ln w="12700">
              <a:solidFill>
                <a:schemeClr val="tx1"/>
              </a:solidFill>
              <a:prstDash val="dash"/>
              <a:round/>
              <a:headEnd/>
              <a:tailEnd/>
            </a:ln>
            <a:effectLst/>
          </p:spPr>
          <p:txBody>
            <a:bodyPr anchor="ctr" anchorCtr="1"/>
            <a:lstStyle/>
            <a:p>
              <a:endParaRPr lang="en-US"/>
            </a:p>
          </p:txBody>
        </p:sp>
      </p:grpSp>
      <p:graphicFrame>
        <p:nvGraphicFramePr>
          <p:cNvPr id="78855" name="Group 7"/>
          <p:cNvGraphicFramePr>
            <a:graphicFrameLocks noGrp="1"/>
          </p:cNvGraphicFramePr>
          <p:nvPr>
            <p:ph sz="half" idx="2"/>
          </p:nvPr>
        </p:nvGraphicFramePr>
        <p:xfrm>
          <a:off x="1276350" y="5151438"/>
          <a:ext cx="7410450" cy="259080"/>
        </p:xfrm>
        <a:graphic>
          <a:graphicData uri="http://schemas.openxmlformats.org/drawingml/2006/table">
            <a:tbl>
              <a:tblPr/>
              <a:tblGrid>
                <a:gridCol w="552450"/>
                <a:gridCol w="511175"/>
                <a:gridCol w="563563"/>
                <a:gridCol w="481012"/>
                <a:gridCol w="563563"/>
                <a:gridCol w="547687"/>
                <a:gridCol w="495300"/>
                <a:gridCol w="495300"/>
                <a:gridCol w="533400"/>
                <a:gridCol w="533400"/>
                <a:gridCol w="527050"/>
                <a:gridCol w="561975"/>
                <a:gridCol w="511175"/>
                <a:gridCol w="533400"/>
              </a:tblGrid>
              <a:tr h="228600">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10.3</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18.9</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32.5</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42.1</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72.2</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78.8</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80.8</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79.7</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78.0</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74.2</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70.0</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66.1</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71.4</a:t>
                      </a:r>
                    </a:p>
                  </a:txBody>
                  <a:tcPr horzOverflow="overflow">
                    <a:lnL cap="flat">
                      <a:noFill/>
                    </a:lnL>
                    <a:lnR cap="flat">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0000"/>
                        </a:buClr>
                        <a:buSzTx/>
                        <a:buFont typeface="Tahoma" pitchFamily="34" charset="0"/>
                        <a:buNone/>
                        <a:tabLst/>
                      </a:pPr>
                      <a:r>
                        <a:rPr kumimoji="0" lang="en-US" sz="1100" b="0" i="0" u="none" strike="noStrike" cap="none" normalizeH="0" baseline="0" smtClean="0">
                          <a:ln>
                            <a:noFill/>
                          </a:ln>
                          <a:solidFill>
                            <a:schemeClr val="tx1"/>
                          </a:solidFill>
                          <a:effectLst/>
                          <a:latin typeface="Tahoma" pitchFamily="34" charset="0"/>
                          <a:cs typeface="Tahoma" pitchFamily="34" charset="0"/>
                          <a:sym typeface="Tahoma" pitchFamily="34" charset="0"/>
                        </a:rPr>
                        <a:t>72.7</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78900" name="Text Box 52"/>
          <p:cNvSpPr txBox="1">
            <a:spLocks noChangeArrowheads="1"/>
          </p:cNvSpPr>
          <p:nvPr/>
        </p:nvSpPr>
        <p:spPr bwMode="auto">
          <a:xfrm>
            <a:off x="76200" y="4800600"/>
            <a:ext cx="1219200" cy="642938"/>
          </a:xfrm>
          <a:prstGeom prst="rect">
            <a:avLst/>
          </a:prstGeom>
          <a:noFill/>
          <a:ln w="9525" algn="ctr">
            <a:noFill/>
            <a:miter lim="800000"/>
            <a:headEnd/>
            <a:tailEnd/>
          </a:ln>
          <a:effectLst/>
        </p:spPr>
        <p:txBody>
          <a:bodyPr anchorCtr="1">
            <a:spAutoFit/>
          </a:bodyPr>
          <a:lstStyle/>
          <a:p>
            <a:pPr>
              <a:spcBef>
                <a:spcPct val="50000"/>
              </a:spcBef>
              <a:buFont typeface="Tahoma" pitchFamily="34" charset="0"/>
              <a:buNone/>
            </a:pPr>
            <a:r>
              <a:rPr lang="en-US" sz="1200" b="1">
                <a:solidFill>
                  <a:srgbClr val="000000"/>
                </a:solidFill>
                <a:latin typeface="Tahoma" pitchFamily="34" charset="0"/>
                <a:cs typeface="Tahoma" pitchFamily="34" charset="0"/>
                <a:sym typeface="Tahoma" pitchFamily="34" charset="0"/>
              </a:rPr>
              <a:t>Total Enrollment (in millions):</a:t>
            </a:r>
          </a:p>
        </p:txBody>
      </p:sp>
      <p:sp>
        <p:nvSpPr>
          <p:cNvPr id="78901" name="Text Box 53"/>
          <p:cNvSpPr txBox="1">
            <a:spLocks noChangeArrowheads="1"/>
          </p:cNvSpPr>
          <p:nvPr/>
        </p:nvSpPr>
        <p:spPr bwMode="auto">
          <a:xfrm>
            <a:off x="76200" y="6232525"/>
            <a:ext cx="8534400" cy="550863"/>
          </a:xfrm>
          <a:prstGeom prst="rect">
            <a:avLst/>
          </a:prstGeom>
          <a:noFill/>
          <a:ln w="9525" algn="ctr">
            <a:noFill/>
            <a:miter lim="800000"/>
            <a:headEnd/>
            <a:tailEnd/>
          </a:ln>
          <a:effectLst/>
        </p:spPr>
        <p:txBody>
          <a:bodyPr anchorCtr="1">
            <a:spAutoFit/>
          </a:bodyPr>
          <a:lstStyle/>
          <a:p>
            <a:pPr>
              <a:spcBef>
                <a:spcPct val="50000"/>
              </a:spcBef>
              <a:buFont typeface="Tahoma" pitchFamily="34" charset="0"/>
              <a:buNone/>
            </a:pPr>
            <a:r>
              <a:rPr lang="en-US" sz="1000">
                <a:solidFill>
                  <a:srgbClr val="000000"/>
                </a:solidFill>
                <a:latin typeface="Tahoma" pitchFamily="34" charset="0"/>
                <a:cs typeface="Tahoma" pitchFamily="34" charset="0"/>
                <a:sym typeface="Tahoma" pitchFamily="34" charset="0"/>
              </a:rPr>
              <a:t>Source: Kaiser Family Foundation, </a:t>
            </a:r>
            <a:r>
              <a:rPr lang="en-US" sz="1000" i="1">
                <a:solidFill>
                  <a:srgbClr val="000000"/>
                </a:solidFill>
                <a:latin typeface="Tahoma" pitchFamily="34" charset="0"/>
                <a:cs typeface="Tahoma" pitchFamily="34" charset="0"/>
                <a:sym typeface="Tahoma" pitchFamily="34" charset="0"/>
              </a:rPr>
              <a:t>Trends and Indicators in the Changing Health Care Marketplace, 2002</a:t>
            </a:r>
            <a:r>
              <a:rPr lang="en-US" sz="1000">
                <a:solidFill>
                  <a:srgbClr val="000000"/>
                </a:solidFill>
                <a:latin typeface="Tahoma" pitchFamily="34" charset="0"/>
                <a:cs typeface="Tahoma" pitchFamily="34" charset="0"/>
                <a:sym typeface="Tahoma" pitchFamily="34" charset="0"/>
              </a:rPr>
              <a:t>, May 2002, Exhibit 5.10, p. 57, at </a:t>
            </a:r>
            <a:r>
              <a:rPr lang="en-US" sz="1000">
                <a:solidFill>
                  <a:srgbClr val="000000"/>
                </a:solidFill>
                <a:latin typeface="Tahoma" pitchFamily="34" charset="0"/>
                <a:cs typeface="Tahoma" pitchFamily="34" charset="0"/>
                <a:sym typeface="Tahoma" pitchFamily="34" charset="0"/>
                <a:hlinkClick r:id="rId4"/>
              </a:rPr>
              <a:t>www.kff.org/insurance/3161-index.cfm</a:t>
            </a:r>
            <a:r>
              <a:rPr lang="en-US" sz="1000">
                <a:solidFill>
                  <a:srgbClr val="000000"/>
                </a:solidFill>
                <a:latin typeface="Tahoma" pitchFamily="34" charset="0"/>
                <a:cs typeface="Tahoma" pitchFamily="34" charset="0"/>
                <a:sym typeface="Tahoma" pitchFamily="34" charset="0"/>
              </a:rPr>
              <a:t>, based on July 1 data from InterStudy Publications, updated most recently with data from HealthLeaders-InterStudy, </a:t>
            </a:r>
            <a:r>
              <a:rPr lang="en-US" sz="1000" i="1">
                <a:solidFill>
                  <a:srgbClr val="000000"/>
                </a:solidFill>
                <a:latin typeface="Tahoma" pitchFamily="34" charset="0"/>
                <a:cs typeface="Tahoma" pitchFamily="34" charset="0"/>
                <a:sym typeface="Tahoma" pitchFamily="34" charset="0"/>
              </a:rPr>
              <a:t>The Competitive Edge, Part II: Managed Care Industry Report</a:t>
            </a:r>
            <a:r>
              <a:rPr lang="en-US" sz="1000">
                <a:solidFill>
                  <a:srgbClr val="000000"/>
                </a:solidFill>
                <a:latin typeface="Tahoma" pitchFamily="34" charset="0"/>
                <a:cs typeface="Tahoma" pitchFamily="34" charset="0"/>
                <a:sym typeface="Tahoma" pitchFamily="34" charset="0"/>
              </a:rPr>
              <a:t>, March 2007, Table 10, p.25.</a:t>
            </a:r>
          </a:p>
        </p:txBody>
      </p:sp>
      <p:pic>
        <p:nvPicPr>
          <p:cNvPr id="78902" name="Picture 54" descr="kfflogo-color1"/>
          <p:cNvPicPr>
            <a:picLocks noChangeAspect="1" noChangeArrowheads="1"/>
          </p:cNvPicPr>
          <p:nvPr/>
        </p:nvPicPr>
        <p:blipFill>
          <a:blip r:embed="rId5" cstate="print"/>
          <a:srcRect/>
          <a:stretch>
            <a:fillRect/>
          </a:stretch>
        </p:blipFill>
        <p:spPr bwMode="auto">
          <a:xfrm>
            <a:off x="8615363" y="6337300"/>
            <a:ext cx="457200" cy="45878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Object 2"/>
          <p:cNvGraphicFramePr>
            <a:graphicFrameLocks noChangeAspect="1"/>
          </p:cNvGraphicFramePr>
          <p:nvPr>
            <p:ph idx="4294967295"/>
          </p:nvPr>
        </p:nvGraphicFramePr>
        <p:xfrm>
          <a:off x="0" y="1295400"/>
          <a:ext cx="8686800" cy="4811713"/>
        </p:xfrm>
        <a:graphic>
          <a:graphicData uri="http://schemas.openxmlformats.org/presentationml/2006/ole">
            <p:oleObj spid="_x0000_s23554" name="Chart" r:id="rId3" imgW="7772400" imgH="4305402" progId="MSGraph.Chart.8">
              <p:embed followColorScheme="full"/>
            </p:oleObj>
          </a:graphicData>
        </a:graphic>
      </p:graphicFrame>
      <p:sp>
        <p:nvSpPr>
          <p:cNvPr id="23555" name="Rectangle 27"/>
          <p:cNvSpPr>
            <a:spLocks noGrp="1" noChangeArrowheads="1"/>
          </p:cNvSpPr>
          <p:nvPr>
            <p:ph type="title" idx="4294967295"/>
          </p:nvPr>
        </p:nvSpPr>
        <p:spPr>
          <a:xfrm>
            <a:off x="438150" y="160338"/>
            <a:ext cx="8229600" cy="1143000"/>
          </a:xfrm>
        </p:spPr>
        <p:txBody>
          <a:bodyPr/>
          <a:lstStyle/>
          <a:p>
            <a:pPr>
              <a:buClr>
                <a:srgbClr val="000000"/>
              </a:buClr>
              <a:buFont typeface="Tahoma" pitchFamily="34" charset="0"/>
              <a:buNone/>
            </a:pPr>
            <a:r>
              <a:rPr lang="en-US" sz="3000" b="1">
                <a:cs typeface="Tahoma" pitchFamily="34" charset="0"/>
                <a:sym typeface="Tahoma" pitchFamily="34" charset="0"/>
              </a:rPr>
              <a:t>Nonelderly Uninsured by </a:t>
            </a:r>
            <a:br>
              <a:rPr lang="en-US" sz="3000" b="1">
                <a:cs typeface="Tahoma" pitchFamily="34" charset="0"/>
                <a:sym typeface="Tahoma" pitchFamily="34" charset="0"/>
              </a:rPr>
            </a:br>
            <a:r>
              <a:rPr lang="en-US" sz="3000" b="1">
                <a:cs typeface="Tahoma" pitchFamily="34" charset="0"/>
                <a:sym typeface="Tahoma" pitchFamily="34" charset="0"/>
              </a:rPr>
              <a:t>Poverty Levels and Age, 2009</a:t>
            </a:r>
          </a:p>
        </p:txBody>
      </p:sp>
      <p:sp>
        <p:nvSpPr>
          <p:cNvPr id="23556" name="Text Box 3"/>
          <p:cNvSpPr txBox="1">
            <a:spLocks noChangeArrowheads="1"/>
          </p:cNvSpPr>
          <p:nvPr/>
        </p:nvSpPr>
        <p:spPr bwMode="auto">
          <a:xfrm>
            <a:off x="2362200" y="5867400"/>
            <a:ext cx="4578350" cy="398463"/>
          </a:xfrm>
          <a:prstGeom prst="rect">
            <a:avLst/>
          </a:prstGeom>
          <a:noFill/>
          <a:ln w="9525">
            <a:noFill/>
            <a:miter lim="800000"/>
            <a:headEnd/>
            <a:tailEnd/>
          </a:ln>
        </p:spPr>
        <p:txBody>
          <a:bodyPr>
            <a:spAutoFit/>
          </a:bodyPr>
          <a:lstStyle/>
          <a:p>
            <a:pPr algn="ctr">
              <a:buClr>
                <a:srgbClr val="000000"/>
              </a:buClr>
              <a:buFont typeface="Tahoma" pitchFamily="34" charset="0"/>
              <a:buNone/>
            </a:pPr>
            <a:r>
              <a:rPr lang="en-US" sz="2000" b="1">
                <a:solidFill>
                  <a:srgbClr val="000000"/>
                </a:solidFill>
                <a:latin typeface="Tahoma" pitchFamily="34" charset="0"/>
                <a:cs typeface="Tahoma" pitchFamily="34" charset="0"/>
                <a:sym typeface="Tahoma" pitchFamily="34" charset="0"/>
              </a:rPr>
              <a:t>Total = 50.0 million uninsured</a:t>
            </a:r>
          </a:p>
        </p:txBody>
      </p:sp>
      <p:sp>
        <p:nvSpPr>
          <p:cNvPr id="23557" name="Text Box 4"/>
          <p:cNvSpPr txBox="1">
            <a:spLocks noChangeArrowheads="1"/>
          </p:cNvSpPr>
          <p:nvPr/>
        </p:nvSpPr>
        <p:spPr bwMode="auto">
          <a:xfrm>
            <a:off x="0" y="6410325"/>
            <a:ext cx="6629400" cy="43021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Note:  Federal Poverty Level (FPL) for a family of four in 2009 is $22,050/year.</a:t>
            </a:r>
          </a:p>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SOURCE: KCMU/Urban Institute analysis of  2010 ASEC Supplement to the CPS.</a:t>
            </a:r>
          </a:p>
        </p:txBody>
      </p:sp>
      <p:sp>
        <p:nvSpPr>
          <p:cNvPr id="23558" name="Rectangle 5"/>
          <p:cNvSpPr>
            <a:spLocks noChangeArrowheads="1"/>
          </p:cNvSpPr>
          <p:nvPr/>
        </p:nvSpPr>
        <p:spPr bwMode="auto">
          <a:xfrm>
            <a:off x="6934200" y="1997075"/>
            <a:ext cx="152400" cy="152400"/>
          </a:xfrm>
          <a:prstGeom prst="rect">
            <a:avLst/>
          </a:prstGeom>
          <a:solidFill>
            <a:schemeClr val="accent1"/>
          </a:solidFill>
          <a:ln w="9525">
            <a:solidFill>
              <a:schemeClr val="tx1"/>
            </a:solidFill>
            <a:miter lim="800000"/>
            <a:headEnd/>
            <a:tailEnd/>
          </a:ln>
        </p:spPr>
        <p:txBody>
          <a:bodyPr wrap="none" anchor="ctr"/>
          <a:lstStyle/>
          <a:p>
            <a:pPr>
              <a:buClr>
                <a:srgbClr val="000000"/>
              </a:buClr>
              <a:buFont typeface="Tahoma" pitchFamily="34" charset="0"/>
              <a:buNone/>
            </a:pPr>
            <a:endParaRPr lang="en-US" sz="2600">
              <a:solidFill>
                <a:srgbClr val="000000"/>
              </a:solidFill>
              <a:latin typeface="Tahoma" pitchFamily="34" charset="0"/>
              <a:cs typeface="Tahoma" pitchFamily="34" charset="0"/>
              <a:sym typeface="Tahoma" pitchFamily="34" charset="0"/>
            </a:endParaRPr>
          </a:p>
        </p:txBody>
      </p:sp>
      <p:sp>
        <p:nvSpPr>
          <p:cNvPr id="23559" name="Text Box 6"/>
          <p:cNvSpPr txBox="1">
            <a:spLocks noChangeArrowheads="1"/>
          </p:cNvSpPr>
          <p:nvPr/>
        </p:nvSpPr>
        <p:spPr bwMode="auto">
          <a:xfrm>
            <a:off x="7162800" y="1905000"/>
            <a:ext cx="1600200" cy="338138"/>
          </a:xfrm>
          <a:prstGeom prst="rect">
            <a:avLst/>
          </a:prstGeom>
          <a:noFill/>
          <a:ln w="9525">
            <a:noFill/>
            <a:miter lim="800000"/>
            <a:headEnd/>
            <a:tailEnd/>
          </a:ln>
        </p:spPr>
        <p:txBody>
          <a:bodyPr>
            <a:spAutoFit/>
          </a:bodyPr>
          <a:lstStyle/>
          <a:p>
            <a:pPr>
              <a:spcBef>
                <a:spcPct val="50000"/>
              </a:spcBef>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&lt;138% FPL</a:t>
            </a:r>
          </a:p>
        </p:txBody>
      </p:sp>
      <p:sp>
        <p:nvSpPr>
          <p:cNvPr id="23560" name="Text Box 7"/>
          <p:cNvSpPr txBox="1">
            <a:spLocks noChangeArrowheads="1"/>
          </p:cNvSpPr>
          <p:nvPr/>
        </p:nvSpPr>
        <p:spPr bwMode="auto">
          <a:xfrm>
            <a:off x="7162800" y="2209800"/>
            <a:ext cx="1981200" cy="338138"/>
          </a:xfrm>
          <a:prstGeom prst="rect">
            <a:avLst/>
          </a:prstGeom>
          <a:noFill/>
          <a:ln w="9525">
            <a:noFill/>
            <a:miter lim="800000"/>
            <a:headEnd/>
            <a:tailEnd/>
          </a:ln>
        </p:spPr>
        <p:txBody>
          <a:bodyPr>
            <a:spAutoFit/>
          </a:bodyPr>
          <a:lstStyle/>
          <a:p>
            <a:pPr>
              <a:spcBef>
                <a:spcPct val="50000"/>
              </a:spcBef>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139-399% FPL</a:t>
            </a:r>
          </a:p>
        </p:txBody>
      </p:sp>
      <p:sp>
        <p:nvSpPr>
          <p:cNvPr id="23561" name="Rectangle 8"/>
          <p:cNvSpPr>
            <a:spLocks noChangeArrowheads="1"/>
          </p:cNvSpPr>
          <p:nvPr/>
        </p:nvSpPr>
        <p:spPr bwMode="auto">
          <a:xfrm>
            <a:off x="6934200" y="2301875"/>
            <a:ext cx="152400" cy="152400"/>
          </a:xfrm>
          <a:prstGeom prst="rect">
            <a:avLst/>
          </a:prstGeom>
          <a:solidFill>
            <a:schemeClr val="accent2"/>
          </a:solidFill>
          <a:ln w="9525">
            <a:solidFill>
              <a:schemeClr val="tx1"/>
            </a:solidFill>
            <a:miter lim="800000"/>
            <a:headEnd/>
            <a:tailEnd/>
          </a:ln>
        </p:spPr>
        <p:txBody>
          <a:bodyPr wrap="none" anchor="ctr"/>
          <a:lstStyle/>
          <a:p>
            <a:pPr>
              <a:buClr>
                <a:srgbClr val="000000"/>
              </a:buClr>
              <a:buFont typeface="Tahoma" pitchFamily="34" charset="0"/>
              <a:buNone/>
            </a:pPr>
            <a:endParaRPr lang="en-US" sz="2600">
              <a:solidFill>
                <a:srgbClr val="000000"/>
              </a:solidFill>
              <a:latin typeface="Tahoma" pitchFamily="34" charset="0"/>
              <a:cs typeface="Tahoma" pitchFamily="34" charset="0"/>
              <a:sym typeface="Tahoma" pitchFamily="34" charset="0"/>
            </a:endParaRPr>
          </a:p>
        </p:txBody>
      </p:sp>
      <p:sp>
        <p:nvSpPr>
          <p:cNvPr id="23562" name="Rectangle 9"/>
          <p:cNvSpPr>
            <a:spLocks noChangeArrowheads="1"/>
          </p:cNvSpPr>
          <p:nvPr/>
        </p:nvSpPr>
        <p:spPr bwMode="auto">
          <a:xfrm>
            <a:off x="6927850" y="2584450"/>
            <a:ext cx="166688" cy="182563"/>
          </a:xfrm>
          <a:prstGeom prst="rect">
            <a:avLst/>
          </a:prstGeom>
          <a:solidFill>
            <a:schemeClr val="hlink"/>
          </a:solidFill>
          <a:ln w="9525">
            <a:solidFill>
              <a:schemeClr val="tx1"/>
            </a:solidFill>
            <a:miter lim="800000"/>
            <a:headEnd/>
            <a:tailEnd/>
          </a:ln>
        </p:spPr>
        <p:txBody>
          <a:bodyPr wrap="none" anchor="ctr"/>
          <a:lstStyle/>
          <a:p>
            <a:pPr>
              <a:buClr>
                <a:srgbClr val="000000"/>
              </a:buClr>
              <a:buFont typeface="Tahoma" pitchFamily="34" charset="0"/>
              <a:buNone/>
            </a:pPr>
            <a:endParaRPr lang="en-US" sz="2600">
              <a:solidFill>
                <a:srgbClr val="000000"/>
              </a:solidFill>
              <a:latin typeface="Tahoma" pitchFamily="34" charset="0"/>
              <a:cs typeface="Tahoma" pitchFamily="34" charset="0"/>
              <a:sym typeface="Tahoma" pitchFamily="34" charset="0"/>
            </a:endParaRPr>
          </a:p>
        </p:txBody>
      </p:sp>
      <p:sp>
        <p:nvSpPr>
          <p:cNvPr id="23563" name="Text Box 11"/>
          <p:cNvSpPr txBox="1">
            <a:spLocks noChangeArrowheads="1"/>
          </p:cNvSpPr>
          <p:nvPr/>
        </p:nvSpPr>
        <p:spPr bwMode="auto">
          <a:xfrm>
            <a:off x="7191375" y="2519363"/>
            <a:ext cx="1406525" cy="338137"/>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400%+ FPL</a:t>
            </a:r>
          </a:p>
        </p:txBody>
      </p:sp>
      <p:sp>
        <p:nvSpPr>
          <p:cNvPr id="23564" name="Text Box 13"/>
          <p:cNvSpPr txBox="1">
            <a:spLocks noChangeArrowheads="1"/>
          </p:cNvSpPr>
          <p:nvPr/>
        </p:nvSpPr>
        <p:spPr bwMode="auto">
          <a:xfrm>
            <a:off x="4191000" y="1752600"/>
            <a:ext cx="1108075" cy="368300"/>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Children</a:t>
            </a:r>
            <a:r>
              <a:rPr lang="en-US">
                <a:solidFill>
                  <a:srgbClr val="000000"/>
                </a:solidFill>
                <a:latin typeface="Tahoma" pitchFamily="34" charset="0"/>
                <a:cs typeface="Tahoma" pitchFamily="34" charset="0"/>
                <a:sym typeface="Tahoma" pitchFamily="34" charset="0"/>
              </a:rPr>
              <a:t> </a:t>
            </a:r>
          </a:p>
        </p:txBody>
      </p:sp>
      <p:sp>
        <p:nvSpPr>
          <p:cNvPr id="23565" name="Text Box 14"/>
          <p:cNvSpPr txBox="1">
            <a:spLocks noChangeArrowheads="1"/>
          </p:cNvSpPr>
          <p:nvPr/>
        </p:nvSpPr>
        <p:spPr bwMode="auto">
          <a:xfrm>
            <a:off x="4343400" y="2286000"/>
            <a:ext cx="682625" cy="338138"/>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10%</a:t>
            </a:r>
          </a:p>
        </p:txBody>
      </p:sp>
      <p:sp>
        <p:nvSpPr>
          <p:cNvPr id="23566" name="Text Box 15"/>
          <p:cNvSpPr txBox="1">
            <a:spLocks noChangeArrowheads="1"/>
          </p:cNvSpPr>
          <p:nvPr/>
        </p:nvSpPr>
        <p:spPr bwMode="auto">
          <a:xfrm>
            <a:off x="6232525" y="3565525"/>
            <a:ext cx="828675" cy="338138"/>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Adults</a:t>
            </a:r>
          </a:p>
        </p:txBody>
      </p:sp>
      <p:sp>
        <p:nvSpPr>
          <p:cNvPr id="23567" name="Text Box 16"/>
          <p:cNvSpPr txBox="1">
            <a:spLocks noChangeArrowheads="1"/>
          </p:cNvSpPr>
          <p:nvPr/>
        </p:nvSpPr>
        <p:spPr bwMode="auto">
          <a:xfrm>
            <a:off x="5334000" y="3505200"/>
            <a:ext cx="682625" cy="338138"/>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42%</a:t>
            </a:r>
          </a:p>
        </p:txBody>
      </p:sp>
      <p:sp>
        <p:nvSpPr>
          <p:cNvPr id="23568" name="Text Box 17"/>
          <p:cNvSpPr txBox="1">
            <a:spLocks noChangeArrowheads="1"/>
          </p:cNvSpPr>
          <p:nvPr/>
        </p:nvSpPr>
        <p:spPr bwMode="auto">
          <a:xfrm>
            <a:off x="4706938" y="5257800"/>
            <a:ext cx="1036637" cy="338138"/>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Children</a:t>
            </a:r>
          </a:p>
        </p:txBody>
      </p:sp>
      <p:sp>
        <p:nvSpPr>
          <p:cNvPr id="23569" name="Text Box 18"/>
          <p:cNvSpPr txBox="1">
            <a:spLocks noChangeArrowheads="1"/>
          </p:cNvSpPr>
          <p:nvPr/>
        </p:nvSpPr>
        <p:spPr bwMode="auto">
          <a:xfrm>
            <a:off x="4479925" y="4800600"/>
            <a:ext cx="554038" cy="338138"/>
          </a:xfrm>
          <a:prstGeom prst="rect">
            <a:avLst/>
          </a:prstGeom>
          <a:noFill/>
          <a:ln w="9525">
            <a:noFill/>
            <a:miter lim="800000"/>
            <a:headEnd/>
            <a:tailEnd/>
          </a:ln>
        </p:spPr>
        <p:txBody>
          <a:bodyPr wrap="none">
            <a:spAutoFit/>
          </a:bodyPr>
          <a:lstStyle/>
          <a:p>
            <a:pPr>
              <a:buClr>
                <a:srgbClr val="FFFFFF"/>
              </a:buClr>
              <a:buFont typeface="Tahoma" pitchFamily="34" charset="0"/>
              <a:buNone/>
            </a:pPr>
            <a:r>
              <a:rPr lang="en-US" sz="1600" b="1">
                <a:solidFill>
                  <a:srgbClr val="FFFFFF"/>
                </a:solidFill>
                <a:latin typeface="Tahoma" pitchFamily="34" charset="0"/>
                <a:cs typeface="Tahoma" pitchFamily="34" charset="0"/>
                <a:sym typeface="Tahoma" pitchFamily="34" charset="0"/>
              </a:rPr>
              <a:t>6%</a:t>
            </a:r>
          </a:p>
        </p:txBody>
      </p:sp>
      <p:sp>
        <p:nvSpPr>
          <p:cNvPr id="23570" name="Text Box 19"/>
          <p:cNvSpPr txBox="1">
            <a:spLocks noChangeArrowheads="1"/>
          </p:cNvSpPr>
          <p:nvPr/>
        </p:nvSpPr>
        <p:spPr bwMode="auto">
          <a:xfrm>
            <a:off x="2309813" y="3854450"/>
            <a:ext cx="828675" cy="338138"/>
          </a:xfrm>
          <a:prstGeom prst="rect">
            <a:avLst/>
          </a:prstGeom>
          <a:noFill/>
          <a:ln w="9525">
            <a:noFill/>
            <a:miter lim="800000"/>
            <a:headEnd/>
            <a:tailEnd/>
          </a:ln>
        </p:spPr>
        <p:txBody>
          <a:bodyPr wrap="none">
            <a:spAutoFit/>
          </a:bodyPr>
          <a:lstStyle/>
          <a:p>
            <a:pP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Adults</a:t>
            </a:r>
          </a:p>
        </p:txBody>
      </p:sp>
      <p:sp>
        <p:nvSpPr>
          <p:cNvPr id="23571" name="Text Box 20"/>
          <p:cNvSpPr txBox="1">
            <a:spLocks noChangeArrowheads="1"/>
          </p:cNvSpPr>
          <p:nvPr/>
        </p:nvSpPr>
        <p:spPr bwMode="auto">
          <a:xfrm>
            <a:off x="3463925" y="3795713"/>
            <a:ext cx="682625" cy="338137"/>
          </a:xfrm>
          <a:prstGeom prst="rect">
            <a:avLst/>
          </a:prstGeom>
          <a:noFill/>
          <a:ln w="9525">
            <a:noFill/>
            <a:miter lim="800000"/>
            <a:headEnd/>
            <a:tailEnd/>
          </a:ln>
        </p:spPr>
        <p:txBody>
          <a:bodyPr wrap="none">
            <a:spAutoFit/>
          </a:bodyPr>
          <a:lstStyle/>
          <a:p>
            <a:pPr>
              <a:buClr>
                <a:srgbClr val="FFFFFF"/>
              </a:buClr>
              <a:buFont typeface="Tahoma" pitchFamily="34" charset="0"/>
              <a:buNone/>
            </a:pPr>
            <a:r>
              <a:rPr lang="en-US" sz="1600" b="1">
                <a:solidFill>
                  <a:srgbClr val="FFFFFF"/>
                </a:solidFill>
                <a:latin typeface="Tahoma" pitchFamily="34" charset="0"/>
                <a:cs typeface="Tahoma" pitchFamily="34" charset="0"/>
                <a:sym typeface="Tahoma" pitchFamily="34" charset="0"/>
              </a:rPr>
              <a:t>33%</a:t>
            </a:r>
          </a:p>
        </p:txBody>
      </p:sp>
      <p:sp>
        <p:nvSpPr>
          <p:cNvPr id="23572" name="Text Box 24"/>
          <p:cNvSpPr txBox="1">
            <a:spLocks noChangeArrowheads="1"/>
          </p:cNvSpPr>
          <p:nvPr/>
        </p:nvSpPr>
        <p:spPr bwMode="auto">
          <a:xfrm>
            <a:off x="2144713" y="2030413"/>
            <a:ext cx="1036637" cy="582612"/>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Children</a:t>
            </a:r>
          </a:p>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1%</a:t>
            </a:r>
          </a:p>
        </p:txBody>
      </p:sp>
      <p:sp>
        <p:nvSpPr>
          <p:cNvPr id="23573" name="Text Box 25"/>
          <p:cNvSpPr txBox="1">
            <a:spLocks noChangeArrowheads="1"/>
          </p:cNvSpPr>
          <p:nvPr/>
        </p:nvSpPr>
        <p:spPr bwMode="auto">
          <a:xfrm>
            <a:off x="3155950" y="1878013"/>
            <a:ext cx="828675" cy="582612"/>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Adults</a:t>
            </a:r>
          </a:p>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8%</a:t>
            </a:r>
          </a:p>
        </p:txBody>
      </p:sp>
      <p:sp>
        <p:nvSpPr>
          <p:cNvPr id="23574" name="Line 26"/>
          <p:cNvSpPr>
            <a:spLocks noChangeShapeType="1"/>
          </p:cNvSpPr>
          <p:nvPr/>
        </p:nvSpPr>
        <p:spPr bwMode="auto">
          <a:xfrm>
            <a:off x="2819400" y="2514600"/>
            <a:ext cx="533400" cy="228600"/>
          </a:xfrm>
          <a:prstGeom prst="line">
            <a:avLst/>
          </a:prstGeom>
          <a:noFill/>
          <a:ln w="9525">
            <a:solidFill>
              <a:schemeClr val="tx1"/>
            </a:solidFill>
            <a:round/>
            <a:headEnd/>
            <a:tailEnd type="triangle" w="med" len="med"/>
          </a:ln>
        </p:spPr>
        <p:txBody>
          <a:bodyPr/>
          <a:lstStyle/>
          <a:p>
            <a:endParaRPr lang="en-US"/>
          </a:p>
        </p:txBody>
      </p:sp>
      <p:pic>
        <p:nvPicPr>
          <p:cNvPr id="23575" name="Picture 6"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909" name="Object 13"/>
          <p:cNvGraphicFramePr>
            <a:graphicFrameLocks noChangeAspect="1"/>
          </p:cNvGraphicFramePr>
          <p:nvPr>
            <p:ph type="chart" idx="1"/>
          </p:nvPr>
        </p:nvGraphicFramePr>
        <p:xfrm>
          <a:off x="1295400" y="1066800"/>
          <a:ext cx="6324600" cy="3567113"/>
        </p:xfrm>
        <a:graphic>
          <a:graphicData uri="http://schemas.openxmlformats.org/presentationml/2006/ole">
            <p:oleObj spid="_x0000_s80909" name="Chart" r:id="rId3" imgW="8715538" imgH="4914769" progId="MSGraph.Chart.8">
              <p:embed followColorScheme="full"/>
            </p:oleObj>
          </a:graphicData>
        </a:graphic>
      </p:graphicFrame>
      <p:sp>
        <p:nvSpPr>
          <p:cNvPr id="80912" name="Text Box 16"/>
          <p:cNvSpPr txBox="1">
            <a:spLocks noChangeArrowheads="1"/>
          </p:cNvSpPr>
          <p:nvPr/>
        </p:nvSpPr>
        <p:spPr bwMode="auto">
          <a:xfrm>
            <a:off x="1371600" y="1371600"/>
            <a:ext cx="2971800" cy="338138"/>
          </a:xfrm>
          <a:prstGeom prst="rect">
            <a:avLst/>
          </a:prstGeom>
          <a:noFill/>
          <a:ln w="9525">
            <a:noFill/>
            <a:miter lim="800000"/>
            <a:headEnd/>
            <a:tailEnd/>
          </a:ln>
          <a:effectLst/>
        </p:spPr>
        <p:txBody>
          <a:bodyPr>
            <a:spAutoFit/>
          </a:bodyPr>
          <a:lstStyle/>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+5.6 million</a:t>
            </a:r>
          </a:p>
        </p:txBody>
      </p:sp>
      <p:sp>
        <p:nvSpPr>
          <p:cNvPr id="80918" name="Text Box 22"/>
          <p:cNvSpPr txBox="1">
            <a:spLocks noChangeArrowheads="1"/>
          </p:cNvSpPr>
          <p:nvPr/>
        </p:nvSpPr>
        <p:spPr bwMode="auto">
          <a:xfrm>
            <a:off x="252413" y="4724400"/>
            <a:ext cx="4090987" cy="825500"/>
          </a:xfrm>
          <a:prstGeom prst="rect">
            <a:avLst/>
          </a:prstGeom>
          <a:noFill/>
          <a:ln w="9525">
            <a:noFill/>
            <a:miter lim="800000"/>
            <a:headEnd/>
            <a:tailEnd/>
          </a:ln>
          <a:effectLst/>
        </p:spPr>
        <p:txBody>
          <a:bodyPr>
            <a:spAutoFit/>
          </a:bodyPr>
          <a:lstStyle/>
          <a:p>
            <a:pPr algn="ctr">
              <a:spcBef>
                <a:spcPct val="50000"/>
              </a:spcBef>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Growth in Workers in Industries where Employer-Sponsored Health Coverage is Less Common</a:t>
            </a:r>
          </a:p>
        </p:txBody>
      </p:sp>
      <p:sp>
        <p:nvSpPr>
          <p:cNvPr id="80919" name="Text Box 23"/>
          <p:cNvSpPr txBox="1">
            <a:spLocks noChangeArrowheads="1"/>
          </p:cNvSpPr>
          <p:nvPr/>
        </p:nvSpPr>
        <p:spPr bwMode="auto">
          <a:xfrm>
            <a:off x="4686300" y="4724400"/>
            <a:ext cx="4019550" cy="825500"/>
          </a:xfrm>
          <a:prstGeom prst="rect">
            <a:avLst/>
          </a:prstGeom>
          <a:noFill/>
          <a:ln w="9525">
            <a:noFill/>
            <a:miter lim="800000"/>
            <a:headEnd/>
            <a:tailEnd/>
          </a:ln>
          <a:effectLst/>
        </p:spPr>
        <p:txBody>
          <a:bodyPr>
            <a:spAutoFit/>
          </a:bodyPr>
          <a:lstStyle/>
          <a:p>
            <a:pPr algn="ctr">
              <a:spcBef>
                <a:spcPct val="50000"/>
              </a:spcBef>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Decline in Workers in Industries where Employer-Sponsored Health Coverage is More Common</a:t>
            </a:r>
          </a:p>
        </p:txBody>
      </p:sp>
      <p:sp>
        <p:nvSpPr>
          <p:cNvPr id="80920" name="Text Box 24"/>
          <p:cNvSpPr txBox="1">
            <a:spLocks noChangeArrowheads="1"/>
          </p:cNvSpPr>
          <p:nvPr/>
        </p:nvSpPr>
        <p:spPr bwMode="auto">
          <a:xfrm>
            <a:off x="4695825" y="4235450"/>
            <a:ext cx="2619375" cy="338138"/>
          </a:xfrm>
          <a:prstGeom prst="rect">
            <a:avLst/>
          </a:prstGeom>
          <a:noFill/>
          <a:ln w="9525">
            <a:noFill/>
            <a:miter lim="800000"/>
            <a:headEnd/>
            <a:tailEnd/>
          </a:ln>
          <a:effectLst/>
        </p:spPr>
        <p:txBody>
          <a:bodyPr>
            <a:spAutoFit/>
          </a:bodyPr>
          <a:lstStyle/>
          <a:p>
            <a:pPr algn="ct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-2.0 million</a:t>
            </a:r>
          </a:p>
        </p:txBody>
      </p:sp>
      <p:sp>
        <p:nvSpPr>
          <p:cNvPr id="80924" name="Line 28"/>
          <p:cNvSpPr>
            <a:spLocks noChangeShapeType="1"/>
          </p:cNvSpPr>
          <p:nvPr/>
        </p:nvSpPr>
        <p:spPr bwMode="auto">
          <a:xfrm>
            <a:off x="381000" y="4724400"/>
            <a:ext cx="3810000" cy="0"/>
          </a:xfrm>
          <a:prstGeom prst="line">
            <a:avLst/>
          </a:prstGeom>
          <a:noFill/>
          <a:ln w="44450">
            <a:solidFill>
              <a:schemeClr val="tx1"/>
            </a:solidFill>
            <a:round/>
            <a:headEnd/>
            <a:tailEnd/>
          </a:ln>
          <a:effectLst/>
        </p:spPr>
        <p:txBody>
          <a:bodyPr/>
          <a:lstStyle/>
          <a:p>
            <a:endParaRPr lang="en-US"/>
          </a:p>
        </p:txBody>
      </p:sp>
      <p:sp>
        <p:nvSpPr>
          <p:cNvPr id="80925" name="Line 29"/>
          <p:cNvSpPr>
            <a:spLocks noChangeShapeType="1"/>
          </p:cNvSpPr>
          <p:nvPr/>
        </p:nvSpPr>
        <p:spPr bwMode="auto">
          <a:xfrm>
            <a:off x="4843463" y="4724400"/>
            <a:ext cx="3810000" cy="0"/>
          </a:xfrm>
          <a:prstGeom prst="line">
            <a:avLst/>
          </a:prstGeom>
          <a:noFill/>
          <a:ln w="44450">
            <a:solidFill>
              <a:schemeClr val="tx1"/>
            </a:solidFill>
            <a:round/>
            <a:headEnd/>
            <a:tailEnd/>
          </a:ln>
          <a:effectLst/>
        </p:spPr>
        <p:txBody>
          <a:bodyPr/>
          <a:lstStyle/>
          <a:p>
            <a:endParaRPr lang="en-US"/>
          </a:p>
        </p:txBody>
      </p:sp>
      <p:sp>
        <p:nvSpPr>
          <p:cNvPr id="80926" name="Text Box 30"/>
          <p:cNvSpPr txBox="1">
            <a:spLocks noChangeArrowheads="1"/>
          </p:cNvSpPr>
          <p:nvPr/>
        </p:nvSpPr>
        <p:spPr bwMode="auto">
          <a:xfrm>
            <a:off x="533400" y="228600"/>
            <a:ext cx="8001000" cy="1008063"/>
          </a:xfrm>
          <a:prstGeom prst="rect">
            <a:avLst/>
          </a:prstGeom>
          <a:noFill/>
          <a:ln w="9525">
            <a:noFill/>
            <a:miter lim="800000"/>
            <a:headEnd/>
            <a:tailEnd/>
          </a:ln>
          <a:effectLst/>
        </p:spPr>
        <p:txBody>
          <a:bodyPr>
            <a:spAutoFit/>
          </a:bodyPr>
          <a:lstStyle/>
          <a:p>
            <a:pPr algn="ctr">
              <a:spcBef>
                <a:spcPct val="50000"/>
              </a:spcBef>
              <a:buClr>
                <a:srgbClr val="000000"/>
              </a:buClr>
              <a:buFont typeface="Tahoma" pitchFamily="34" charset="0"/>
              <a:buNone/>
            </a:pPr>
            <a:r>
              <a:rPr lang="en-US" sz="3000" b="1">
                <a:solidFill>
                  <a:srgbClr val="000000"/>
                </a:solidFill>
                <a:latin typeface="Tahoma" pitchFamily="34" charset="0"/>
                <a:cs typeface="Tahoma" pitchFamily="34" charset="0"/>
                <a:sym typeface="Tahoma" pitchFamily="34" charset="0"/>
              </a:rPr>
              <a:t>Growth in Workers by Type of Industry, 2000 to 2005</a:t>
            </a:r>
          </a:p>
        </p:txBody>
      </p:sp>
      <p:sp>
        <p:nvSpPr>
          <p:cNvPr id="80927" name="Text Box 31"/>
          <p:cNvSpPr txBox="1">
            <a:spLocks noChangeArrowheads="1"/>
          </p:cNvSpPr>
          <p:nvPr/>
        </p:nvSpPr>
        <p:spPr bwMode="auto">
          <a:xfrm>
            <a:off x="76200" y="6019800"/>
            <a:ext cx="8458200" cy="825500"/>
          </a:xfrm>
          <a:prstGeom prst="rect">
            <a:avLst/>
          </a:prstGeom>
          <a:noFill/>
          <a:ln w="9525">
            <a:noFill/>
            <a:miter lim="800000"/>
            <a:headEnd/>
            <a:tailEnd/>
          </a:ln>
          <a:effectLst/>
        </p:spPr>
        <p:txBody>
          <a:bodyPr>
            <a:spAutoFit/>
          </a:bodyPr>
          <a:lstStyle/>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Notes: Excludes those aged 65+. Uninsured rates are 23% in industries where coverage is less common, such as construction and agriculture; 10% where coverage is more common, such as education and manufacturing.</a:t>
            </a:r>
          </a:p>
          <a:p>
            <a:pPr>
              <a:buClr>
                <a:srgbClr val="000000"/>
              </a:buClr>
              <a:buFont typeface="Tahoma" pitchFamily="34" charset="0"/>
              <a:buNone/>
            </a:pPr>
            <a:r>
              <a:rPr lang="en-US" sz="1200">
                <a:solidFill>
                  <a:srgbClr val="000000"/>
                </a:solidFill>
                <a:latin typeface="Tahoma" pitchFamily="34" charset="0"/>
                <a:cs typeface="Tahoma" pitchFamily="34" charset="0"/>
                <a:sym typeface="Tahoma" pitchFamily="34" charset="0"/>
              </a:rPr>
              <a:t>Source: Urban Institute analysis of the 2001 and 2006 March CPS for KCMU, 2006.</a:t>
            </a:r>
            <a:br>
              <a:rPr lang="en-US" sz="1200">
                <a:solidFill>
                  <a:srgbClr val="000000"/>
                </a:solidFill>
                <a:latin typeface="Tahoma" pitchFamily="34" charset="0"/>
                <a:cs typeface="Tahoma" pitchFamily="34" charset="0"/>
                <a:sym typeface="Tahoma" pitchFamily="34" charset="0"/>
              </a:rPr>
            </a:br>
            <a:endParaRPr lang="en-US" sz="1200">
              <a:solidFill>
                <a:srgbClr val="000000"/>
              </a:solidFill>
              <a:latin typeface="Tahoma" pitchFamily="34" charset="0"/>
              <a:cs typeface="Tahoma" pitchFamily="34" charset="0"/>
              <a:sym typeface="Tahoma" pitchFamily="34" charset="0"/>
            </a:endParaRPr>
          </a:p>
        </p:txBody>
      </p:sp>
      <p:pic>
        <p:nvPicPr>
          <p:cNvPr id="80928" name="Picture 32"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Object 2"/>
          <p:cNvGraphicFramePr>
            <a:graphicFrameLocks noGrp="1" noChangeAspect="1"/>
          </p:cNvGraphicFramePr>
          <p:nvPr>
            <p:ph type="chart" idx="4294967295"/>
          </p:nvPr>
        </p:nvGraphicFramePr>
        <p:xfrm>
          <a:off x="966788" y="1711325"/>
          <a:ext cx="7172325" cy="3924300"/>
        </p:xfrm>
        <a:graphic>
          <a:graphicData uri="http://schemas.openxmlformats.org/presentationml/2006/ole">
            <p:oleObj spid="_x0000_s25602" name="Chart" r:id="rId3" imgW="7172325" imgH="3924198" progId="Excel.Sheet.8">
              <p:embed/>
            </p:oleObj>
          </a:graphicData>
        </a:graphic>
      </p:graphicFrame>
      <p:sp>
        <p:nvSpPr>
          <p:cNvPr id="25603" name="Rectangle 3"/>
          <p:cNvSpPr>
            <a:spLocks noGrp="1" noChangeArrowheads="1"/>
          </p:cNvSpPr>
          <p:nvPr>
            <p:ph type="title" idx="4294967295"/>
          </p:nvPr>
        </p:nvSpPr>
        <p:spPr>
          <a:xfrm>
            <a:off x="190500" y="206375"/>
            <a:ext cx="8763000" cy="1143000"/>
          </a:xfrm>
        </p:spPr>
        <p:txBody>
          <a:bodyPr/>
          <a:lstStyle/>
          <a:p>
            <a:pPr>
              <a:buClr>
                <a:srgbClr val="000000"/>
              </a:buClr>
              <a:buFont typeface="Tahoma" pitchFamily="34" charset="0"/>
              <a:buNone/>
            </a:pPr>
            <a:r>
              <a:rPr lang="en-US" sz="3000" b="1">
                <a:solidFill>
                  <a:schemeClr val="tx1"/>
                </a:solidFill>
                <a:cs typeface="Tahoma" pitchFamily="34" charset="0"/>
                <a:sym typeface="Tahoma" pitchFamily="34" charset="0"/>
              </a:rPr>
              <a:t>Health Insurance Coverage of</a:t>
            </a:r>
            <a:br>
              <a:rPr lang="en-US" sz="3000" b="1">
                <a:solidFill>
                  <a:schemeClr val="tx1"/>
                </a:solidFill>
                <a:cs typeface="Tahoma" pitchFamily="34" charset="0"/>
                <a:sym typeface="Tahoma" pitchFamily="34" charset="0"/>
              </a:rPr>
            </a:br>
            <a:r>
              <a:rPr lang="en-US" sz="3000" b="1">
                <a:solidFill>
                  <a:schemeClr val="tx1"/>
                </a:solidFill>
                <a:cs typeface="Tahoma" pitchFamily="34" charset="0"/>
                <a:sym typeface="Tahoma" pitchFamily="34" charset="0"/>
              </a:rPr>
              <a:t>the Nonelderly Population, 2009</a:t>
            </a:r>
          </a:p>
        </p:txBody>
      </p:sp>
      <p:sp>
        <p:nvSpPr>
          <p:cNvPr id="25604" name="Text Box 4"/>
          <p:cNvSpPr txBox="1">
            <a:spLocks noChangeArrowheads="1"/>
          </p:cNvSpPr>
          <p:nvPr/>
        </p:nvSpPr>
        <p:spPr bwMode="auto">
          <a:xfrm>
            <a:off x="533400" y="6019800"/>
            <a:ext cx="7848600" cy="277813"/>
          </a:xfrm>
          <a:prstGeom prst="rect">
            <a:avLst/>
          </a:prstGeom>
          <a:noFill/>
          <a:ln w="9525">
            <a:noFill/>
            <a:miter lim="800000"/>
            <a:headEnd/>
            <a:tailEnd/>
          </a:ln>
        </p:spPr>
        <p:txBody>
          <a:bodyPr>
            <a:spAutoFit/>
          </a:bodyPr>
          <a:lstStyle/>
          <a:p>
            <a:pPr>
              <a:buClr>
                <a:srgbClr val="000000"/>
              </a:buClr>
              <a:buFont typeface="Arial" charset="0"/>
              <a:buNone/>
            </a:pPr>
            <a:endParaRPr lang="en-US" sz="1200">
              <a:solidFill>
                <a:srgbClr val="000000"/>
              </a:solidFill>
              <a:cs typeface="Tahoma" pitchFamily="34" charset="0"/>
              <a:sym typeface="Tahoma" pitchFamily="34" charset="0"/>
            </a:endParaRPr>
          </a:p>
        </p:txBody>
      </p:sp>
      <p:sp>
        <p:nvSpPr>
          <p:cNvPr id="25605" name="Text Box 5"/>
          <p:cNvSpPr txBox="1">
            <a:spLocks noChangeArrowheads="1"/>
          </p:cNvSpPr>
          <p:nvPr/>
        </p:nvSpPr>
        <p:spPr bwMode="auto">
          <a:xfrm>
            <a:off x="1968500" y="5626100"/>
            <a:ext cx="5029200" cy="430213"/>
          </a:xfrm>
          <a:prstGeom prst="rect">
            <a:avLst/>
          </a:prstGeom>
          <a:noFill/>
          <a:ln w="9525">
            <a:noFill/>
            <a:miter lim="800000"/>
            <a:headEnd/>
            <a:tailEnd/>
          </a:ln>
        </p:spPr>
        <p:txBody>
          <a:bodyPr>
            <a:spAutoFit/>
          </a:bodyPr>
          <a:lstStyle/>
          <a:p>
            <a:pPr algn="ctr">
              <a:spcBef>
                <a:spcPct val="50000"/>
              </a:spcBef>
              <a:buClr>
                <a:srgbClr val="000000"/>
              </a:buClr>
              <a:buFont typeface="Tahoma" pitchFamily="34" charset="0"/>
              <a:buNone/>
            </a:pPr>
            <a:r>
              <a:rPr lang="en-US" sz="2200" b="1">
                <a:solidFill>
                  <a:srgbClr val="000000"/>
                </a:solidFill>
                <a:latin typeface="Tahoma" pitchFamily="34" charset="0"/>
                <a:cs typeface="Tahoma" pitchFamily="34" charset="0"/>
                <a:sym typeface="Tahoma" pitchFamily="34" charset="0"/>
              </a:rPr>
              <a:t>264.7 Million</a:t>
            </a:r>
          </a:p>
        </p:txBody>
      </p:sp>
      <p:sp>
        <p:nvSpPr>
          <p:cNvPr id="25606" name="Text Box 6"/>
          <p:cNvSpPr txBox="1">
            <a:spLocks noChangeArrowheads="1"/>
          </p:cNvSpPr>
          <p:nvPr/>
        </p:nvSpPr>
        <p:spPr bwMode="auto">
          <a:xfrm>
            <a:off x="-9525" y="6553200"/>
            <a:ext cx="8558213" cy="261938"/>
          </a:xfrm>
          <a:prstGeom prst="rect">
            <a:avLst/>
          </a:prstGeom>
          <a:noFill/>
          <a:ln w="9525">
            <a:noFill/>
            <a:miter lim="800000"/>
            <a:headEnd/>
            <a:tailEnd/>
          </a:ln>
        </p:spPr>
        <p:txBody>
          <a:bodyPr>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SOURCE: Kaiser Commission on Medicaid and the Uninsured/Urban Institute analysis of 2010 ASEC Supplement to the CPS.</a:t>
            </a:r>
          </a:p>
        </p:txBody>
      </p:sp>
      <p:pic>
        <p:nvPicPr>
          <p:cNvPr id="25607" name="Picture 7"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
        <p:nvSpPr>
          <p:cNvPr id="25608" name="Text Box 8"/>
          <p:cNvSpPr txBox="1">
            <a:spLocks noChangeArrowheads="1"/>
          </p:cNvSpPr>
          <p:nvPr/>
        </p:nvSpPr>
        <p:spPr bwMode="auto">
          <a:xfrm>
            <a:off x="1962150" y="5210175"/>
            <a:ext cx="1981200" cy="550863"/>
          </a:xfrm>
          <a:prstGeom prst="rect">
            <a:avLst/>
          </a:prstGeom>
          <a:noFill/>
          <a:ln w="9525">
            <a:noFill/>
            <a:miter lim="800000"/>
            <a:headEnd/>
            <a:tailEnd/>
          </a:ln>
        </p:spPr>
        <p:txBody>
          <a:bodyPr>
            <a:spAutoFit/>
          </a:bodyPr>
          <a:lstStyle/>
          <a:p>
            <a:pPr algn="ctr">
              <a:spcBef>
                <a:spcPct val="50000"/>
              </a:spcBef>
              <a:buClr>
                <a:srgbClr val="000000"/>
              </a:buClr>
              <a:buFont typeface="Tahoma" pitchFamily="34" charset="0"/>
              <a:buNone/>
            </a:pPr>
            <a:r>
              <a:rPr lang="en-US" sz="1500" b="1">
                <a:solidFill>
                  <a:srgbClr val="000000"/>
                </a:solidFill>
                <a:latin typeface="Tahoma" pitchFamily="34" charset="0"/>
                <a:cs typeface="Tahoma" pitchFamily="34" charset="0"/>
                <a:sym typeface="Tahoma" pitchFamily="34" charset="0"/>
              </a:rPr>
              <a:t>Private Non-group 5%</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685800" y="228600"/>
            <a:ext cx="7772400" cy="1143000"/>
          </a:xfrm>
        </p:spPr>
        <p:txBody>
          <a:bodyPr/>
          <a:lstStyle/>
          <a:p>
            <a:pPr eaLnBrk="1" hangingPunct="1">
              <a:buClr>
                <a:srgbClr val="000000"/>
              </a:buClr>
              <a:buFont typeface="Tahoma" pitchFamily="34" charset="0"/>
              <a:buNone/>
            </a:pPr>
            <a:r>
              <a:rPr lang="en-US" sz="3200" b="1">
                <a:cs typeface="Tahoma" pitchFamily="34" charset="0"/>
                <a:sym typeface="Tahoma" pitchFamily="34" charset="0"/>
              </a:rPr>
              <a:t>Health Insurance Coverage of the Nonelderly by Poverty Level, 2009</a:t>
            </a:r>
          </a:p>
        </p:txBody>
      </p:sp>
      <p:graphicFrame>
        <p:nvGraphicFramePr>
          <p:cNvPr id="27651" name="Object 3"/>
          <p:cNvGraphicFramePr>
            <a:graphicFrameLocks noChangeAspect="1"/>
          </p:cNvGraphicFramePr>
          <p:nvPr>
            <p:ph type="chart" idx="4294967295"/>
          </p:nvPr>
        </p:nvGraphicFramePr>
        <p:xfrm>
          <a:off x="304800" y="1601788"/>
          <a:ext cx="8650288" cy="4521200"/>
        </p:xfrm>
        <a:graphic>
          <a:graphicData uri="http://schemas.openxmlformats.org/presentationml/2006/ole">
            <p:oleObj spid="_x0000_s27651" name="Chart" r:id="rId3" imgW="7886700" imgH="4124147" progId="MSGraph.Chart.8">
              <p:embed followColorScheme="full"/>
            </p:oleObj>
          </a:graphicData>
        </a:graphic>
      </p:graphicFrame>
      <p:sp>
        <p:nvSpPr>
          <p:cNvPr id="27652" name="Text Box 4"/>
          <p:cNvSpPr txBox="1">
            <a:spLocks noChangeArrowheads="1"/>
          </p:cNvSpPr>
          <p:nvPr/>
        </p:nvSpPr>
        <p:spPr bwMode="auto">
          <a:xfrm>
            <a:off x="-9525" y="6378575"/>
            <a:ext cx="9191625" cy="43021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The federal poverty level (FPL) was $22,050</a:t>
            </a:r>
            <a:r>
              <a:rPr lang="en-US" sz="1100" b="1">
                <a:solidFill>
                  <a:srgbClr val="000000"/>
                </a:solidFill>
                <a:latin typeface="Tahoma" pitchFamily="34" charset="0"/>
                <a:cs typeface="Tahoma" pitchFamily="34" charset="0"/>
                <a:sym typeface="Tahoma" pitchFamily="34" charset="0"/>
              </a:rPr>
              <a:t> </a:t>
            </a:r>
            <a:r>
              <a:rPr lang="en-US" sz="1100">
                <a:solidFill>
                  <a:srgbClr val="000000"/>
                </a:solidFill>
                <a:latin typeface="Tahoma" pitchFamily="34" charset="0"/>
                <a:cs typeface="Tahoma" pitchFamily="34" charset="0"/>
                <a:sym typeface="Tahoma" pitchFamily="34" charset="0"/>
              </a:rPr>
              <a:t>for a family of four in 2009.</a:t>
            </a:r>
            <a:r>
              <a:rPr lang="en-US" sz="1100" b="1">
                <a:solidFill>
                  <a:srgbClr val="000000"/>
                </a:solidFill>
                <a:latin typeface="Tahoma" pitchFamily="34" charset="0"/>
                <a:cs typeface="Tahoma" pitchFamily="34" charset="0"/>
                <a:sym typeface="Tahoma" pitchFamily="34" charset="0"/>
              </a:rPr>
              <a:t> </a:t>
            </a:r>
            <a:r>
              <a:rPr lang="en-US" sz="1100">
                <a:solidFill>
                  <a:srgbClr val="000000"/>
                </a:solidFill>
                <a:latin typeface="Tahoma" pitchFamily="34" charset="0"/>
                <a:cs typeface="Tahoma" pitchFamily="34" charset="0"/>
                <a:sym typeface="Tahoma" pitchFamily="34" charset="0"/>
              </a:rPr>
              <a:t>Data may not total 100% due to rounding.  </a:t>
            </a:r>
          </a:p>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SOURCE: KCMU/Urban Institute analysis of 2010 ASEC Supplement to the CPS.</a:t>
            </a:r>
          </a:p>
        </p:txBody>
      </p:sp>
      <p:pic>
        <p:nvPicPr>
          <p:cNvPr id="27653" name="Picture 5"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76200" y="304800"/>
            <a:ext cx="8915400" cy="947738"/>
          </a:xfrm>
          <a:prstGeom prst="rect">
            <a:avLst/>
          </a:prstGeom>
          <a:noFill/>
          <a:ln w="9525">
            <a:noFill/>
            <a:miter lim="800000"/>
            <a:headEnd/>
            <a:tailEnd/>
          </a:ln>
        </p:spPr>
        <p:txBody>
          <a:bodyPr>
            <a:spAutoFit/>
          </a:bodyPr>
          <a:lstStyle/>
          <a:p>
            <a:pPr algn="ctr">
              <a:buClr>
                <a:srgbClr val="000000"/>
              </a:buClr>
              <a:buFont typeface="Tahoma" pitchFamily="34" charset="0"/>
              <a:buNone/>
            </a:pPr>
            <a:r>
              <a:rPr lang="en-US" sz="2800" b="1">
                <a:solidFill>
                  <a:srgbClr val="000000"/>
                </a:solidFill>
                <a:latin typeface="Tahoma" pitchFamily="34" charset="0"/>
                <a:cs typeface="Tahoma" pitchFamily="34" charset="0"/>
                <a:sym typeface="Tahoma" pitchFamily="34" charset="0"/>
              </a:rPr>
              <a:t>Number of Nonelderly Uninsured Americans,</a:t>
            </a:r>
          </a:p>
          <a:p>
            <a:pPr algn="ctr">
              <a:buClr>
                <a:srgbClr val="000000"/>
              </a:buClr>
              <a:buFont typeface="Tahoma" pitchFamily="34" charset="0"/>
              <a:buNone/>
            </a:pPr>
            <a:r>
              <a:rPr lang="en-US" sz="2800" b="1">
                <a:solidFill>
                  <a:srgbClr val="000000"/>
                </a:solidFill>
                <a:latin typeface="Tahoma" pitchFamily="34" charset="0"/>
                <a:cs typeface="Tahoma" pitchFamily="34" charset="0"/>
                <a:sym typeface="Tahoma" pitchFamily="34" charset="0"/>
              </a:rPr>
              <a:t>2000 – 2009</a:t>
            </a:r>
          </a:p>
        </p:txBody>
      </p:sp>
      <p:graphicFrame>
        <p:nvGraphicFramePr>
          <p:cNvPr id="29699" name="Object 3"/>
          <p:cNvGraphicFramePr>
            <a:graphicFrameLocks noChangeAspect="1"/>
          </p:cNvGraphicFramePr>
          <p:nvPr/>
        </p:nvGraphicFramePr>
        <p:xfrm>
          <a:off x="649288" y="1543050"/>
          <a:ext cx="7705725" cy="4413250"/>
        </p:xfrm>
        <a:graphic>
          <a:graphicData uri="http://schemas.openxmlformats.org/presentationml/2006/ole">
            <p:oleObj spid="_x0000_s29699" r:id="rId3" imgW="7706012" imgH="4413887" progId="Excel.Sheet.8">
              <p:embed/>
            </p:oleObj>
          </a:graphicData>
        </a:graphic>
      </p:graphicFrame>
      <p:sp>
        <p:nvSpPr>
          <p:cNvPr id="29700" name="Text Box 4"/>
          <p:cNvSpPr txBox="1">
            <a:spLocks noChangeArrowheads="1"/>
          </p:cNvSpPr>
          <p:nvPr/>
        </p:nvSpPr>
        <p:spPr bwMode="auto">
          <a:xfrm>
            <a:off x="382588" y="6324600"/>
            <a:ext cx="180975" cy="307975"/>
          </a:xfrm>
          <a:prstGeom prst="rect">
            <a:avLst/>
          </a:prstGeom>
          <a:noFill/>
          <a:ln w="19050">
            <a:noFill/>
            <a:miter lim="800000"/>
            <a:headEnd/>
            <a:tailEnd/>
          </a:ln>
        </p:spPr>
        <p:txBody>
          <a:bodyPr wrap="none">
            <a:spAutoFit/>
          </a:bodyPr>
          <a:lstStyle/>
          <a:p>
            <a:pPr algn="ctr">
              <a:buClr>
                <a:srgbClr val="000000"/>
              </a:buClr>
              <a:buFont typeface="Arial" charset="0"/>
              <a:buNone/>
            </a:pPr>
            <a:endParaRPr lang="en-US" sz="1400">
              <a:solidFill>
                <a:srgbClr val="000000"/>
              </a:solidFill>
              <a:cs typeface="Tahoma" pitchFamily="34" charset="0"/>
              <a:sym typeface="Tahoma" pitchFamily="34" charset="0"/>
            </a:endParaRPr>
          </a:p>
        </p:txBody>
      </p:sp>
      <p:sp>
        <p:nvSpPr>
          <p:cNvPr id="29701" name="Text Box 5"/>
          <p:cNvSpPr txBox="1">
            <a:spLocks noChangeArrowheads="1"/>
          </p:cNvSpPr>
          <p:nvPr/>
        </p:nvSpPr>
        <p:spPr bwMode="auto">
          <a:xfrm>
            <a:off x="0" y="6234113"/>
            <a:ext cx="8369300" cy="765175"/>
          </a:xfrm>
          <a:prstGeom prst="rect">
            <a:avLst/>
          </a:prstGeom>
          <a:noFill/>
          <a:ln w="19050">
            <a:noFill/>
            <a:miter lim="800000"/>
            <a:headEnd/>
            <a:tailEnd/>
          </a:ln>
        </p:spPr>
        <p:txBody>
          <a:bodyPr>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 The Census Bureau periodically revises its CPS methods, which means data before and after the revision are not comparable. Comparison across years can be made between 2000 through 2004, and  2004  though 2009.</a:t>
            </a:r>
          </a:p>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SOURCE:  Kaiser Commission on Medicaid and the Uninsured/Urban Institute analysis of 2001-2010 ASEC Supplements to the CPS.</a:t>
            </a:r>
          </a:p>
          <a:p>
            <a:pPr>
              <a:buClr>
                <a:srgbClr val="000000"/>
              </a:buClr>
              <a:buFont typeface="Tahoma" pitchFamily="34" charset="0"/>
              <a:buNone/>
            </a:pPr>
            <a:endParaRPr lang="en-US" sz="1100">
              <a:solidFill>
                <a:srgbClr val="000000"/>
              </a:solidFill>
              <a:latin typeface="Tahoma" pitchFamily="34" charset="0"/>
              <a:cs typeface="Tahoma" pitchFamily="34" charset="0"/>
              <a:sym typeface="Tahoma" pitchFamily="34" charset="0"/>
            </a:endParaRPr>
          </a:p>
        </p:txBody>
      </p:sp>
      <p:pic>
        <p:nvPicPr>
          <p:cNvPr id="29702" name="Picture 6"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325438" y="239713"/>
            <a:ext cx="9829801" cy="1008062"/>
          </a:xfrm>
          <a:prstGeom prst="rect">
            <a:avLst/>
          </a:prstGeom>
          <a:noFill/>
          <a:ln w="9525">
            <a:noFill/>
            <a:miter lim="800000"/>
            <a:headEnd/>
            <a:tailEnd/>
          </a:ln>
        </p:spPr>
        <p:txBody>
          <a:bodyPr>
            <a:spAutoFit/>
          </a:bodyPr>
          <a:lstStyle/>
          <a:p>
            <a:pPr algn="ctr">
              <a:buClr>
                <a:srgbClr val="000000"/>
              </a:buClr>
              <a:buFont typeface="Tahoma" pitchFamily="34" charset="0"/>
              <a:buNone/>
            </a:pPr>
            <a:r>
              <a:rPr lang="en-US" sz="3000" b="1">
                <a:solidFill>
                  <a:srgbClr val="000000"/>
                </a:solidFill>
                <a:latin typeface="Tahoma" pitchFamily="34" charset="0"/>
                <a:cs typeface="Tahoma" pitchFamily="34" charset="0"/>
                <a:sym typeface="Tahoma" pitchFamily="34" charset="0"/>
              </a:rPr>
              <a:t>Number of Nonelderly Uninsured Americans,</a:t>
            </a:r>
          </a:p>
          <a:p>
            <a:pPr algn="ctr">
              <a:buClr>
                <a:srgbClr val="000000"/>
              </a:buClr>
              <a:buFont typeface="Tahoma" pitchFamily="34" charset="0"/>
              <a:buNone/>
            </a:pPr>
            <a:r>
              <a:rPr lang="en-US" sz="3000" b="1">
                <a:solidFill>
                  <a:srgbClr val="000000"/>
                </a:solidFill>
                <a:latin typeface="Tahoma" pitchFamily="34" charset="0"/>
                <a:cs typeface="Tahoma" pitchFamily="34" charset="0"/>
                <a:sym typeface="Tahoma" pitchFamily="34" charset="0"/>
              </a:rPr>
              <a:t>2004 - 2009</a:t>
            </a:r>
          </a:p>
        </p:txBody>
      </p:sp>
      <p:graphicFrame>
        <p:nvGraphicFramePr>
          <p:cNvPr id="31747" name="Object 3"/>
          <p:cNvGraphicFramePr>
            <a:graphicFrameLocks noChangeAspect="1"/>
          </p:cNvGraphicFramePr>
          <p:nvPr/>
        </p:nvGraphicFramePr>
        <p:xfrm>
          <a:off x="304800" y="1981200"/>
          <a:ext cx="8597900" cy="4408488"/>
        </p:xfrm>
        <a:graphic>
          <a:graphicData uri="http://schemas.openxmlformats.org/presentationml/2006/ole">
            <p:oleObj spid="_x0000_s31747" name="Chart" r:id="rId3" imgW="8572500" imgH="4400499" progId="MSGraph.Chart.8">
              <p:embed followColorScheme="full"/>
            </p:oleObj>
          </a:graphicData>
        </a:graphic>
      </p:graphicFrame>
      <p:sp>
        <p:nvSpPr>
          <p:cNvPr id="31748" name="Text Box 4"/>
          <p:cNvSpPr txBox="1">
            <a:spLocks noChangeArrowheads="1"/>
          </p:cNvSpPr>
          <p:nvPr/>
        </p:nvSpPr>
        <p:spPr bwMode="auto">
          <a:xfrm>
            <a:off x="3200400" y="1508125"/>
            <a:ext cx="2971800" cy="398463"/>
          </a:xfrm>
          <a:prstGeom prst="rect">
            <a:avLst/>
          </a:prstGeom>
          <a:noFill/>
          <a:ln w="9525">
            <a:noFill/>
            <a:miter lim="800000"/>
            <a:headEnd/>
            <a:tailEnd/>
          </a:ln>
        </p:spPr>
        <p:txBody>
          <a:bodyPr>
            <a:spAutoFit/>
          </a:bodyPr>
          <a:lstStyle/>
          <a:p>
            <a:pPr>
              <a:buClr>
                <a:srgbClr val="000000"/>
              </a:buClr>
              <a:buFont typeface="Tahoma" pitchFamily="34" charset="0"/>
              <a:buNone/>
            </a:pPr>
            <a:r>
              <a:rPr lang="en-US" sz="2000" b="1">
                <a:solidFill>
                  <a:schemeClr val="tx2"/>
                </a:solidFill>
                <a:latin typeface="Tahoma" pitchFamily="34" charset="0"/>
                <a:cs typeface="Tahoma" pitchFamily="34" charset="0"/>
                <a:sym typeface="Tahoma" pitchFamily="34" charset="0"/>
              </a:rPr>
              <a:t>Uninsured in Millions</a:t>
            </a:r>
          </a:p>
        </p:txBody>
      </p:sp>
      <p:sp>
        <p:nvSpPr>
          <p:cNvPr id="31749" name="Text Box 5"/>
          <p:cNvSpPr txBox="1">
            <a:spLocks noChangeArrowheads="1"/>
          </p:cNvSpPr>
          <p:nvPr/>
        </p:nvSpPr>
        <p:spPr bwMode="auto">
          <a:xfrm>
            <a:off x="382588" y="6324600"/>
            <a:ext cx="180975" cy="307975"/>
          </a:xfrm>
          <a:prstGeom prst="rect">
            <a:avLst/>
          </a:prstGeom>
          <a:noFill/>
          <a:ln w="19050">
            <a:noFill/>
            <a:miter lim="800000"/>
            <a:headEnd/>
            <a:tailEnd/>
          </a:ln>
        </p:spPr>
        <p:txBody>
          <a:bodyPr wrap="none">
            <a:spAutoFit/>
          </a:bodyPr>
          <a:lstStyle/>
          <a:p>
            <a:pPr algn="ctr">
              <a:buClr>
                <a:srgbClr val="000000"/>
              </a:buClr>
              <a:buFont typeface="Arial" charset="0"/>
              <a:buNone/>
            </a:pPr>
            <a:endParaRPr lang="en-US" sz="1400">
              <a:solidFill>
                <a:srgbClr val="000000"/>
              </a:solidFill>
              <a:cs typeface="Tahoma" pitchFamily="34" charset="0"/>
              <a:sym typeface="Tahoma" pitchFamily="34" charset="0"/>
            </a:endParaRPr>
          </a:p>
        </p:txBody>
      </p:sp>
      <p:sp>
        <p:nvSpPr>
          <p:cNvPr id="31750" name="Text Box 6"/>
          <p:cNvSpPr txBox="1">
            <a:spLocks noChangeArrowheads="1"/>
          </p:cNvSpPr>
          <p:nvPr/>
        </p:nvSpPr>
        <p:spPr bwMode="auto">
          <a:xfrm>
            <a:off x="0" y="6583363"/>
            <a:ext cx="8077200" cy="460375"/>
          </a:xfrm>
          <a:prstGeom prst="rect">
            <a:avLst/>
          </a:prstGeom>
          <a:noFill/>
          <a:ln w="19050">
            <a:noFill/>
            <a:miter lim="800000"/>
            <a:headEnd/>
            <a:tailEnd/>
          </a:ln>
        </p:spPr>
        <p:txBody>
          <a:bodyPr>
            <a:spAutoFit/>
          </a:bodyPr>
          <a:lstStyle/>
          <a:p>
            <a:pPr>
              <a:buClr>
                <a:srgbClr val="000000"/>
              </a:buClr>
              <a:buFont typeface="Arial" charset="0"/>
              <a:buNone/>
            </a:pPr>
            <a:r>
              <a:rPr lang="en-US" sz="1200">
                <a:solidFill>
                  <a:srgbClr val="000000"/>
                </a:solidFill>
                <a:cs typeface="Arial" charset="0"/>
                <a:sym typeface="Tahoma" pitchFamily="34" charset="0"/>
              </a:rPr>
              <a:t>SOURCE:  </a:t>
            </a:r>
            <a:r>
              <a:rPr lang="en-US" sz="1200">
                <a:solidFill>
                  <a:srgbClr val="000000"/>
                </a:solidFill>
                <a:latin typeface="Tahoma" pitchFamily="34" charset="0"/>
                <a:cs typeface="Arial" charset="0"/>
                <a:sym typeface="Tahoma" pitchFamily="34" charset="0"/>
              </a:rPr>
              <a:t>Kaiser Commission on Medicaid and the Uninsured/Urban Institute analysis of March CPS for each year.</a:t>
            </a:r>
          </a:p>
          <a:p>
            <a:pPr>
              <a:buClr>
                <a:srgbClr val="000000"/>
              </a:buClr>
              <a:buFont typeface="Tahoma" pitchFamily="34" charset="0"/>
              <a:buNone/>
            </a:pPr>
            <a:endParaRPr lang="en-US" sz="1200">
              <a:solidFill>
                <a:srgbClr val="000000"/>
              </a:solidFill>
              <a:latin typeface="Tahoma" pitchFamily="34" charset="0"/>
              <a:cs typeface="Arial" charset="0"/>
              <a:sym typeface="Tahoma" pitchFamily="34" charset="0"/>
            </a:endParaRPr>
          </a:p>
        </p:txBody>
      </p:sp>
      <p:sp>
        <p:nvSpPr>
          <p:cNvPr id="31751" name="Text Box 7"/>
          <p:cNvSpPr txBox="1">
            <a:spLocks noChangeArrowheads="1"/>
          </p:cNvSpPr>
          <p:nvPr/>
        </p:nvSpPr>
        <p:spPr bwMode="auto">
          <a:xfrm>
            <a:off x="817563" y="2224088"/>
            <a:ext cx="1600200" cy="368300"/>
          </a:xfrm>
          <a:prstGeom prst="rect">
            <a:avLst/>
          </a:prstGeom>
          <a:noFill/>
          <a:ln w="9525">
            <a:noFill/>
            <a:miter lim="800000"/>
            <a:headEnd/>
            <a:tailEnd/>
          </a:ln>
        </p:spPr>
        <p:txBody>
          <a:bodyPr>
            <a:spAutoFit/>
          </a:bodyPr>
          <a:lstStyle/>
          <a:p>
            <a:pPr algn="ctr">
              <a:spcBef>
                <a:spcPct val="50000"/>
              </a:spcBef>
              <a:buClr>
                <a:srgbClr val="000000"/>
              </a:buClr>
              <a:buFont typeface="Tahoma" pitchFamily="34" charset="0"/>
              <a:buNone/>
            </a:pPr>
            <a:r>
              <a:rPr lang="en-US" b="1">
                <a:solidFill>
                  <a:srgbClr val="000000"/>
                </a:solidFill>
                <a:latin typeface="Tahoma" pitchFamily="34" charset="0"/>
                <a:cs typeface="Arial" charset="0"/>
                <a:sym typeface="Tahoma" pitchFamily="34" charset="0"/>
              </a:rPr>
              <a:t>43.0</a:t>
            </a:r>
          </a:p>
        </p:txBody>
      </p:sp>
      <p:sp>
        <p:nvSpPr>
          <p:cNvPr id="31752" name="Text Box 8"/>
          <p:cNvSpPr txBox="1">
            <a:spLocks noChangeArrowheads="1"/>
          </p:cNvSpPr>
          <p:nvPr/>
        </p:nvSpPr>
        <p:spPr bwMode="auto">
          <a:xfrm>
            <a:off x="1874838" y="2147888"/>
            <a:ext cx="1600200" cy="368300"/>
          </a:xfrm>
          <a:prstGeom prst="rect">
            <a:avLst/>
          </a:prstGeom>
          <a:noFill/>
          <a:ln w="9525">
            <a:noFill/>
            <a:miter lim="800000"/>
            <a:headEnd/>
            <a:tailEnd/>
          </a:ln>
        </p:spPr>
        <p:txBody>
          <a:bodyPr>
            <a:spAutoFit/>
          </a:bodyPr>
          <a:lstStyle/>
          <a:p>
            <a:pPr algn="ctr">
              <a:spcBef>
                <a:spcPct val="50000"/>
              </a:spcBef>
              <a:buClr>
                <a:srgbClr val="000000"/>
              </a:buClr>
              <a:buFont typeface="Tahoma" pitchFamily="34" charset="0"/>
              <a:buNone/>
            </a:pPr>
            <a:r>
              <a:rPr lang="en-US" b="1">
                <a:solidFill>
                  <a:srgbClr val="000000"/>
                </a:solidFill>
                <a:latin typeface="Tahoma" pitchFamily="34" charset="0"/>
                <a:cs typeface="Arial" charset="0"/>
                <a:sym typeface="Tahoma" pitchFamily="34" charset="0"/>
              </a:rPr>
              <a:t>44.4</a:t>
            </a:r>
          </a:p>
        </p:txBody>
      </p:sp>
      <p:sp>
        <p:nvSpPr>
          <p:cNvPr id="31753" name="Text Box 9"/>
          <p:cNvSpPr txBox="1">
            <a:spLocks noChangeArrowheads="1"/>
          </p:cNvSpPr>
          <p:nvPr/>
        </p:nvSpPr>
        <p:spPr bwMode="auto">
          <a:xfrm>
            <a:off x="2971800" y="2092325"/>
            <a:ext cx="1600200" cy="368300"/>
          </a:xfrm>
          <a:prstGeom prst="rect">
            <a:avLst/>
          </a:prstGeom>
          <a:noFill/>
          <a:ln w="9525">
            <a:noFill/>
            <a:miter lim="800000"/>
            <a:headEnd/>
            <a:tailEnd/>
          </a:ln>
        </p:spPr>
        <p:txBody>
          <a:bodyPr>
            <a:spAutoFit/>
          </a:bodyPr>
          <a:lstStyle/>
          <a:p>
            <a:pPr algn="ctr">
              <a:spcBef>
                <a:spcPct val="50000"/>
              </a:spcBef>
              <a:buClr>
                <a:srgbClr val="000000"/>
              </a:buClr>
              <a:buFont typeface="Tahoma" pitchFamily="34" charset="0"/>
              <a:buNone/>
            </a:pPr>
            <a:r>
              <a:rPr lang="en-US" b="1">
                <a:solidFill>
                  <a:srgbClr val="000000"/>
                </a:solidFill>
                <a:latin typeface="Tahoma" pitchFamily="34" charset="0"/>
                <a:cs typeface="Arial" charset="0"/>
                <a:sym typeface="Tahoma" pitchFamily="34" charset="0"/>
              </a:rPr>
              <a:t>46.5</a:t>
            </a:r>
          </a:p>
        </p:txBody>
      </p:sp>
      <p:sp>
        <p:nvSpPr>
          <p:cNvPr id="31754" name="Text Box 10"/>
          <p:cNvSpPr txBox="1">
            <a:spLocks noChangeArrowheads="1"/>
          </p:cNvSpPr>
          <p:nvPr/>
        </p:nvSpPr>
        <p:spPr bwMode="auto">
          <a:xfrm>
            <a:off x="4068763" y="2209800"/>
            <a:ext cx="1600200" cy="368300"/>
          </a:xfrm>
          <a:prstGeom prst="rect">
            <a:avLst/>
          </a:prstGeom>
          <a:noFill/>
          <a:ln w="9525">
            <a:noFill/>
            <a:miter lim="800000"/>
            <a:headEnd/>
            <a:tailEnd/>
          </a:ln>
        </p:spPr>
        <p:txBody>
          <a:bodyPr>
            <a:spAutoFit/>
          </a:bodyPr>
          <a:lstStyle/>
          <a:p>
            <a:pPr algn="ctr">
              <a:spcBef>
                <a:spcPct val="50000"/>
              </a:spcBef>
              <a:buClr>
                <a:srgbClr val="000000"/>
              </a:buClr>
              <a:buFont typeface="Tahoma" pitchFamily="34" charset="0"/>
              <a:buNone/>
            </a:pPr>
            <a:r>
              <a:rPr lang="en-US" b="1">
                <a:solidFill>
                  <a:srgbClr val="000000"/>
                </a:solidFill>
                <a:latin typeface="Tahoma" pitchFamily="34" charset="0"/>
                <a:cs typeface="Arial" charset="0"/>
                <a:sym typeface="Tahoma" pitchFamily="34" charset="0"/>
              </a:rPr>
              <a:t>45.0</a:t>
            </a:r>
          </a:p>
        </p:txBody>
      </p:sp>
      <p:pic>
        <p:nvPicPr>
          <p:cNvPr id="31755" name="Picture 10"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
        <p:nvSpPr>
          <p:cNvPr id="31756" name="Text Box 12"/>
          <p:cNvSpPr txBox="1">
            <a:spLocks noChangeArrowheads="1"/>
          </p:cNvSpPr>
          <p:nvPr/>
        </p:nvSpPr>
        <p:spPr bwMode="auto">
          <a:xfrm>
            <a:off x="5165725" y="2160588"/>
            <a:ext cx="1600200" cy="368300"/>
          </a:xfrm>
          <a:prstGeom prst="rect">
            <a:avLst/>
          </a:prstGeom>
          <a:noFill/>
          <a:ln w="9525">
            <a:noFill/>
            <a:miter lim="800000"/>
            <a:headEnd/>
            <a:tailEnd/>
          </a:ln>
        </p:spPr>
        <p:txBody>
          <a:bodyPr>
            <a:spAutoFit/>
          </a:bodyPr>
          <a:lstStyle/>
          <a:p>
            <a:pPr algn="ctr">
              <a:spcBef>
                <a:spcPct val="50000"/>
              </a:spcBef>
              <a:buClr>
                <a:srgbClr val="000000"/>
              </a:buClr>
              <a:buFont typeface="Tahoma" pitchFamily="34" charset="0"/>
              <a:buNone/>
            </a:pPr>
            <a:r>
              <a:rPr lang="en-US" b="1">
                <a:solidFill>
                  <a:srgbClr val="000000"/>
                </a:solidFill>
                <a:latin typeface="Tahoma" pitchFamily="34" charset="0"/>
                <a:cs typeface="Arial" charset="0"/>
                <a:sym typeface="Tahoma" pitchFamily="34" charset="0"/>
              </a:rPr>
              <a:t>45.7</a:t>
            </a:r>
          </a:p>
        </p:txBody>
      </p:sp>
      <p:sp>
        <p:nvSpPr>
          <p:cNvPr id="31757" name="TextBox 12"/>
          <p:cNvSpPr txBox="1">
            <a:spLocks noChangeArrowheads="1"/>
          </p:cNvSpPr>
          <p:nvPr/>
        </p:nvSpPr>
        <p:spPr bwMode="auto">
          <a:xfrm>
            <a:off x="6675438" y="1828800"/>
            <a:ext cx="762000" cy="368300"/>
          </a:xfrm>
          <a:prstGeom prst="rect">
            <a:avLst/>
          </a:prstGeom>
          <a:noFill/>
          <a:ln w="9525">
            <a:noFill/>
            <a:miter lim="800000"/>
            <a:headEnd/>
            <a:tailEnd/>
          </a:ln>
        </p:spPr>
        <p:txBody>
          <a:bodyPr>
            <a:spAutoFit/>
          </a:bodyPr>
          <a:lstStyle/>
          <a:p>
            <a:pPr>
              <a:buClr>
                <a:srgbClr val="000000"/>
              </a:buClr>
              <a:buFont typeface="Tahoma" pitchFamily="34" charset="0"/>
              <a:buNone/>
            </a:pPr>
            <a:r>
              <a:rPr lang="en-US" b="1">
                <a:solidFill>
                  <a:srgbClr val="000000"/>
                </a:solidFill>
                <a:latin typeface="Tahoma" pitchFamily="34" charset="0"/>
                <a:cs typeface="Tahoma" pitchFamily="34" charset="0"/>
                <a:sym typeface="Tahoma" pitchFamily="34" charset="0"/>
              </a:rPr>
              <a:t>50.0</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457200" y="152400"/>
            <a:ext cx="8077200" cy="1143000"/>
          </a:xfrm>
        </p:spPr>
        <p:txBody>
          <a:bodyPr/>
          <a:lstStyle/>
          <a:p>
            <a:pPr eaLnBrk="1" hangingPunct="1">
              <a:buClr>
                <a:srgbClr val="000000"/>
              </a:buClr>
              <a:buFont typeface="Tahoma" pitchFamily="34" charset="0"/>
              <a:buNone/>
            </a:pPr>
            <a:r>
              <a:rPr lang="en-US" sz="3200" b="1">
                <a:cs typeface="Tahoma" pitchFamily="34" charset="0"/>
                <a:sym typeface="Tahoma" pitchFamily="34" charset="0"/>
              </a:rPr>
              <a:t>Characteristics of the Uninsured, 2009</a:t>
            </a:r>
          </a:p>
        </p:txBody>
      </p:sp>
      <p:graphicFrame>
        <p:nvGraphicFramePr>
          <p:cNvPr id="33795" name="Object 3"/>
          <p:cNvGraphicFramePr>
            <a:graphicFrameLocks noChangeAspect="1"/>
          </p:cNvGraphicFramePr>
          <p:nvPr>
            <p:ph type="chart" idx="4294967295"/>
          </p:nvPr>
        </p:nvGraphicFramePr>
        <p:xfrm>
          <a:off x="819150" y="1601788"/>
          <a:ext cx="7778750" cy="4113212"/>
        </p:xfrm>
        <a:graphic>
          <a:graphicData uri="http://schemas.openxmlformats.org/presentationml/2006/ole">
            <p:oleObj spid="_x0000_s33795" name="Chart" r:id="rId3" imgW="7772400" imgH="4114800" progId="MSGraph.Chart.8">
              <p:embed followColorScheme="full"/>
            </p:oleObj>
          </a:graphicData>
        </a:graphic>
      </p:graphicFrame>
      <p:sp>
        <p:nvSpPr>
          <p:cNvPr id="33796" name="Text Box 4"/>
          <p:cNvSpPr txBox="1">
            <a:spLocks noChangeArrowheads="1"/>
          </p:cNvSpPr>
          <p:nvPr/>
        </p:nvSpPr>
        <p:spPr bwMode="auto">
          <a:xfrm>
            <a:off x="3889375" y="1498600"/>
            <a:ext cx="2065338" cy="398463"/>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sz="2000" b="1" u="sng">
                <a:solidFill>
                  <a:srgbClr val="000000"/>
                </a:solidFill>
                <a:latin typeface="Tahoma" pitchFamily="34" charset="0"/>
                <a:cs typeface="Tahoma" pitchFamily="34" charset="0"/>
                <a:sym typeface="Tahoma" pitchFamily="34" charset="0"/>
              </a:rPr>
              <a:t>Family Income</a:t>
            </a:r>
          </a:p>
        </p:txBody>
      </p:sp>
      <p:sp>
        <p:nvSpPr>
          <p:cNvPr id="33797" name="Text Box 5"/>
          <p:cNvSpPr txBox="1">
            <a:spLocks noChangeArrowheads="1"/>
          </p:cNvSpPr>
          <p:nvPr/>
        </p:nvSpPr>
        <p:spPr bwMode="auto">
          <a:xfrm>
            <a:off x="344488" y="1524000"/>
            <a:ext cx="2668587" cy="398463"/>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sz="2000" b="1" u="sng">
                <a:solidFill>
                  <a:srgbClr val="000000"/>
                </a:solidFill>
                <a:latin typeface="Tahoma" pitchFamily="34" charset="0"/>
                <a:cs typeface="Tahoma" pitchFamily="34" charset="0"/>
                <a:sym typeface="Tahoma" pitchFamily="34" charset="0"/>
              </a:rPr>
              <a:t>Family Work Status</a:t>
            </a:r>
          </a:p>
        </p:txBody>
      </p:sp>
      <p:sp>
        <p:nvSpPr>
          <p:cNvPr id="33798" name="Text Box 6"/>
          <p:cNvSpPr txBox="1">
            <a:spLocks noChangeArrowheads="1"/>
          </p:cNvSpPr>
          <p:nvPr/>
        </p:nvSpPr>
        <p:spPr bwMode="auto">
          <a:xfrm>
            <a:off x="2376488" y="5513388"/>
            <a:ext cx="4430712" cy="430212"/>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sz="2200" b="1">
                <a:solidFill>
                  <a:srgbClr val="000000"/>
                </a:solidFill>
                <a:latin typeface="Tahoma" pitchFamily="34" charset="0"/>
                <a:cs typeface="Tahoma" pitchFamily="34" charset="0"/>
                <a:sym typeface="Tahoma" pitchFamily="34" charset="0"/>
              </a:rPr>
              <a:t>Total = 50.0 million uninsured</a:t>
            </a:r>
          </a:p>
        </p:txBody>
      </p:sp>
      <p:graphicFrame>
        <p:nvGraphicFramePr>
          <p:cNvPr id="33799" name="Object 7"/>
          <p:cNvGraphicFramePr>
            <a:graphicFrameLocks noChangeAspect="1"/>
          </p:cNvGraphicFramePr>
          <p:nvPr/>
        </p:nvGraphicFramePr>
        <p:xfrm>
          <a:off x="-207963" y="2374900"/>
          <a:ext cx="3733801" cy="2554288"/>
        </p:xfrm>
        <a:graphic>
          <a:graphicData uri="http://schemas.openxmlformats.org/presentationml/2006/ole">
            <p:oleObj spid="_x0000_s33799" name="Chart" r:id="rId4" imgW="7115175" imgH="4876800" progId="MSGraph.Chart.8">
              <p:embed followColorScheme="full"/>
            </p:oleObj>
          </a:graphicData>
        </a:graphic>
      </p:graphicFrame>
      <p:sp>
        <p:nvSpPr>
          <p:cNvPr id="33800" name="Text Box 8"/>
          <p:cNvSpPr txBox="1">
            <a:spLocks noChangeArrowheads="1"/>
          </p:cNvSpPr>
          <p:nvPr/>
        </p:nvSpPr>
        <p:spPr bwMode="auto">
          <a:xfrm>
            <a:off x="131763" y="4683125"/>
            <a:ext cx="1600200" cy="688975"/>
          </a:xfrm>
          <a:prstGeom prst="rect">
            <a:avLst/>
          </a:prstGeom>
          <a:noFill/>
          <a:ln w="9525">
            <a:noFill/>
            <a:miter lim="800000"/>
            <a:headEnd/>
            <a:tailEnd/>
          </a:ln>
        </p:spPr>
        <p:txBody>
          <a:bodyPr>
            <a:spAutoFit/>
          </a:bodyPr>
          <a:lstStyle/>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 1 or More Full-Time Workers</a:t>
            </a:r>
          </a:p>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61%</a:t>
            </a:r>
          </a:p>
        </p:txBody>
      </p:sp>
      <p:sp>
        <p:nvSpPr>
          <p:cNvPr id="33801" name="Text Box 9"/>
          <p:cNvSpPr txBox="1">
            <a:spLocks noChangeArrowheads="1"/>
          </p:cNvSpPr>
          <p:nvPr/>
        </p:nvSpPr>
        <p:spPr bwMode="auto">
          <a:xfrm>
            <a:off x="2624138" y="3505200"/>
            <a:ext cx="877887" cy="688975"/>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No </a:t>
            </a:r>
          </a:p>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Workers</a:t>
            </a:r>
          </a:p>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23%</a:t>
            </a:r>
          </a:p>
        </p:txBody>
      </p:sp>
      <p:sp>
        <p:nvSpPr>
          <p:cNvPr id="33802" name="Text Box 10"/>
          <p:cNvSpPr txBox="1">
            <a:spLocks noChangeArrowheads="1"/>
          </p:cNvSpPr>
          <p:nvPr/>
        </p:nvSpPr>
        <p:spPr bwMode="auto">
          <a:xfrm>
            <a:off x="1793875" y="2224088"/>
            <a:ext cx="1006475" cy="688975"/>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Part-Time</a:t>
            </a:r>
          </a:p>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Workers</a:t>
            </a:r>
          </a:p>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16%</a:t>
            </a:r>
          </a:p>
        </p:txBody>
      </p:sp>
      <p:graphicFrame>
        <p:nvGraphicFramePr>
          <p:cNvPr id="33803" name="Object 11"/>
          <p:cNvGraphicFramePr>
            <a:graphicFrameLocks noChangeAspect="1"/>
          </p:cNvGraphicFramePr>
          <p:nvPr/>
        </p:nvGraphicFramePr>
        <p:xfrm>
          <a:off x="5472113" y="2182813"/>
          <a:ext cx="4343400" cy="3165475"/>
        </p:xfrm>
        <a:graphic>
          <a:graphicData uri="http://schemas.openxmlformats.org/presentationml/2006/ole">
            <p:oleObj spid="_x0000_s33803" name="Chart" r:id="rId5" imgW="5581650" imgH="4067251" progId="MSGraph.Chart.8">
              <p:embed followColorScheme="full"/>
            </p:oleObj>
          </a:graphicData>
        </a:graphic>
      </p:graphicFrame>
      <p:sp>
        <p:nvSpPr>
          <p:cNvPr id="33804" name="Text Box 12"/>
          <p:cNvSpPr txBox="1">
            <a:spLocks noChangeArrowheads="1"/>
          </p:cNvSpPr>
          <p:nvPr/>
        </p:nvSpPr>
        <p:spPr bwMode="auto">
          <a:xfrm>
            <a:off x="7345363" y="1536700"/>
            <a:ext cx="665162" cy="398463"/>
          </a:xfrm>
          <a:prstGeom prst="rect">
            <a:avLst/>
          </a:prstGeom>
          <a:noFill/>
          <a:ln w="9525">
            <a:noFill/>
            <a:miter lim="800000"/>
            <a:headEnd/>
            <a:tailEnd/>
          </a:ln>
        </p:spPr>
        <p:txBody>
          <a:bodyPr wrap="none">
            <a:spAutoFit/>
          </a:bodyPr>
          <a:lstStyle/>
          <a:p>
            <a:pPr algn="ctr">
              <a:buClr>
                <a:srgbClr val="000000"/>
              </a:buClr>
              <a:buFont typeface="Tahoma" pitchFamily="34" charset="0"/>
              <a:buNone/>
            </a:pPr>
            <a:r>
              <a:rPr lang="en-US" sz="2000" b="1" u="sng">
                <a:solidFill>
                  <a:srgbClr val="000000"/>
                </a:solidFill>
                <a:latin typeface="Tahoma" pitchFamily="34" charset="0"/>
                <a:cs typeface="Tahoma" pitchFamily="34" charset="0"/>
                <a:sym typeface="Tahoma" pitchFamily="34" charset="0"/>
              </a:rPr>
              <a:t>Age</a:t>
            </a:r>
          </a:p>
        </p:txBody>
      </p:sp>
      <p:sp>
        <p:nvSpPr>
          <p:cNvPr id="33805" name="Text Box 13"/>
          <p:cNvSpPr txBox="1">
            <a:spLocks noChangeArrowheads="1"/>
          </p:cNvSpPr>
          <p:nvPr/>
        </p:nvSpPr>
        <p:spPr bwMode="auto">
          <a:xfrm>
            <a:off x="7729538" y="2347913"/>
            <a:ext cx="911225" cy="490537"/>
          </a:xfrm>
          <a:prstGeom prst="rect">
            <a:avLst/>
          </a:prstGeom>
          <a:noFill/>
          <a:ln w="19050">
            <a:noFill/>
            <a:miter lim="800000"/>
            <a:headEnd/>
            <a:tailEnd/>
          </a:ln>
        </p:spPr>
        <p:txBody>
          <a:bodyPr>
            <a:spAutoFit/>
          </a:bodyPr>
          <a:lstStyle/>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55-64</a:t>
            </a:r>
          </a:p>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10%</a:t>
            </a:r>
          </a:p>
        </p:txBody>
      </p:sp>
      <p:sp>
        <p:nvSpPr>
          <p:cNvPr id="33806" name="Text Box 14"/>
          <p:cNvSpPr txBox="1">
            <a:spLocks noChangeArrowheads="1"/>
          </p:cNvSpPr>
          <p:nvPr/>
        </p:nvSpPr>
        <p:spPr bwMode="auto">
          <a:xfrm>
            <a:off x="8405813" y="4603750"/>
            <a:ext cx="673100" cy="490538"/>
          </a:xfrm>
          <a:prstGeom prst="rect">
            <a:avLst/>
          </a:prstGeom>
          <a:noFill/>
          <a:ln w="19050">
            <a:noFill/>
            <a:miter lim="800000"/>
            <a:headEnd/>
            <a:tailEnd/>
          </a:ln>
        </p:spPr>
        <p:txBody>
          <a:bodyPr wrap="none">
            <a:spAutoFit/>
          </a:bodyPr>
          <a:lstStyle/>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35-54</a:t>
            </a:r>
          </a:p>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33%</a:t>
            </a:r>
          </a:p>
        </p:txBody>
      </p:sp>
      <p:sp>
        <p:nvSpPr>
          <p:cNvPr id="33807" name="Text Box 15"/>
          <p:cNvSpPr txBox="1">
            <a:spLocks noChangeArrowheads="1"/>
          </p:cNvSpPr>
          <p:nvPr/>
        </p:nvSpPr>
        <p:spPr bwMode="auto">
          <a:xfrm>
            <a:off x="6484938" y="4375150"/>
            <a:ext cx="673100" cy="490538"/>
          </a:xfrm>
          <a:prstGeom prst="rect">
            <a:avLst/>
          </a:prstGeom>
          <a:noFill/>
          <a:ln w="19050">
            <a:noFill/>
            <a:miter lim="800000"/>
            <a:headEnd/>
            <a:tailEnd/>
          </a:ln>
        </p:spPr>
        <p:txBody>
          <a:bodyPr wrap="none">
            <a:spAutoFit/>
          </a:bodyPr>
          <a:lstStyle/>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19-34</a:t>
            </a:r>
          </a:p>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40%</a:t>
            </a:r>
          </a:p>
        </p:txBody>
      </p:sp>
      <p:sp>
        <p:nvSpPr>
          <p:cNvPr id="33808" name="Text Box 16"/>
          <p:cNvSpPr txBox="1">
            <a:spLocks noChangeArrowheads="1"/>
          </p:cNvSpPr>
          <p:nvPr/>
        </p:nvSpPr>
        <p:spPr bwMode="auto">
          <a:xfrm>
            <a:off x="6783388" y="2590800"/>
            <a:ext cx="588962" cy="490538"/>
          </a:xfrm>
          <a:prstGeom prst="rect">
            <a:avLst/>
          </a:prstGeom>
          <a:noFill/>
          <a:ln w="19050">
            <a:noFill/>
            <a:miter lim="800000"/>
            <a:headEnd/>
            <a:tailEnd/>
          </a:ln>
        </p:spPr>
        <p:txBody>
          <a:bodyPr wrap="none">
            <a:spAutoFit/>
          </a:bodyPr>
          <a:lstStyle/>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0-18</a:t>
            </a:r>
          </a:p>
          <a:p>
            <a:pPr algn="ctr">
              <a:buClr>
                <a:srgbClr val="000000"/>
              </a:buClr>
              <a:buFont typeface="Tahoma" pitchFamily="34" charset="0"/>
              <a:buNone/>
            </a:pPr>
            <a:r>
              <a:rPr lang="en-US" sz="1300" b="1">
                <a:solidFill>
                  <a:srgbClr val="000000"/>
                </a:solidFill>
                <a:latin typeface="Tahoma" pitchFamily="34" charset="0"/>
                <a:cs typeface="Tahoma" pitchFamily="34" charset="0"/>
                <a:sym typeface="Tahoma" pitchFamily="34" charset="0"/>
              </a:rPr>
              <a:t>17%</a:t>
            </a:r>
          </a:p>
        </p:txBody>
      </p:sp>
      <p:sp>
        <p:nvSpPr>
          <p:cNvPr id="33809" name="Text Box 17"/>
          <p:cNvSpPr txBox="1">
            <a:spLocks noChangeArrowheads="1"/>
          </p:cNvSpPr>
          <p:nvPr/>
        </p:nvSpPr>
        <p:spPr bwMode="auto">
          <a:xfrm>
            <a:off x="15875" y="6292850"/>
            <a:ext cx="8899525" cy="430213"/>
          </a:xfrm>
          <a:prstGeom prst="rect">
            <a:avLst/>
          </a:prstGeom>
          <a:noFill/>
          <a:ln w="9525">
            <a:noFill/>
            <a:miter lim="800000"/>
            <a:headEnd/>
            <a:tailEnd/>
          </a:ln>
        </p:spPr>
        <p:txBody>
          <a:bodyPr>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The federal poverty level was $22,050</a:t>
            </a:r>
            <a:r>
              <a:rPr lang="en-US" sz="1100" b="1">
                <a:solidFill>
                  <a:srgbClr val="000000"/>
                </a:solidFill>
                <a:latin typeface="Tahoma" pitchFamily="34" charset="0"/>
                <a:cs typeface="Tahoma" pitchFamily="34" charset="0"/>
                <a:sym typeface="Tahoma" pitchFamily="34" charset="0"/>
              </a:rPr>
              <a:t> </a:t>
            </a:r>
            <a:r>
              <a:rPr lang="en-US" sz="1100">
                <a:solidFill>
                  <a:srgbClr val="000000"/>
                </a:solidFill>
                <a:latin typeface="Tahoma" pitchFamily="34" charset="0"/>
                <a:cs typeface="Tahoma" pitchFamily="34" charset="0"/>
                <a:sym typeface="Tahoma" pitchFamily="34" charset="0"/>
              </a:rPr>
              <a:t>for a family of four in 2009. Data may not total 100% due to rounding.</a:t>
            </a:r>
            <a:r>
              <a:rPr lang="en-US" sz="1100" b="1">
                <a:solidFill>
                  <a:srgbClr val="000000"/>
                </a:solidFill>
                <a:latin typeface="Tahoma" pitchFamily="34" charset="0"/>
                <a:cs typeface="Tahoma" pitchFamily="34" charset="0"/>
                <a:sym typeface="Tahoma" pitchFamily="34" charset="0"/>
              </a:rPr>
              <a:t> </a:t>
            </a:r>
            <a:br>
              <a:rPr lang="en-US" sz="1100" b="1">
                <a:solidFill>
                  <a:srgbClr val="000000"/>
                </a:solidFill>
                <a:latin typeface="Tahoma" pitchFamily="34" charset="0"/>
                <a:cs typeface="Tahoma" pitchFamily="34" charset="0"/>
                <a:sym typeface="Tahoma" pitchFamily="34" charset="0"/>
              </a:rPr>
            </a:br>
            <a:r>
              <a:rPr lang="en-US" sz="1100">
                <a:solidFill>
                  <a:srgbClr val="000000"/>
                </a:solidFill>
                <a:latin typeface="Tahoma" pitchFamily="34" charset="0"/>
                <a:cs typeface="Tahoma" pitchFamily="34" charset="0"/>
                <a:sym typeface="Tahoma" pitchFamily="34" charset="0"/>
              </a:rPr>
              <a:t>SOURCE: KCMU/Urban Institute analysis of 2009 ASEC Supplement to the CPS.</a:t>
            </a:r>
          </a:p>
        </p:txBody>
      </p:sp>
      <p:pic>
        <p:nvPicPr>
          <p:cNvPr id="33810" name="Picture 18" descr="kfflogo-color1"/>
          <p:cNvPicPr>
            <a:picLocks noChangeAspect="1" noChangeArrowheads="1"/>
          </p:cNvPicPr>
          <p:nvPr/>
        </p:nvPicPr>
        <p:blipFill>
          <a:blip r:embed="rId6"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a:xfrm>
            <a:off x="317500" y="276225"/>
            <a:ext cx="8572500" cy="1143000"/>
          </a:xfrm>
        </p:spPr>
        <p:txBody>
          <a:bodyPr/>
          <a:lstStyle/>
          <a:p>
            <a:pPr>
              <a:buClr>
                <a:srgbClr val="000000"/>
              </a:buClr>
              <a:buFont typeface="Tahoma" pitchFamily="34" charset="0"/>
              <a:buNone/>
            </a:pPr>
            <a:r>
              <a:rPr lang="en-US" sz="3000" b="1">
                <a:solidFill>
                  <a:schemeClr val="tx1"/>
                </a:solidFill>
                <a:cs typeface="Tahoma" pitchFamily="34" charset="0"/>
                <a:sym typeface="Tahoma" pitchFamily="34" charset="0"/>
              </a:rPr>
              <a:t>Nonelderly’s Health Insurance Coverage by Family Poverty Level, 2009</a:t>
            </a:r>
            <a:br>
              <a:rPr lang="en-US" sz="3000" b="1">
                <a:solidFill>
                  <a:schemeClr val="tx1"/>
                </a:solidFill>
                <a:cs typeface="Tahoma" pitchFamily="34" charset="0"/>
                <a:sym typeface="Tahoma" pitchFamily="34" charset="0"/>
              </a:rPr>
            </a:br>
            <a:endParaRPr lang="en-US" sz="3000" b="1">
              <a:solidFill>
                <a:schemeClr val="tx1"/>
              </a:solidFill>
              <a:cs typeface="Tahoma" pitchFamily="34" charset="0"/>
              <a:sym typeface="Tahoma" pitchFamily="34" charset="0"/>
            </a:endParaRPr>
          </a:p>
        </p:txBody>
      </p:sp>
      <p:graphicFrame>
        <p:nvGraphicFramePr>
          <p:cNvPr id="35842" name="Object 3"/>
          <p:cNvGraphicFramePr>
            <a:graphicFrameLocks noGrp="1" noChangeAspect="1"/>
          </p:cNvGraphicFramePr>
          <p:nvPr>
            <p:ph type="chart" idx="4294967295"/>
          </p:nvPr>
        </p:nvGraphicFramePr>
        <p:xfrm>
          <a:off x="1511300" y="1268413"/>
          <a:ext cx="7877175" cy="4116387"/>
        </p:xfrm>
        <a:graphic>
          <a:graphicData uri="http://schemas.openxmlformats.org/presentationml/2006/ole">
            <p:oleObj spid="_x0000_s35842" r:id="rId3" imgW="7876715" imgH="4115157" progId="Excel.Sheet.8">
              <p:embed/>
            </p:oleObj>
          </a:graphicData>
        </a:graphic>
      </p:graphicFrame>
      <p:sp>
        <p:nvSpPr>
          <p:cNvPr id="35844" name="Text Box 6"/>
          <p:cNvSpPr txBox="1">
            <a:spLocks noChangeArrowheads="1"/>
          </p:cNvSpPr>
          <p:nvPr/>
        </p:nvSpPr>
        <p:spPr bwMode="auto">
          <a:xfrm>
            <a:off x="7816850" y="4938713"/>
            <a:ext cx="933450" cy="338137"/>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55.6 M </a:t>
            </a:r>
          </a:p>
        </p:txBody>
      </p:sp>
      <p:sp>
        <p:nvSpPr>
          <p:cNvPr id="35845" name="Text Box 7"/>
          <p:cNvSpPr txBox="1">
            <a:spLocks noChangeArrowheads="1"/>
          </p:cNvSpPr>
          <p:nvPr/>
        </p:nvSpPr>
        <p:spPr bwMode="auto">
          <a:xfrm>
            <a:off x="7816850" y="4056063"/>
            <a:ext cx="933450" cy="338137"/>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46.9 M </a:t>
            </a:r>
          </a:p>
        </p:txBody>
      </p:sp>
      <p:sp>
        <p:nvSpPr>
          <p:cNvPr id="35846" name="Text Box 8"/>
          <p:cNvSpPr txBox="1">
            <a:spLocks noChangeArrowheads="1"/>
          </p:cNvSpPr>
          <p:nvPr/>
        </p:nvSpPr>
        <p:spPr bwMode="auto">
          <a:xfrm>
            <a:off x="7821613" y="3163888"/>
            <a:ext cx="933450" cy="338137"/>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73.5 M </a:t>
            </a:r>
          </a:p>
        </p:txBody>
      </p:sp>
      <p:sp>
        <p:nvSpPr>
          <p:cNvPr id="35847" name="Text Box 9"/>
          <p:cNvSpPr txBox="1">
            <a:spLocks noChangeArrowheads="1"/>
          </p:cNvSpPr>
          <p:nvPr/>
        </p:nvSpPr>
        <p:spPr bwMode="auto">
          <a:xfrm>
            <a:off x="7910513" y="2268538"/>
            <a:ext cx="933450" cy="338137"/>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88.7 M </a:t>
            </a:r>
          </a:p>
        </p:txBody>
      </p:sp>
      <p:sp>
        <p:nvSpPr>
          <p:cNvPr id="35848" name="Text Box 10"/>
          <p:cNvSpPr txBox="1">
            <a:spLocks noChangeArrowheads="1"/>
          </p:cNvSpPr>
          <p:nvPr/>
        </p:nvSpPr>
        <p:spPr bwMode="auto">
          <a:xfrm>
            <a:off x="7778750" y="1847850"/>
            <a:ext cx="1065213"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Number</a:t>
            </a:r>
            <a:r>
              <a:rPr lang="en-US" b="1">
                <a:solidFill>
                  <a:srgbClr val="000000"/>
                </a:solidFill>
                <a:latin typeface="Tahoma" pitchFamily="34" charset="0"/>
                <a:cs typeface="Tahoma" pitchFamily="34" charset="0"/>
                <a:sym typeface="Tahoma" pitchFamily="34" charset="0"/>
              </a:rPr>
              <a:t> </a:t>
            </a:r>
          </a:p>
        </p:txBody>
      </p:sp>
      <p:sp>
        <p:nvSpPr>
          <p:cNvPr id="35849" name="Text Box 20"/>
          <p:cNvSpPr txBox="1">
            <a:spLocks noChangeArrowheads="1"/>
          </p:cNvSpPr>
          <p:nvPr/>
        </p:nvSpPr>
        <p:spPr bwMode="auto">
          <a:xfrm>
            <a:off x="20638" y="4981575"/>
            <a:ext cx="1489075" cy="338138"/>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Under 100%</a:t>
            </a:r>
          </a:p>
        </p:txBody>
      </p:sp>
      <p:sp>
        <p:nvSpPr>
          <p:cNvPr id="35850" name="Text Box 21"/>
          <p:cNvSpPr txBox="1">
            <a:spLocks noChangeArrowheads="1"/>
          </p:cNvSpPr>
          <p:nvPr/>
        </p:nvSpPr>
        <p:spPr bwMode="auto">
          <a:xfrm>
            <a:off x="22225" y="4070350"/>
            <a:ext cx="1651000" cy="338138"/>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100% - 199%</a:t>
            </a:r>
          </a:p>
        </p:txBody>
      </p:sp>
      <p:sp>
        <p:nvSpPr>
          <p:cNvPr id="35851" name="Text Box 22"/>
          <p:cNvSpPr txBox="1">
            <a:spLocks noChangeArrowheads="1"/>
          </p:cNvSpPr>
          <p:nvPr/>
        </p:nvSpPr>
        <p:spPr bwMode="auto">
          <a:xfrm>
            <a:off x="22225" y="3282950"/>
            <a:ext cx="1651000" cy="338138"/>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200% - 399%</a:t>
            </a:r>
          </a:p>
        </p:txBody>
      </p:sp>
      <p:sp>
        <p:nvSpPr>
          <p:cNvPr id="35852" name="Text Box 23"/>
          <p:cNvSpPr txBox="1">
            <a:spLocks noChangeArrowheads="1"/>
          </p:cNvSpPr>
          <p:nvPr/>
        </p:nvSpPr>
        <p:spPr bwMode="auto">
          <a:xfrm>
            <a:off x="433388" y="2374900"/>
            <a:ext cx="1096962" cy="368300"/>
          </a:xfrm>
          <a:prstGeom prst="rect">
            <a:avLst/>
          </a:prstGeom>
          <a:noFill/>
          <a:ln w="9525">
            <a:noFill/>
            <a:miter lim="800000"/>
            <a:headEnd/>
            <a:tailEnd/>
          </a:ln>
        </p:spPr>
        <p:txBody>
          <a:bodyPr wrap="none">
            <a:spAutoFit/>
          </a:bodyPr>
          <a:lstStyle/>
          <a:p>
            <a:pPr algn="r">
              <a:buClr>
                <a:srgbClr val="000000"/>
              </a:buClr>
              <a:buFont typeface="Tahoma" pitchFamily="34" charset="0"/>
              <a:buNone/>
            </a:pPr>
            <a:r>
              <a:rPr lang="en-US" sz="1600" b="1">
                <a:solidFill>
                  <a:srgbClr val="000000"/>
                </a:solidFill>
                <a:latin typeface="Tahoma" pitchFamily="34" charset="0"/>
                <a:cs typeface="Tahoma" pitchFamily="34" charset="0"/>
                <a:sym typeface="Tahoma" pitchFamily="34" charset="0"/>
              </a:rPr>
              <a:t>400</a:t>
            </a:r>
            <a:r>
              <a:rPr lang="en-US" b="1">
                <a:solidFill>
                  <a:srgbClr val="000000"/>
                </a:solidFill>
                <a:latin typeface="Tahoma" pitchFamily="34" charset="0"/>
                <a:cs typeface="Tahoma" pitchFamily="34" charset="0"/>
                <a:sym typeface="Tahoma" pitchFamily="34" charset="0"/>
              </a:rPr>
              <a:t>% +</a:t>
            </a:r>
          </a:p>
        </p:txBody>
      </p:sp>
      <p:sp>
        <p:nvSpPr>
          <p:cNvPr id="35853" name="Text Box 24"/>
          <p:cNvSpPr txBox="1">
            <a:spLocks noChangeArrowheads="1"/>
          </p:cNvSpPr>
          <p:nvPr/>
        </p:nvSpPr>
        <p:spPr bwMode="auto">
          <a:xfrm>
            <a:off x="-38100" y="6248400"/>
            <a:ext cx="8667750" cy="596900"/>
          </a:xfrm>
          <a:prstGeom prst="rect">
            <a:avLst/>
          </a:prstGeom>
          <a:noFill/>
          <a:ln w="9525">
            <a:noFill/>
            <a:miter lim="800000"/>
            <a:headEnd/>
            <a:tailEnd/>
          </a:ln>
        </p:spPr>
        <p:txBody>
          <a:bodyPr>
            <a:spAutoFit/>
          </a:bodyPr>
          <a:lstStyle/>
          <a:p>
            <a:pPr>
              <a:buClr>
                <a:srgbClr val="000000"/>
              </a:buClr>
              <a:buFont typeface="Tahoma" pitchFamily="34" charset="0"/>
              <a:buNone/>
            </a:pPr>
            <a:r>
              <a:rPr lang="en-US" sz="1100">
                <a:solidFill>
                  <a:srgbClr val="000000"/>
                </a:solidFill>
                <a:latin typeface="Tahoma" pitchFamily="34" charset="0"/>
                <a:cs typeface="Tahoma" pitchFamily="34" charset="0"/>
                <a:sym typeface="Tahoma" pitchFamily="34" charset="0"/>
              </a:rPr>
              <a:t>NOTES: Data may not total 100% due to rounding.  The Federal Poverty Level for a family of four in 2009 was $22,050 (according to the U.S. Census Bureau’s poverty threshold). Family size and total family income are grouped by insurance eligibility. </a:t>
            </a:r>
            <a:br>
              <a:rPr lang="en-US" sz="1100">
                <a:solidFill>
                  <a:srgbClr val="000000"/>
                </a:solidFill>
                <a:latin typeface="Tahoma" pitchFamily="34" charset="0"/>
                <a:cs typeface="Tahoma" pitchFamily="34" charset="0"/>
                <a:sym typeface="Tahoma" pitchFamily="34" charset="0"/>
              </a:rPr>
            </a:br>
            <a:r>
              <a:rPr lang="en-US" sz="1100">
                <a:solidFill>
                  <a:srgbClr val="000000"/>
                </a:solidFill>
                <a:latin typeface="Tahoma" pitchFamily="34" charset="0"/>
                <a:cs typeface="Tahoma" pitchFamily="34" charset="0"/>
                <a:sym typeface="Tahoma" pitchFamily="34" charset="0"/>
              </a:rPr>
              <a:t>SOURCE: Kaiser Commission on Medicaid and the Uninsured/Urban Institute analysis of 2010 ASEC Supplement to the CPS.</a:t>
            </a:r>
          </a:p>
        </p:txBody>
      </p:sp>
      <p:pic>
        <p:nvPicPr>
          <p:cNvPr id="35854" name="Picture 25" descr="kfflogo-color1"/>
          <p:cNvPicPr>
            <a:picLocks noChangeAspect="1" noChangeArrowheads="1"/>
          </p:cNvPicPr>
          <p:nvPr/>
        </p:nvPicPr>
        <p:blipFill>
          <a:blip r:embed="rId4" cstate="print"/>
          <a:srcRect/>
          <a:stretch>
            <a:fillRect/>
          </a:stretch>
        </p:blipFill>
        <p:spPr bwMode="auto">
          <a:xfrm>
            <a:off x="8615363" y="6337300"/>
            <a:ext cx="457200" cy="458788"/>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0_Blank Presentation">
  <a:themeElements>
    <a:clrScheme name="40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40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0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0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0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0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0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0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0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40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40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40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40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40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40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Blank Presentation">
  <a:themeElements>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Blank Presentation">
  <a:themeElements>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fontScheme name="1_Blank Presentatio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FFCC00"/>
        </a:hlink>
        <a:folHlink>
          <a:srgbClr val="FFCC00"/>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FF"/>
        </a:lt1>
        <a:dk2>
          <a:srgbClr val="000000"/>
        </a:dk2>
        <a:lt2>
          <a:srgbClr val="808080"/>
        </a:lt2>
        <a:accent1>
          <a:srgbClr val="FF6600"/>
        </a:accent1>
        <a:accent2>
          <a:srgbClr val="3333CC"/>
        </a:accent2>
        <a:accent3>
          <a:srgbClr val="FFFFFF"/>
        </a:accent3>
        <a:accent4>
          <a:srgbClr val="000000"/>
        </a:accent4>
        <a:accent5>
          <a:srgbClr val="FFB8AA"/>
        </a:accent5>
        <a:accent6>
          <a:srgbClr val="2D2DB9"/>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FF"/>
        </a:lt1>
        <a:dk2>
          <a:srgbClr val="000000"/>
        </a:dk2>
        <a:lt2>
          <a:srgbClr val="808080"/>
        </a:lt2>
        <a:accent1>
          <a:srgbClr val="FF6600"/>
        </a:accent1>
        <a:accent2>
          <a:srgbClr val="FF6600"/>
        </a:accent2>
        <a:accent3>
          <a:srgbClr val="FFFFFF"/>
        </a:accent3>
        <a:accent4>
          <a:srgbClr val="000000"/>
        </a:accent4>
        <a:accent5>
          <a:srgbClr val="FFB8AA"/>
        </a:accent5>
        <a:accent6>
          <a:srgbClr val="E75C00"/>
        </a:accent6>
        <a:hlink>
          <a:srgbClr val="99CCFF"/>
        </a:hlink>
        <a:folHlink>
          <a:srgbClr val="99CCFF"/>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EEF2F5"/>
        </a:lt1>
        <a:dk2>
          <a:srgbClr val="000000"/>
        </a:dk2>
        <a:lt2>
          <a:srgbClr val="808080"/>
        </a:lt2>
        <a:accent1>
          <a:srgbClr val="FF6600"/>
        </a:accent1>
        <a:accent2>
          <a:srgbClr val="FF6600"/>
        </a:accent2>
        <a:accent3>
          <a:srgbClr val="F5F7F9"/>
        </a:accent3>
        <a:accent4>
          <a:srgbClr val="000000"/>
        </a:accent4>
        <a:accent5>
          <a:srgbClr val="FFB8AA"/>
        </a:accent5>
        <a:accent6>
          <a:srgbClr val="E75C00"/>
        </a:accent6>
        <a:hlink>
          <a:srgbClr val="FF6600"/>
        </a:hlink>
        <a:folHlink>
          <a:srgbClr val="FF6600"/>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EEF2F5"/>
        </a:lt1>
        <a:dk2>
          <a:srgbClr val="000000"/>
        </a:dk2>
        <a:lt2>
          <a:srgbClr val="808080"/>
        </a:lt2>
        <a:accent1>
          <a:srgbClr val="FF6600"/>
        </a:accent1>
        <a:accent2>
          <a:srgbClr val="003B5C"/>
        </a:accent2>
        <a:accent3>
          <a:srgbClr val="F5F7F9"/>
        </a:accent3>
        <a:accent4>
          <a:srgbClr val="000000"/>
        </a:accent4>
        <a:accent5>
          <a:srgbClr val="FFB8AA"/>
        </a:accent5>
        <a:accent6>
          <a:srgbClr val="003553"/>
        </a:accent6>
        <a:hlink>
          <a:srgbClr val="808080"/>
        </a:hlink>
        <a:folHlink>
          <a:srgbClr val="FFC864"/>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TotalTime>
  <Words>2370</Words>
  <Application>Microsoft Office PowerPoint</Application>
  <PresentationFormat>On-screen Show (4:3)</PresentationFormat>
  <Paragraphs>310</Paragraphs>
  <Slides>30</Slides>
  <Notes>1</Notes>
  <HiddenSlides>0</HiddenSlides>
  <MMClips>0</MMClips>
  <ScaleCrop>false</ScaleCrop>
  <HeadingPairs>
    <vt:vector size="6" baseType="variant">
      <vt:variant>
        <vt:lpstr>Theme</vt:lpstr>
      </vt:variant>
      <vt:variant>
        <vt:i4>29</vt:i4>
      </vt:variant>
      <vt:variant>
        <vt:lpstr>Embedded OLE Servers</vt:lpstr>
      </vt:variant>
      <vt:variant>
        <vt:i4>2</vt:i4>
      </vt:variant>
      <vt:variant>
        <vt:lpstr>Slide Titles</vt:lpstr>
      </vt:variant>
      <vt:variant>
        <vt:i4>30</vt:i4>
      </vt:variant>
    </vt:vector>
  </HeadingPairs>
  <TitlesOfParts>
    <vt:vector size="61" baseType="lpstr">
      <vt:lpstr>Default Design</vt:lpstr>
      <vt:lpstr>1_Blank Presentation</vt:lpstr>
      <vt:lpstr>1_Blank Presentation</vt:lpstr>
      <vt:lpstr>1_Blank Presentation</vt:lpstr>
      <vt:lpstr>1_Blank Presentation</vt:lpstr>
      <vt:lpstr>1_Blank Presentation</vt:lpstr>
      <vt:lpstr>1_Blank Presentation</vt:lpstr>
      <vt:lpstr>1_Blank Presentation</vt:lpstr>
      <vt:lpstr>1_Blank Presentation</vt:lpstr>
      <vt:lpstr>1_Blank Presentation</vt:lpstr>
      <vt:lpstr>1_Blank Presentation</vt:lpstr>
      <vt:lpstr>1_Blank Presentation</vt:lpstr>
      <vt:lpstr>Blank Presentation</vt:lpstr>
      <vt:lpstr>1_Blank Presentation</vt:lpstr>
      <vt:lpstr>1_Blank Presentation</vt:lpstr>
      <vt:lpstr>Blank Presentation</vt:lpstr>
      <vt:lpstr>Blank Presentation</vt:lpstr>
      <vt:lpstr>1_Blank Presentation</vt:lpstr>
      <vt:lpstr>40_Blank Presentation</vt:lpstr>
      <vt:lpstr>Blank Presentation</vt:lpstr>
      <vt:lpstr>Blank Presentation</vt:lpstr>
      <vt:lpstr>Blank Presentation</vt:lpstr>
      <vt:lpstr>Blank Presentation</vt:lpstr>
      <vt:lpstr>Blank Presentation</vt:lpstr>
      <vt:lpstr>1_Blank Presentation</vt:lpstr>
      <vt:lpstr>1_Blank Presentation</vt:lpstr>
      <vt:lpstr>Blank Presentation</vt:lpstr>
      <vt:lpstr>Blank Presentation</vt:lpstr>
      <vt:lpstr>Blank Presentation</vt:lpstr>
      <vt:lpstr>Microsoft Office Excel 97-2003 Worksheet</vt:lpstr>
      <vt:lpstr>Chart</vt:lpstr>
      <vt:lpstr>Health Insurance Coverage in the U.S., 2009</vt:lpstr>
      <vt:lpstr>U.S. unemployment rate</vt:lpstr>
      <vt:lpstr>Nonelderly Uninsured by  Poverty Levels and Age, 2009</vt:lpstr>
      <vt:lpstr>Health Insurance Coverage of the Nonelderly Population, 2009</vt:lpstr>
      <vt:lpstr>Health Insurance Coverage of the Nonelderly by Poverty Level, 2009</vt:lpstr>
      <vt:lpstr>Slide 6</vt:lpstr>
      <vt:lpstr>Slide 7</vt:lpstr>
      <vt:lpstr>Characteristics of the Uninsured, 2009</vt:lpstr>
      <vt:lpstr>Nonelderly’s Health Insurance Coverage by Family Poverty Level, 2009 </vt:lpstr>
      <vt:lpstr>Nonelderly’s Health Insurance Coverage by Family Work Status, 2009</vt:lpstr>
      <vt:lpstr>Slide 11</vt:lpstr>
      <vt:lpstr>Children’s Health Insurance Coverage by Family Poverty Level, 2009 </vt:lpstr>
      <vt:lpstr>Access to Employer-Based Coverage  by Family Income, 2005</vt:lpstr>
      <vt:lpstr>Slide 14</vt:lpstr>
      <vt:lpstr>Barriers to Health Care Among Nonelderly Adults, by Insurance Status, 2009</vt:lpstr>
      <vt:lpstr>Diagnosis of Late-Stage Cancer Uninsured vs. Privately Insured</vt:lpstr>
      <vt:lpstr>Slide 17</vt:lpstr>
      <vt:lpstr>Medicaid Managed Care and Traditional Enrollment, 1999-2009 </vt:lpstr>
      <vt:lpstr>Financial Consequences of Medical Bills by Insurance Status, 2009</vt:lpstr>
      <vt:lpstr>Slide 20</vt:lpstr>
      <vt:lpstr>Slide 21</vt:lpstr>
      <vt:lpstr>Slide 22</vt:lpstr>
      <vt:lpstr>Slide 23</vt:lpstr>
      <vt:lpstr>Slide 24</vt:lpstr>
      <vt:lpstr>Establishment Offer Rates by Size and Average Worker Earnings, 2000-2005</vt:lpstr>
      <vt:lpstr>Among Workers in Firms Offering Health Benefits, Percentage of Workers Eligible, Who Take Up, and Covered by Health Benefits Offered by Their Firm, by Wage Level, 2008</vt:lpstr>
      <vt:lpstr>Slide 27</vt:lpstr>
      <vt:lpstr>HMO Enrollment, by Model Type,  1984-2006</vt:lpstr>
      <vt:lpstr>Distribution of HMO Enrollment by Ownership Status, 1981-2006</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Sam Baker</cp:lastModifiedBy>
  <cp:revision>10</cp:revision>
  <dcterms:created xsi:type="dcterms:W3CDTF">2004-06-10T11:54:09Z</dcterms:created>
  <dcterms:modified xsi:type="dcterms:W3CDTF">2011-11-22T17:13:35Z</dcterms:modified>
</cp:coreProperties>
</file>