
<file path=[Content_Types].xml><?xml version="1.0" encoding="utf-8"?>
<Types xmlns="http://schemas.openxmlformats.org/package/2006/content-types">
  <Override PartName="/ppt/slides/slide45.xml" ContentType="application/vnd.openxmlformats-officedocument.presentationml.slide+xml"/>
  <Override PartName="/ppt/slides/slide18.xml" ContentType="application/vnd.openxmlformats-officedocument.presentationml.slide+xml"/>
  <Override PartName="/ppt/notesSlides/notesSlide4.xml" ContentType="application/vnd.openxmlformats-officedocument.presentationml.notesSlide+xml"/>
  <Override PartName="/ppt/slides/slide9.xml" ContentType="application/vnd.openxmlformats-officedocument.presentationml.slide+xml"/>
  <Override PartName="/ppt/slides/slide41.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Override PartName="/ppt/slides/slide38.xml" ContentType="application/vnd.openxmlformats-officedocument.presentationml.slide+xml"/>
  <Default Extension="rels" ContentType="application/vnd.openxmlformats-package.relationships+xml"/>
  <Override PartName="/ppt/slides/slide10.xml" ContentType="application/vnd.openxmlformats-officedocument.presentationml.slide+xml"/>
  <Override PartName="/ppt/slideLayouts/slideLayout5.xml" ContentType="application/vnd.openxmlformats-officedocument.presentationml.slideLayout+xml"/>
  <Override PartName="/ppt/notesMasters/notesMaster1.xml" ContentType="application/vnd.openxmlformats-officedocument.presentationml.notesMaster+xml"/>
  <Override PartName="/ppt/slides/slide1.xml" ContentType="application/vnd.openxmlformats-officedocument.presentationml.slide+xml"/>
  <Override PartName="/ppt/slides/slide26.xml" ContentType="application/vnd.openxmlformats-officedocument.presentationml.slide+xml"/>
  <Override PartName="/ppt/slides/slide34.xml" ContentType="application/vnd.openxmlformats-officedocument.presentationml.slide+xml"/>
  <Default Extension="jpeg" ContentType="image/jpeg"/>
  <Override PartName="/ppt/theme/theme2.xml" ContentType="application/vnd.openxmlformats-officedocument.theme+xml"/>
  <Override PartName="/ppt/slideLayouts/slideLayout1.xml" ContentType="application/vnd.openxmlformats-officedocument.presentationml.slideLayout+xml"/>
  <Override PartName="/docProps/app.xml" ContentType="application/vnd.openxmlformats-officedocument.extended-properties+xml"/>
  <Override PartName="/ppt/slides/slide22.xml" ContentType="application/vnd.openxmlformats-officedocument.presentationml.slide+xml"/>
  <Override PartName="/ppt/slides/slide30.xml" ContentType="application/vnd.openxmlformats-officedocument.presentationml.slide+xml"/>
  <Override PartName="/ppt/slides/slide46.xml" ContentType="application/vnd.openxmlformats-officedocument.presentationml.slide+xml"/>
  <Default Extension="xml" ContentType="application/xml"/>
  <Override PartName="/ppt/slides/slide19.xml" ContentType="application/vnd.openxmlformats-officedocument.presentationml.slide+xml"/>
  <Override PartName="/ppt/notesSlides/notesSlide5.xml" ContentType="application/vnd.openxmlformats-officedocument.presentationml.notesSlide+xml"/>
  <Override PartName="/ppt/tableStyles.xml" ContentType="application/vnd.openxmlformats-officedocument.presentationml.tableStyles+xml"/>
  <Override PartName="/ppt/slides/slide42.xml" ContentType="application/vnd.openxmlformats-officedocument.presentationml.slide+xml"/>
  <Override PartName="/ppt/slides/slide15.xml" ContentType="application/vnd.openxmlformats-officedocument.presentationml.slide+xml"/>
  <Override PartName="/ppt/notesSlides/notesSlide1.xml" ContentType="application/vnd.openxmlformats-officedocument.presentationml.notesSlide+xml"/>
  <Override PartName="/ppt/slides/slide6.xml" ContentType="application/vnd.openxmlformats-officedocument.presentationml.slide+xml"/>
  <Override PartName="/ppt/slides/slide39.xml" ContentType="application/vnd.openxmlformats-officedocument.presentationml.slide+xml"/>
  <Override PartName="/ppt/charts/chart1.xml" ContentType="application/vnd.openxmlformats-officedocument.drawingml.chart+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slides/slide27.xml" ContentType="application/vnd.openxmlformats-officedocument.presentationml.slide+xml"/>
  <Override PartName="/ppt/slides/slide35.xml" ContentType="application/vnd.openxmlformats-officedocument.presentationml.slide+xml"/>
  <Override PartName="/ppt/slides/slide2.xml" ContentType="application/vnd.openxmlformats-officedocument.presentationml.slide+xml"/>
  <Default Extension="png" ContentType="image/png"/>
  <Override PartName="/ppt/slideLayouts/slideLayout2.xml" ContentType="application/vnd.openxmlformats-officedocument.presentationml.slideLayout+xml"/>
  <Override PartName="/ppt/slides/slide23.xml" ContentType="application/vnd.openxmlformats-officedocument.presentationml.slide+xml"/>
  <Override PartName="/ppt/slides/slide31.xml" ContentType="application/vnd.openxmlformats-officedocument.presentationml.slide+xml"/>
  <Override PartName="/ppt/slides/slide43.xml" ContentType="application/vnd.openxmlformats-officedocument.presentationml.slide+xml"/>
  <Override PartName="/ppt/slides/slide16.xml" ContentType="application/vnd.openxmlformats-officedocument.presentationml.slide+xml"/>
  <Override PartName="/ppt/notesSlides/notesSlide2.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28.xml" ContentType="application/vnd.openxmlformats-officedocument.presentationml.slide+xml"/>
  <Override PartName="/ppt/slides/slide36.xml" ContentType="application/vnd.openxmlformats-officedocument.presentationml.slide+xml"/>
  <Override PartName="/ppt/slideLayouts/slideLayout3.xml" ContentType="application/vnd.openxmlformats-officedocument.presentationml.slideLayout+xml"/>
  <Override PartName="/ppt/slides/slide24.xml" ContentType="application/vnd.openxmlformats-officedocument.presentationml.slide+xml"/>
  <Override PartName="/ppt/slides/slide32.xml" ContentType="application/vnd.openxmlformats-officedocument.presentationml.slide+xml"/>
  <Override PartName="/ppt/slides/slide20.xml" ContentType="application/vnd.openxmlformats-officedocument.presentationml.slide+xml"/>
  <Override PartName="/ppt/slides/slide44.xml" ContentType="application/vnd.openxmlformats-officedocument.presentationml.slide+xml"/>
  <Override PartName="/ppt/slides/slide17.xml" ContentType="application/vnd.openxmlformats-officedocument.presentationml.slide+xml"/>
  <Override PartName="/ppt/notesSlides/notesSlide3.xml" ContentType="application/vnd.openxmlformats-officedocument.presentationml.notesSlide+xml"/>
  <Override PartName="/ppt/slides/slide8.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slides/slide37.xml" ContentType="application/vnd.openxmlformats-officedocument.presentationml.slide+xml"/>
  <Override PartName="/ppt/slides/slide29.xml" ContentType="application/vnd.openxmlformats-officedocument.presentationml.slide+xml"/>
  <Override PartName="/ppt/slideLayouts/slideLayout4.xml" ContentType="application/vnd.openxmlformats-officedocument.presentationml.slideLayout+xml"/>
  <Override PartName="/ppt/slides/slide25.xml" ContentType="application/vnd.openxmlformats-officedocument.presentationml.slide+xml"/>
  <Override PartName="/ppt/slides/slide33.xml" ContentType="application/vnd.openxmlformats-officedocument.presentationml.slide+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48"/>
  </p:notesMasterIdLst>
  <p:sldIdLst>
    <p:sldId id="256" r:id="rId2"/>
    <p:sldId id="269" r:id="rId3"/>
    <p:sldId id="281" r:id="rId4"/>
    <p:sldId id="284" r:id="rId5"/>
    <p:sldId id="287" r:id="rId6"/>
    <p:sldId id="285" r:id="rId7"/>
    <p:sldId id="288" r:id="rId8"/>
    <p:sldId id="289" r:id="rId9"/>
    <p:sldId id="290" r:id="rId10"/>
    <p:sldId id="291" r:id="rId11"/>
    <p:sldId id="292" r:id="rId12"/>
    <p:sldId id="293" r:id="rId13"/>
    <p:sldId id="294" r:id="rId14"/>
    <p:sldId id="295" r:id="rId15"/>
    <p:sldId id="296" r:id="rId16"/>
    <p:sldId id="297" r:id="rId17"/>
    <p:sldId id="298" r:id="rId18"/>
    <p:sldId id="299" r:id="rId19"/>
    <p:sldId id="300" r:id="rId20"/>
    <p:sldId id="301" r:id="rId21"/>
    <p:sldId id="302" r:id="rId22"/>
    <p:sldId id="303" r:id="rId23"/>
    <p:sldId id="305" r:id="rId24"/>
    <p:sldId id="304" r:id="rId25"/>
    <p:sldId id="306" r:id="rId26"/>
    <p:sldId id="307" r:id="rId27"/>
    <p:sldId id="309" r:id="rId28"/>
    <p:sldId id="308" r:id="rId29"/>
    <p:sldId id="314" r:id="rId30"/>
    <p:sldId id="322" r:id="rId31"/>
    <p:sldId id="310" r:id="rId32"/>
    <p:sldId id="311" r:id="rId33"/>
    <p:sldId id="312" r:id="rId34"/>
    <p:sldId id="313" r:id="rId35"/>
    <p:sldId id="315" r:id="rId36"/>
    <p:sldId id="323" r:id="rId37"/>
    <p:sldId id="324" r:id="rId38"/>
    <p:sldId id="316" r:id="rId39"/>
    <p:sldId id="317" r:id="rId40"/>
    <p:sldId id="318" r:id="rId41"/>
    <p:sldId id="329" r:id="rId42"/>
    <p:sldId id="330" r:id="rId43"/>
    <p:sldId id="331" r:id="rId44"/>
    <p:sldId id="332" r:id="rId45"/>
    <p:sldId id="328" r:id="rId46"/>
    <p:sldId id="333" r:id="rId4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82" d="100"/>
          <a:sy n="82" d="100"/>
        </p:scale>
        <p:origin x="-110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presProps" Target="presProps.xml"/><Relationship Id="rId51" Type="http://schemas.openxmlformats.org/officeDocument/2006/relationships/viewProps" Target="viewProps.xml"/><Relationship Id="rId52" Type="http://schemas.openxmlformats.org/officeDocument/2006/relationships/theme" Target="theme/theme1.xml"/><Relationship Id="rId53"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notesMaster" Target="notesMasters/notesMaster1.xml"/><Relationship Id="rId4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sam:Documents:Med%20care%20CPI.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style val="2"/>
  <c:chart>
    <c:title>
      <c:tx>
        <c:rich>
          <a:bodyPr/>
          <a:lstStyle/>
          <a:p>
            <a:pPr>
              <a:defRPr sz="3000"/>
            </a:pPr>
            <a:r>
              <a:rPr lang="en-US" sz="3000"/>
              <a:t>Demand for health care</a:t>
            </a:r>
          </a:p>
        </c:rich>
      </c:tx>
      <c:layout/>
    </c:title>
    <c:plotArea>
      <c:layout/>
      <c:scatterChart>
        <c:scatterStyle val="lineMarker"/>
        <c:ser>
          <c:idx val="0"/>
          <c:order val="0"/>
          <c:spPr>
            <a:ln w="57150" cmpd="sng"/>
          </c:spPr>
          <c:marker>
            <c:spPr>
              <a:ln w="38100" cmpd="sng"/>
            </c:spPr>
          </c:marker>
          <c:xVal>
            <c:numRef>
              <c:f>Sheet1!$D$6:$D$9</c:f>
              <c:numCache>
                <c:formatCode>General</c:formatCode>
                <c:ptCount val="4"/>
                <c:pt idx="0">
                  <c:v>1.0</c:v>
                </c:pt>
                <c:pt idx="1">
                  <c:v>0.666666666666667</c:v>
                </c:pt>
                <c:pt idx="2">
                  <c:v>0.666666666666667</c:v>
                </c:pt>
                <c:pt idx="3">
                  <c:v>0.666666666666667</c:v>
                </c:pt>
              </c:numCache>
            </c:numRef>
          </c:xVal>
          <c:yVal>
            <c:numRef>
              <c:f>Sheet1!$E$6:$E$9</c:f>
              <c:numCache>
                <c:formatCode>General</c:formatCode>
                <c:ptCount val="4"/>
                <c:pt idx="0">
                  <c:v>0.0</c:v>
                </c:pt>
                <c:pt idx="1">
                  <c:v>0.25</c:v>
                </c:pt>
                <c:pt idx="2">
                  <c:v>0.5</c:v>
                </c:pt>
                <c:pt idx="3">
                  <c:v>0.95</c:v>
                </c:pt>
              </c:numCache>
            </c:numRef>
          </c:yVal>
        </c:ser>
        <c:axId val="578118056"/>
        <c:axId val="578125128"/>
      </c:scatterChart>
      <c:valAx>
        <c:axId val="578118056"/>
        <c:scaling>
          <c:orientation val="minMax"/>
        </c:scaling>
        <c:axPos val="b"/>
        <c:title>
          <c:tx>
            <c:rich>
              <a:bodyPr/>
              <a:lstStyle/>
              <a:p>
                <a:pPr>
                  <a:defRPr sz="3000"/>
                </a:pPr>
                <a:r>
                  <a:rPr lang="en-US" sz="3000"/>
                  <a:t>Doc visits or hospitalizations</a:t>
                </a:r>
              </a:p>
            </c:rich>
          </c:tx>
          <c:layout/>
        </c:title>
        <c:numFmt formatCode="General" sourceLinked="1"/>
        <c:tickLblPos val="nextTo"/>
        <c:crossAx val="578125128"/>
        <c:crosses val="autoZero"/>
        <c:crossBetween val="midCat"/>
      </c:valAx>
      <c:valAx>
        <c:axId val="578125128"/>
        <c:scaling>
          <c:orientation val="minMax"/>
          <c:max val="1.0"/>
          <c:min val="0.0"/>
        </c:scaling>
        <c:axPos val="l"/>
        <c:majorGridlines/>
        <c:title>
          <c:tx>
            <c:rich>
              <a:bodyPr/>
              <a:lstStyle/>
              <a:p>
                <a:pPr>
                  <a:defRPr sz="3000"/>
                </a:pPr>
                <a:r>
                  <a:rPr lang="en-US" sz="3000"/>
                  <a:t>Copayment rate</a:t>
                </a:r>
              </a:p>
            </c:rich>
          </c:tx>
          <c:layout/>
        </c:title>
        <c:numFmt formatCode="General" sourceLinked="1"/>
        <c:tickLblPos val="nextTo"/>
        <c:txPr>
          <a:bodyPr/>
          <a:lstStyle/>
          <a:p>
            <a:pPr>
              <a:defRPr sz="2800"/>
            </a:pPr>
            <a:endParaRPr lang="en-US"/>
          </a:p>
        </c:txPr>
        <c:crossAx val="578118056"/>
        <c:crosses val="autoZero"/>
        <c:crossBetween val="midCat"/>
        <c:majorUnit val="0.5"/>
        <c:minorUnit val="0.25"/>
      </c:valAx>
    </c:plotArea>
    <c:plotVisOnly val="1"/>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1BD2FFC-9FE6-2444-8A72-9753D3F2C2F9}" type="datetimeFigureOut">
              <a:rPr lang="en-US" smtClean="0"/>
              <a:pPr/>
              <a:t>10/5/10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463744A-427B-614F-A534-8B0E32DD2A0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 imagine they used 95% rather than 100% to give the families an incentive to send in their medical bills.) </a:t>
            </a:r>
            <a:endParaRPr lang="en-US" dirty="0"/>
          </a:p>
        </p:txBody>
      </p:sp>
      <p:sp>
        <p:nvSpPr>
          <p:cNvPr id="4" name="Slide Number Placeholder 3"/>
          <p:cNvSpPr>
            <a:spLocks noGrp="1"/>
          </p:cNvSpPr>
          <p:nvPr>
            <p:ph type="sldNum" sz="quarter" idx="10"/>
          </p:nvPr>
        </p:nvSpPr>
        <p:spPr/>
        <p:txBody>
          <a:bodyPr/>
          <a:lstStyle/>
          <a:p>
            <a:fld id="{2463744A-427B-614F-A534-8B0E32DD2A00}" type="slidenum">
              <a:rPr lang="en-US" smtClean="0"/>
              <a:pPr/>
              <a:t>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Adults who had to pay used about 2/3 of the ambulatory visits and hospitalizations of those who didn't. An earlier article (Newhouse et al, NEJM 305(25) Dec. 17, 1981, 1501-7) reported this. There was little or no significant difference among the pay plans. As far as they could tell, 25% copayment had the same effect as 95%.</a:t>
            </a:r>
          </a:p>
          <a:p>
            <a:endParaRPr lang="en-US" dirty="0"/>
          </a:p>
        </p:txBody>
      </p:sp>
      <p:sp>
        <p:nvSpPr>
          <p:cNvPr id="4" name="Slide Number Placeholder 3"/>
          <p:cNvSpPr>
            <a:spLocks noGrp="1"/>
          </p:cNvSpPr>
          <p:nvPr>
            <p:ph type="sldNum" sz="quarter" idx="10"/>
          </p:nvPr>
        </p:nvSpPr>
        <p:spPr/>
        <p:txBody>
          <a:bodyPr/>
          <a:lstStyle/>
          <a:p>
            <a:fld id="{2463744A-427B-614F-A534-8B0E32DD2A00}" type="slidenum">
              <a:rPr lang="en-US" smtClean="0"/>
              <a:pPr/>
              <a:t>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Arrow </a:t>
            </a:r>
            <a:r>
              <a:rPr lang="en-US" smtClean="0"/>
              <a:t>= Euclid</a:t>
            </a:r>
            <a:endParaRPr lang="en-US"/>
          </a:p>
        </p:txBody>
      </p:sp>
      <p:sp>
        <p:nvSpPr>
          <p:cNvPr id="4" name="Slide Number Placeholder 3"/>
          <p:cNvSpPr>
            <a:spLocks noGrp="1"/>
          </p:cNvSpPr>
          <p:nvPr>
            <p:ph type="sldNum" sz="quarter" idx="10"/>
          </p:nvPr>
        </p:nvSpPr>
        <p:spPr/>
        <p:txBody>
          <a:bodyPr/>
          <a:lstStyle/>
          <a:p>
            <a:fld id="{2463744A-427B-614F-A534-8B0E32DD2A00}" type="slidenum">
              <a:rPr lang="en-US" smtClean="0"/>
              <a:pPr/>
              <a:t>14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14% of women without supplemental insurance had a mammogram in the two-year period. </a:t>
            </a:r>
            <a:br>
              <a:rPr lang="en-US" dirty="0" smtClean="0"/>
            </a:br>
            <a:r>
              <a:rPr lang="en-US" dirty="0" smtClean="0"/>
              <a:t>24% of women with Medicaid paying their share had a mammogram. </a:t>
            </a:r>
            <a:br>
              <a:rPr lang="en-US" dirty="0" smtClean="0"/>
            </a:br>
            <a:r>
              <a:rPr lang="en-US" dirty="0" smtClean="0"/>
              <a:t>40% of women with self-paid supplemental insurance had a mammogram </a:t>
            </a:r>
            <a:br>
              <a:rPr lang="en-US" dirty="0" smtClean="0"/>
            </a:br>
            <a:r>
              <a:rPr lang="en-US" dirty="0" smtClean="0"/>
              <a:t>45% of women with employer-paid supplemental insurance had a mammogram   </a:t>
            </a:r>
          </a:p>
          <a:p>
            <a:endParaRPr lang="en-US" dirty="0"/>
          </a:p>
        </p:txBody>
      </p:sp>
      <p:sp>
        <p:nvSpPr>
          <p:cNvPr id="4" name="Slide Number Placeholder 3"/>
          <p:cNvSpPr>
            <a:spLocks noGrp="1"/>
          </p:cNvSpPr>
          <p:nvPr>
            <p:ph type="sldNum" sz="quarter" idx="10"/>
          </p:nvPr>
        </p:nvSpPr>
        <p:spPr/>
        <p:txBody>
          <a:bodyPr/>
          <a:lstStyle/>
          <a:p>
            <a:fld id="{2463744A-427B-614F-A534-8B0E32DD2A00}" type="slidenum">
              <a:rPr lang="en-US" smtClean="0"/>
              <a:pPr/>
              <a:t>27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 apparent differences in health</a:t>
            </a:r>
            <a:endParaRPr lang="en-US" dirty="0"/>
          </a:p>
        </p:txBody>
      </p:sp>
      <p:sp>
        <p:nvSpPr>
          <p:cNvPr id="4" name="Slide Number Placeholder 3"/>
          <p:cNvSpPr>
            <a:spLocks noGrp="1"/>
          </p:cNvSpPr>
          <p:nvPr>
            <p:ph type="sldNum" sz="quarter" idx="10"/>
          </p:nvPr>
        </p:nvSpPr>
        <p:spPr/>
        <p:txBody>
          <a:bodyPr/>
          <a:lstStyle/>
          <a:p>
            <a:fld id="{2463744A-427B-614F-A534-8B0E32DD2A00}" type="slidenum">
              <a:rPr lang="en-US" smtClean="0"/>
              <a:pPr/>
              <a:t>45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7677C1B-63D1-5A45-88A3-D4F9C59D3E51}" type="datetimeFigureOut">
              <a:rPr lang="en-US" smtClean="0"/>
              <a:pPr/>
              <a:t>10/5/10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47AD20-6994-7F4A-8638-39ABE50714D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677C1B-63D1-5A45-88A3-D4F9C59D3E51}" type="datetimeFigureOut">
              <a:rPr lang="en-US" smtClean="0"/>
              <a:pPr/>
              <a:t>10/5/10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47AD20-6994-7F4A-8638-39ABE50714D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677C1B-63D1-5A45-88A3-D4F9C59D3E51}" type="datetimeFigureOut">
              <a:rPr lang="en-US" smtClean="0"/>
              <a:pPr/>
              <a:t>10/5/10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47AD20-6994-7F4A-8638-39ABE50714D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677C1B-63D1-5A45-88A3-D4F9C59D3E51}" type="datetimeFigureOut">
              <a:rPr lang="en-US" smtClean="0"/>
              <a:pPr/>
              <a:t>10/5/10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47AD20-6994-7F4A-8638-39ABE50714D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7677C1B-63D1-5A45-88A3-D4F9C59D3E51}" type="datetimeFigureOut">
              <a:rPr lang="en-US" smtClean="0"/>
              <a:pPr/>
              <a:t>10/5/10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47AD20-6994-7F4A-8638-39ABE50714D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7677C1B-63D1-5A45-88A3-D4F9C59D3E51}" type="datetimeFigureOut">
              <a:rPr lang="en-US" smtClean="0"/>
              <a:pPr/>
              <a:t>10/5/10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47AD20-6994-7F4A-8638-39ABE50714D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7677C1B-63D1-5A45-88A3-D4F9C59D3E51}" type="datetimeFigureOut">
              <a:rPr lang="en-US" smtClean="0"/>
              <a:pPr/>
              <a:t>10/5/10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A47AD20-6994-7F4A-8638-39ABE50714D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7677C1B-63D1-5A45-88A3-D4F9C59D3E51}" type="datetimeFigureOut">
              <a:rPr lang="en-US" smtClean="0"/>
              <a:pPr/>
              <a:t>10/5/10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A47AD20-6994-7F4A-8638-39ABE50714D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677C1B-63D1-5A45-88A3-D4F9C59D3E51}" type="datetimeFigureOut">
              <a:rPr lang="en-US" smtClean="0"/>
              <a:pPr/>
              <a:t>10/5/10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A47AD20-6994-7F4A-8638-39ABE50714D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677C1B-63D1-5A45-88A3-D4F9C59D3E51}" type="datetimeFigureOut">
              <a:rPr lang="en-US" smtClean="0"/>
              <a:pPr/>
              <a:t>10/5/10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47AD20-6994-7F4A-8638-39ABE50714D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677C1B-63D1-5A45-88A3-D4F9C59D3E51}" type="datetimeFigureOut">
              <a:rPr lang="en-US" smtClean="0"/>
              <a:pPr/>
              <a:t>10/5/10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47AD20-6994-7F4A-8638-39ABE50714D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677C1B-63D1-5A45-88A3-D4F9C59D3E51}" type="datetimeFigureOut">
              <a:rPr lang="en-US" smtClean="0"/>
              <a:pPr/>
              <a:t>10/5/10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47AD20-6994-7F4A-8638-39ABE50714D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newyorker.com/reporting/2009/06/01/090601fa_fact_gawande" TargetMode="Externa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chart" Target="../charts/char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Oct. 6</a:t>
            </a:r>
            <a:endParaRPr lang="en-US" dirty="0"/>
          </a:p>
        </p:txBody>
      </p:sp>
      <p:sp>
        <p:nvSpPr>
          <p:cNvPr id="3" name="Subtitle 2"/>
          <p:cNvSpPr>
            <a:spLocks noGrp="1"/>
          </p:cNvSpPr>
          <p:nvPr>
            <p:ph type="subTitle" idx="1"/>
          </p:nvPr>
        </p:nvSpPr>
        <p:spPr/>
        <p:txBody>
          <a:bodyPr/>
          <a:lstStyle/>
          <a:p>
            <a:r>
              <a:rPr lang="en-US" dirty="0" smtClean="0"/>
              <a:t>HSPM J712</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Need</a:t>
            </a:r>
            <a:br>
              <a:rPr lang="en-US" dirty="0" smtClean="0"/>
            </a:br>
            <a:r>
              <a:rPr lang="en-US" dirty="0" smtClean="0"/>
              <a:t>-- the effect of copayment on health</a:t>
            </a:r>
            <a:endParaRPr lang="en-US" dirty="0"/>
          </a:p>
        </p:txBody>
      </p:sp>
      <p:sp>
        <p:nvSpPr>
          <p:cNvPr id="3" name="Content Placeholder 2"/>
          <p:cNvSpPr>
            <a:spLocks noGrp="1"/>
          </p:cNvSpPr>
          <p:nvPr>
            <p:ph idx="1"/>
          </p:nvPr>
        </p:nvSpPr>
        <p:spPr/>
        <p:txBody>
          <a:bodyPr/>
          <a:lstStyle/>
          <a:p>
            <a:r>
              <a:rPr lang="en-US" dirty="0" smtClean="0"/>
              <a:t>For the whole population, differences in health status are found only for persons with poor vision or high blood pressure. </a:t>
            </a:r>
          </a:p>
          <a:p>
            <a:r>
              <a:rPr lang="en-US" dirty="0" smtClean="0"/>
              <a:t>Among elevated-risk persons (worse 25%),  free plan had: </a:t>
            </a:r>
          </a:p>
          <a:p>
            <a:r>
              <a:rPr lang="en-US" dirty="0" smtClean="0"/>
              <a:t>Lower blood pressure (at 0.07 level), </a:t>
            </a:r>
          </a:p>
          <a:p>
            <a:r>
              <a:rPr lang="en-US" dirty="0" smtClean="0"/>
              <a:t>Better far vision (0.02 level)</a:t>
            </a:r>
          </a:p>
          <a:p>
            <a:r>
              <a:rPr lang="en-US" dirty="0" smtClean="0"/>
              <a:t>Lower risk of dying (0.001 level) </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Copayments make health worse for lower income people</a:t>
            </a:r>
            <a:endParaRPr lang="en-US" dirty="0"/>
          </a:p>
        </p:txBody>
      </p:sp>
      <p:sp>
        <p:nvSpPr>
          <p:cNvPr id="3" name="Content Placeholder 2"/>
          <p:cNvSpPr>
            <a:spLocks noGrp="1"/>
          </p:cNvSpPr>
          <p:nvPr>
            <p:ph idx="1"/>
          </p:nvPr>
        </p:nvSpPr>
        <p:spPr/>
        <p:txBody>
          <a:bodyPr/>
          <a:lstStyle/>
          <a:p>
            <a:r>
              <a:rPr lang="en-US" dirty="0" smtClean="0"/>
              <a:t>The impact of cost sharing on health is clearest in lowest income group (bottom 20%). </a:t>
            </a:r>
          </a:p>
          <a:p>
            <a:r>
              <a:rPr lang="en-US" dirty="0" smtClean="0"/>
              <a:t>Not clear if cost sharing has an impact on the health of the non-poor.</a:t>
            </a:r>
          </a:p>
          <a:p>
            <a:endParaRPr lang="en-US" dirty="0" smtClean="0"/>
          </a:p>
          <a:p>
            <a:r>
              <a:rPr lang="en-US" dirty="0" smtClean="0"/>
              <a:t>“Clear” here means statistically significant</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Conclusion:  Free care not cost-effective</a:t>
            </a:r>
            <a:endParaRPr lang="en-US" dirty="0"/>
          </a:p>
        </p:txBody>
      </p:sp>
      <p:sp>
        <p:nvSpPr>
          <p:cNvPr id="3" name="Content Placeholder 2"/>
          <p:cNvSpPr>
            <a:spLocks noGrp="1"/>
          </p:cNvSpPr>
          <p:nvPr>
            <p:ph idx="1"/>
          </p:nvPr>
        </p:nvSpPr>
        <p:spPr/>
        <p:txBody>
          <a:bodyPr>
            <a:normAutofit lnSpcReduction="10000"/>
          </a:bodyPr>
          <a:lstStyle/>
          <a:p>
            <a:r>
              <a:rPr lang="en-US" dirty="0" smtClean="0"/>
              <a:t>Authors say:  Specifically targeted programs (vision, hypertension, especially for poor) are more cost-effective than free care for all at improving health among the public. </a:t>
            </a:r>
          </a:p>
          <a:p>
            <a:pPr lvl="1"/>
            <a:r>
              <a:rPr lang="en-US" dirty="0" smtClean="0"/>
              <a:t>(Cost effective means more bang for the buck.)</a:t>
            </a:r>
          </a:p>
          <a:p>
            <a:r>
              <a:rPr lang="en-US" dirty="0" smtClean="0"/>
              <a:t>In other words, they advocate having programs for free care for the conditions for which they found a health effect of copayments. </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Health habits and copayments</a:t>
            </a:r>
            <a:endParaRPr lang="en-US" dirty="0"/>
          </a:p>
        </p:txBody>
      </p:sp>
      <p:sp>
        <p:nvSpPr>
          <p:cNvPr id="3" name="Content Placeholder 2"/>
          <p:cNvSpPr>
            <a:spLocks noGrp="1"/>
          </p:cNvSpPr>
          <p:nvPr>
            <p:ph idx="1"/>
          </p:nvPr>
        </p:nvSpPr>
        <p:spPr/>
        <p:txBody>
          <a:bodyPr/>
          <a:lstStyle/>
          <a:p>
            <a:r>
              <a:rPr lang="en-US" dirty="0" smtClean="0"/>
              <a:t>No effect found</a:t>
            </a:r>
          </a:p>
          <a:p>
            <a:r>
              <a:rPr lang="en-US" dirty="0" smtClean="0"/>
              <a:t>Economic theory might imply that people will do more risky things if their health care will be paid for.  </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Cash payments to equalize benefit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People who had the 95% copayment plan got a cash payment of about $80 </a:t>
            </a:r>
            <a:r>
              <a:rPr lang="en-US" dirty="0" smtClean="0">
                <a:solidFill>
                  <a:schemeClr val="accent2"/>
                </a:solidFill>
              </a:rPr>
              <a:t>(=$415)</a:t>
            </a:r>
            <a:r>
              <a:rPr lang="en-US" dirty="0" smtClean="0"/>
              <a:t> a month.  </a:t>
            </a:r>
          </a:p>
          <a:p>
            <a:r>
              <a:rPr lang="en-US" dirty="0" smtClean="0"/>
              <a:t>This gave them cash that they could spend on health care, if they chose, but they could chose to spend it on something else instead.  </a:t>
            </a:r>
          </a:p>
          <a:p>
            <a:pPr lvl="1"/>
            <a:r>
              <a:rPr lang="en-US" dirty="0" smtClean="0"/>
              <a:t>Orthodox economists believe that it's better to give people money than services of the same value.  That way people can spend the money in a way that maximizes their satisfaction.  If they want medical service, they can buy it, but if they want something else more, they can buy that.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Cash payments to equalize benefit</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Put another way, the investigators thought that many people would rather forgo seeking medical care for some minor (to them) conditions and spend the money saved on something else.  </a:t>
            </a:r>
          </a:p>
          <a:p>
            <a:r>
              <a:rPr lang="en-US" dirty="0" smtClean="0"/>
              <a:t>If care is free, a person may go to the emergency room and spend $100 worth of society's resources on treatment of a headache, say.  If the person has to pay part or all of that $100, he or she may prefer to take a 5-cent aspirin at home and spend the other $99.95 on something else.  Either way uses up $100 worth of society's resources, but the second way gives the person with the headache more “utility.”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Limited applicability of RAND results to today’s uninsured and under-insured</a:t>
            </a:r>
            <a:endParaRPr lang="en-US" dirty="0"/>
          </a:p>
        </p:txBody>
      </p:sp>
      <p:sp>
        <p:nvSpPr>
          <p:cNvPr id="3" name="Content Placeholder 2"/>
          <p:cNvSpPr>
            <a:spLocks noGrp="1"/>
          </p:cNvSpPr>
          <p:nvPr>
            <p:ph idx="1"/>
          </p:nvPr>
        </p:nvSpPr>
        <p:spPr/>
        <p:txBody>
          <a:bodyPr>
            <a:normAutofit/>
          </a:bodyPr>
          <a:lstStyle/>
          <a:p>
            <a:r>
              <a:rPr lang="en-US" dirty="0" smtClean="0"/>
              <a:t>The high-copayment plan in the experiment was better than what the uninsured usually have, in that uninsured people don’t get a monthly stipend to compensate them for not having health insurance.</a:t>
            </a:r>
          </a:p>
          <a:p>
            <a:r>
              <a:rPr lang="en-US" dirty="0" smtClean="0"/>
              <a:t>RAND excluded children, the elderly, and the disabled.</a:t>
            </a:r>
          </a:p>
          <a:p>
            <a:r>
              <a:rPr lang="en-US" dirty="0" smtClean="0"/>
              <a:t>Measures of health status not very sensitive. </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we’re willing to pay to meet similar need</a:t>
            </a:r>
            <a:endParaRPr lang="en-US" dirty="0"/>
          </a:p>
        </p:txBody>
      </p:sp>
      <p:sp>
        <p:nvSpPr>
          <p:cNvPr id="3" name="Content Placeholder 2"/>
          <p:cNvSpPr>
            <a:spLocks noGrp="1"/>
          </p:cNvSpPr>
          <p:nvPr>
            <p:ph idx="1"/>
          </p:nvPr>
        </p:nvSpPr>
        <p:spPr/>
        <p:txBody>
          <a:bodyPr/>
          <a:lstStyle/>
          <a:p>
            <a:r>
              <a:rPr lang="en-US" b="1" dirty="0" err="1" smtClean="0"/>
              <a:t>Himmelstein</a:t>
            </a:r>
            <a:r>
              <a:rPr lang="en-US" dirty="0" smtClean="0"/>
              <a:t>, D.U., </a:t>
            </a:r>
            <a:r>
              <a:rPr lang="en-US" dirty="0" err="1" smtClean="0"/>
              <a:t>Woolhandler</a:t>
            </a:r>
            <a:r>
              <a:rPr lang="en-US" dirty="0" smtClean="0"/>
              <a:t>, S., "Free Care, </a:t>
            </a:r>
            <a:r>
              <a:rPr lang="en-US" dirty="0" err="1" smtClean="0"/>
              <a:t>Cholestyramine</a:t>
            </a:r>
            <a:r>
              <a:rPr lang="en-US" dirty="0" smtClean="0"/>
              <a:t>, and Health Policy," N </a:t>
            </a:r>
            <a:r>
              <a:rPr lang="en-US" dirty="0" err="1" smtClean="0"/>
              <a:t>Engl</a:t>
            </a:r>
            <a:r>
              <a:rPr lang="en-US" dirty="0" smtClean="0"/>
              <a:t> J Med, December 6, 1984, 311, pp. 1511-1514. </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we’re willing to pay to meet similar need</a:t>
            </a:r>
            <a:endParaRPr lang="en-US" dirty="0"/>
          </a:p>
        </p:txBody>
      </p:sp>
      <p:sp>
        <p:nvSpPr>
          <p:cNvPr id="3" name="Content Placeholder 2"/>
          <p:cNvSpPr>
            <a:spLocks noGrp="1"/>
          </p:cNvSpPr>
          <p:nvPr>
            <p:ph idx="1"/>
          </p:nvPr>
        </p:nvSpPr>
        <p:spPr/>
        <p:txBody>
          <a:bodyPr>
            <a:normAutofit fontScale="85000" lnSpcReduction="20000"/>
          </a:bodyPr>
          <a:lstStyle/>
          <a:p>
            <a:r>
              <a:rPr lang="en-US" dirty="0" err="1" smtClean="0"/>
              <a:t>Cholestyramine</a:t>
            </a:r>
            <a:r>
              <a:rPr lang="en-US" dirty="0" smtClean="0"/>
              <a:t> controls cholesterol and reduces the risk of death from heart disease, but daily therapy cost $1861.50 per year for the drug alone. </a:t>
            </a:r>
            <a:br>
              <a:rPr lang="en-US" dirty="0" smtClean="0"/>
            </a:br>
            <a:r>
              <a:rPr lang="en-US" dirty="0" smtClean="0"/>
              <a:t>That works out to: </a:t>
            </a:r>
            <a:br>
              <a:rPr lang="en-US" dirty="0" smtClean="0"/>
            </a:br>
            <a:r>
              <a:rPr lang="en-US" dirty="0" smtClean="0"/>
              <a:t>      $9,300,000 average cost per life saved </a:t>
            </a:r>
            <a:br>
              <a:rPr lang="en-US" dirty="0" smtClean="0"/>
            </a:br>
            <a:r>
              <a:rPr lang="en-US" dirty="0" smtClean="0"/>
              <a:t>      $780,000 per coronary heart disease death or non-fatal MI (heart attack) averted. </a:t>
            </a:r>
            <a:br>
              <a:rPr lang="en-US" dirty="0" smtClean="0"/>
            </a:br>
            <a:r>
              <a:rPr lang="en-US" dirty="0" smtClean="0"/>
              <a:t>Free health care for all men over 50 saves lives at an average cost per life saved of </a:t>
            </a:r>
            <a:br>
              <a:rPr lang="en-US" dirty="0" smtClean="0"/>
            </a:br>
            <a:r>
              <a:rPr lang="en-US" dirty="0" smtClean="0"/>
              <a:t>      $654,000 (compared with 95% copayment), or </a:t>
            </a:r>
            <a:br>
              <a:rPr lang="en-US" dirty="0" smtClean="0"/>
            </a:br>
            <a:r>
              <a:rPr lang="en-US" dirty="0" smtClean="0"/>
              <a:t>      $378,000 (compared with 50% copayment). </a:t>
            </a:r>
            <a:br>
              <a:rPr lang="en-US" dirty="0" smtClean="0"/>
            </a:br>
            <a:r>
              <a:rPr lang="en-US" dirty="0" smtClean="0"/>
              <a:t>Free care for everyone saves lives at average cost of </a:t>
            </a:r>
            <a:br>
              <a:rPr lang="en-US" dirty="0" smtClean="0"/>
            </a:br>
            <a:r>
              <a:rPr lang="en-US" dirty="0" smtClean="0"/>
              <a:t>      $726,700. </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Copayments and ER use</a:t>
            </a:r>
            <a:endParaRPr lang="en-US" dirty="0"/>
          </a:p>
        </p:txBody>
      </p:sp>
      <p:sp>
        <p:nvSpPr>
          <p:cNvPr id="3" name="Content Placeholder 2"/>
          <p:cNvSpPr>
            <a:spLocks noGrp="1"/>
          </p:cNvSpPr>
          <p:nvPr>
            <p:ph idx="1"/>
          </p:nvPr>
        </p:nvSpPr>
        <p:spPr/>
        <p:txBody>
          <a:bodyPr>
            <a:normAutofit fontScale="77500" lnSpcReduction="20000"/>
          </a:bodyPr>
          <a:lstStyle/>
          <a:p>
            <a:r>
              <a:rPr lang="en-US" b="1" dirty="0" smtClean="0"/>
              <a:t>O'Grady</a:t>
            </a:r>
            <a:r>
              <a:rPr lang="en-US" dirty="0" smtClean="0"/>
              <a:t>, K.F., Manning, W.G., Newhouse, J.P., Brook, R.H., "The Impact of Cost Sharing on Emergency Department Use" N </a:t>
            </a:r>
            <a:r>
              <a:rPr lang="en-US" dirty="0" err="1" smtClean="0"/>
              <a:t>Engl</a:t>
            </a:r>
            <a:r>
              <a:rPr lang="en-US" dirty="0" smtClean="0"/>
              <a:t> J Med, August 22, 1985, 313, pp. 484-490. </a:t>
            </a:r>
          </a:p>
          <a:p>
            <a:r>
              <a:rPr lang="en-US" dirty="0" smtClean="0"/>
              <a:t>The effect of copayment is greater for less serious diagnoses.  Compared with free care, coinsurance plans combined had</a:t>
            </a:r>
          </a:p>
          <a:p>
            <a:r>
              <a:rPr lang="en-US" dirty="0" smtClean="0"/>
              <a:t>77% as many visits for "more urgent" complaints</a:t>
            </a:r>
          </a:p>
          <a:p>
            <a:pPr lvl="1"/>
            <a:r>
              <a:rPr lang="en-US" dirty="0" smtClean="0"/>
              <a:t>lacerations, </a:t>
            </a:r>
          </a:p>
          <a:p>
            <a:pPr lvl="1"/>
            <a:r>
              <a:rPr lang="en-US" dirty="0" smtClean="0"/>
              <a:t>2nd degree burns, </a:t>
            </a:r>
          </a:p>
          <a:p>
            <a:pPr lvl="1"/>
            <a:r>
              <a:rPr lang="en-US" dirty="0" smtClean="0"/>
              <a:t>urinary tract infection, </a:t>
            </a:r>
          </a:p>
          <a:p>
            <a:pPr lvl="1"/>
            <a:r>
              <a:rPr lang="en-US" dirty="0" smtClean="0"/>
              <a:t>head injury, </a:t>
            </a:r>
          </a:p>
          <a:p>
            <a:pPr lvl="1"/>
            <a:r>
              <a:rPr lang="en-US" dirty="0" smtClean="0"/>
              <a:t>chest pain -- for these last two, copayment didn't affect visits</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Moral hazard</a:t>
            </a:r>
            <a:endParaRPr lang="en-US" dirty="0"/>
          </a:p>
        </p:txBody>
      </p:sp>
      <p:sp>
        <p:nvSpPr>
          <p:cNvPr id="3" name="Content Placeholder 2"/>
          <p:cNvSpPr>
            <a:spLocks noGrp="1"/>
          </p:cNvSpPr>
          <p:nvPr>
            <p:ph idx="1"/>
          </p:nvPr>
        </p:nvSpPr>
        <p:spPr/>
        <p:txBody>
          <a:bodyPr/>
          <a:lstStyle/>
          <a:p>
            <a:r>
              <a:rPr lang="en-US" dirty="0" smtClean="0"/>
              <a:t>… if having insurance increases the probability that an insured-against event will occur.</a:t>
            </a:r>
          </a:p>
          <a:p>
            <a:pPr lvl="1"/>
            <a:r>
              <a:rPr lang="en-US" dirty="0" smtClean="0"/>
              <a:t>In particular</a:t>
            </a:r>
          </a:p>
          <a:p>
            <a:r>
              <a:rPr lang="en-US" dirty="0" smtClean="0"/>
              <a:t>… if having health insurance means you’ll get more health care than you would have gotten if the insurer had offered you cash instead of paying for your care.</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Copayments and ER use</a:t>
            </a:r>
            <a:endParaRPr lang="en-US" dirty="0"/>
          </a:p>
        </p:txBody>
      </p:sp>
      <p:sp>
        <p:nvSpPr>
          <p:cNvPr id="3" name="Content Placeholder 2"/>
          <p:cNvSpPr>
            <a:spLocks noGrp="1"/>
          </p:cNvSpPr>
          <p:nvPr>
            <p:ph idx="1"/>
          </p:nvPr>
        </p:nvSpPr>
        <p:spPr>
          <a:xfrm>
            <a:off x="265145" y="1600200"/>
            <a:ext cx="8596267" cy="4525963"/>
          </a:xfrm>
        </p:spPr>
        <p:txBody>
          <a:bodyPr>
            <a:normAutofit/>
          </a:bodyPr>
          <a:lstStyle/>
          <a:p>
            <a:r>
              <a:rPr lang="en-US" dirty="0" smtClean="0"/>
              <a:t>Compared with free care, coinsurance plans had</a:t>
            </a:r>
          </a:p>
          <a:p>
            <a:r>
              <a:rPr lang="en-US" dirty="0" smtClean="0"/>
              <a:t>53% as many visits for "less urgent" complaints</a:t>
            </a:r>
          </a:p>
          <a:p>
            <a:pPr lvl="1"/>
            <a:r>
              <a:rPr lang="en-US" dirty="0" smtClean="0"/>
              <a:t>abrasion, </a:t>
            </a:r>
          </a:p>
          <a:p>
            <a:pPr lvl="1"/>
            <a:r>
              <a:rPr lang="en-US" dirty="0" smtClean="0"/>
              <a:t>sprain, </a:t>
            </a:r>
          </a:p>
          <a:p>
            <a:pPr lvl="1"/>
            <a:r>
              <a:rPr lang="en-US" dirty="0" smtClean="0"/>
              <a:t>upper respiratory infection, </a:t>
            </a:r>
          </a:p>
          <a:p>
            <a:pPr lvl="1"/>
            <a:r>
              <a:rPr lang="en-US" dirty="0" smtClean="0"/>
              <a:t>Gastro-intestinal complaints,</a:t>
            </a:r>
          </a:p>
          <a:p>
            <a:pPr lvl="1"/>
            <a:r>
              <a:rPr lang="en-US" dirty="0" smtClean="0"/>
              <a:t>headache -- only 11% as many visits as free care</a:t>
            </a:r>
          </a:p>
          <a:p>
            <a:pPr lvl="1"/>
            <a:r>
              <a:rPr lang="en-US" dirty="0" smtClean="0"/>
              <a:t>1st degree burn -- 28% as many visits as free care</a:t>
            </a:r>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Copayments and ER use</a:t>
            </a:r>
            <a:endParaRPr lang="en-US" dirty="0"/>
          </a:p>
        </p:txBody>
      </p:sp>
      <p:sp>
        <p:nvSpPr>
          <p:cNvPr id="3" name="Content Placeholder 2"/>
          <p:cNvSpPr>
            <a:spLocks noGrp="1"/>
          </p:cNvSpPr>
          <p:nvPr>
            <p:ph idx="1"/>
          </p:nvPr>
        </p:nvSpPr>
        <p:spPr>
          <a:xfrm>
            <a:off x="265145" y="1600200"/>
            <a:ext cx="8596267" cy="4525963"/>
          </a:xfrm>
        </p:spPr>
        <p:txBody>
          <a:bodyPr>
            <a:normAutofit lnSpcReduction="10000"/>
          </a:bodyPr>
          <a:lstStyle/>
          <a:p>
            <a:r>
              <a:rPr lang="en-US" dirty="0" smtClean="0"/>
              <a:t>Compared with free care, coinsurance plans had</a:t>
            </a:r>
          </a:p>
          <a:p>
            <a:r>
              <a:rPr lang="en-US" dirty="0" smtClean="0"/>
              <a:t>53% as many visits for less urgent complaints</a:t>
            </a:r>
          </a:p>
          <a:p>
            <a:r>
              <a:rPr lang="en-US" dirty="0" smtClean="0"/>
              <a:t>77% as many visits for urgent complaints</a:t>
            </a:r>
          </a:p>
          <a:p>
            <a:pPr lvl="1"/>
            <a:r>
              <a:rPr lang="en-US" dirty="0" smtClean="0"/>
              <a:t>Is that OK or is it neglected need?</a:t>
            </a:r>
          </a:p>
          <a:p>
            <a:r>
              <a:rPr lang="en-US" dirty="0" smtClean="0"/>
              <a:t>Within insurance groups, persons in the lower 1/3 of the income distribution used the ER 64% more than persons in the upper 1/3.  Maybe the poor were accustomed to ER use.  Maybe there was a lack of private docs where the poor were. </a:t>
            </a:r>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Copayments and seeking care for serious and minor symptoms</a:t>
            </a:r>
            <a:endParaRPr lang="en-US" dirty="0"/>
          </a:p>
        </p:txBody>
      </p:sp>
      <p:sp>
        <p:nvSpPr>
          <p:cNvPr id="3" name="Content Placeholder 2"/>
          <p:cNvSpPr>
            <a:spLocks noGrp="1"/>
          </p:cNvSpPr>
          <p:nvPr>
            <p:ph idx="1"/>
          </p:nvPr>
        </p:nvSpPr>
        <p:spPr/>
        <p:txBody>
          <a:bodyPr>
            <a:normAutofit fontScale="92500" lnSpcReduction="10000"/>
          </a:bodyPr>
          <a:lstStyle/>
          <a:p>
            <a:r>
              <a:rPr lang="en-US" b="1" dirty="0" smtClean="0"/>
              <a:t>Shapiro</a:t>
            </a:r>
            <a:r>
              <a:rPr lang="en-US" dirty="0" smtClean="0"/>
              <a:t>, M.F., Ware, J.F., </a:t>
            </a:r>
            <a:r>
              <a:rPr lang="en-US" dirty="0" err="1" smtClean="0"/>
              <a:t>Sherbourne</a:t>
            </a:r>
            <a:r>
              <a:rPr lang="en-US" dirty="0" smtClean="0"/>
              <a:t>, C.D., "Effects of Cost Sharing on Seeking Care for Serious and Minor Symptoms," Annals of Internal Medicine, February 1986, 104, pp. 246-251. </a:t>
            </a:r>
          </a:p>
          <a:p>
            <a:r>
              <a:rPr lang="en-US" dirty="0" smtClean="0"/>
              <a:t>For those with minor symptoms, cost sharing meant 1/3 less visits.  For serious symptoms, cost sharing doesn't affect the propensity to seek care for the upper 60% of the income distribution.</a:t>
            </a:r>
          </a:p>
          <a:p>
            <a:r>
              <a:rPr lang="en-US" dirty="0" smtClean="0"/>
              <a:t>For the lower 40%, cost sharing reduces demand for care for serious symptoms. </a:t>
            </a:r>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Copayments and health</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Health status measured by presence of various symptoms in annual survey.  Survey asked about health status during previous month. </a:t>
            </a:r>
          </a:p>
          <a:p>
            <a:r>
              <a:rPr lang="en-US" dirty="0" smtClean="0"/>
              <a:t>Among those who were sick when the HIE (health insurance experiment) began, the poor reported more symptoms than the non-poor. </a:t>
            </a:r>
          </a:p>
          <a:p>
            <a:r>
              <a:rPr lang="en-US" dirty="0" smtClean="0"/>
              <a:t>During the HIE, the sick poor in the free care plan improved to where they were no sicker (serious symptoms) than the non-poor.</a:t>
            </a:r>
          </a:p>
          <a:p>
            <a:r>
              <a:rPr lang="en-US" dirty="0" smtClean="0"/>
              <a:t>The sick poor in the copayment plans also improved some, but remained sicker (serious symptoms) than the non-poor.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Copayments and health</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Why did both sick groups improve?</a:t>
            </a:r>
          </a:p>
          <a:p>
            <a:r>
              <a:rPr lang="en-US" dirty="0" smtClean="0"/>
              <a:t>Authors say:  Regression towards the mean.  Whenever you divide people into a sick group and a well group, some people in the sick group will get better on their own.  Meanwhile, some people in the well group will get sick.</a:t>
            </a:r>
          </a:p>
          <a:p>
            <a:r>
              <a:rPr lang="en-US" dirty="0" smtClean="0"/>
              <a:t>I might add, as mentioned above:  Even the 95% pay plan was better than what many of the poor had before. They now had cash to spend, and they had insurance against big expenses. </a:t>
            </a:r>
            <a:br>
              <a:rPr lang="en-US" dirty="0" smtClean="0"/>
            </a:br>
            <a:r>
              <a:rPr lang="en-US" dirty="0" smtClean="0"/>
              <a:t>  </a:t>
            </a:r>
          </a:p>
          <a:p>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 non-RAND study of copayments and demand for care</a:t>
            </a:r>
            <a:endParaRPr lang="en-US" dirty="0"/>
          </a:p>
        </p:txBody>
      </p:sp>
      <p:sp>
        <p:nvSpPr>
          <p:cNvPr id="3" name="Content Placeholder 2"/>
          <p:cNvSpPr>
            <a:spLocks noGrp="1"/>
          </p:cNvSpPr>
          <p:nvPr>
            <p:ph idx="1"/>
          </p:nvPr>
        </p:nvSpPr>
        <p:spPr/>
        <p:txBody>
          <a:bodyPr>
            <a:normAutofit fontScale="92500" lnSpcReduction="10000"/>
          </a:bodyPr>
          <a:lstStyle/>
          <a:p>
            <a:r>
              <a:rPr lang="en-US" b="1" dirty="0" err="1" smtClean="0"/>
              <a:t>Blustein</a:t>
            </a:r>
            <a:r>
              <a:rPr lang="en-US" dirty="0" smtClean="0"/>
              <a:t>, J., "Medicare Coverage. Supplemental Insurance, and the Use of Mammography by Older Women," N </a:t>
            </a:r>
            <a:r>
              <a:rPr lang="en-US" dirty="0" err="1" smtClean="0"/>
              <a:t>Engl</a:t>
            </a:r>
            <a:r>
              <a:rPr lang="en-US" dirty="0" smtClean="0"/>
              <a:t> J Med, April 27, 1995, 332(17), pp. 1138-1143. </a:t>
            </a:r>
          </a:p>
          <a:p>
            <a:r>
              <a:rPr lang="en-US" dirty="0" smtClean="0"/>
              <a:t>In the early 1990's, Medicare stared to pay for mammograms for screening for breast cancer.</a:t>
            </a:r>
          </a:p>
          <a:p>
            <a:pPr lvl="1"/>
            <a:r>
              <a:rPr lang="en-US" dirty="0" smtClean="0"/>
              <a:t>Medicare already paid for diagnostic mammograms for women whose examinations found  lumps. </a:t>
            </a:r>
          </a:p>
          <a:p>
            <a:r>
              <a:rPr lang="en-US" dirty="0" smtClean="0"/>
              <a:t>Economic factors affect even those on Medicare.  OK, you're not surprised.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Copayments and demand for screening mammograms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Article looks at demand and need for mammograms.  Women in this age group assumed to </a:t>
            </a:r>
            <a:r>
              <a:rPr lang="en-US" i="1" dirty="0" smtClean="0"/>
              <a:t>need</a:t>
            </a:r>
            <a:r>
              <a:rPr lang="en-US" dirty="0" smtClean="0"/>
              <a:t> a mammogram every two years.  Study was of Medicare bills during the first two years in which Medicare paid for mammography.  This payment, like all Medicare, is subject to the Medicare deductible, then $100 per year.  After deductible, patient could pay up to about $20 in copayment and "balance billing."  People could buy supplemental insurance that would take care of all or most of the copayment. </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Copayments and demand for mammograms</a:t>
            </a:r>
            <a:endParaRPr lang="en-US" dirty="0"/>
          </a:p>
        </p:txBody>
      </p:sp>
      <p:graphicFrame>
        <p:nvGraphicFramePr>
          <p:cNvPr id="4" name="Content Placeholder 3"/>
          <p:cNvGraphicFramePr>
            <a:graphicFrameLocks noGrp="1"/>
          </p:cNvGraphicFramePr>
          <p:nvPr>
            <p:ph idx="1"/>
          </p:nvPr>
        </p:nvGraphicFramePr>
        <p:xfrm>
          <a:off x="457200" y="1600200"/>
          <a:ext cx="8229600" cy="5029200"/>
        </p:xfrm>
        <a:graphic>
          <a:graphicData uri="http://schemas.openxmlformats.org/drawingml/2006/table">
            <a:tbl>
              <a:tblPr firstRow="1" bandRow="1">
                <a:tableStyleId>{5C22544A-7EE6-4342-B048-85BDC9FD1C3A}</a:tableStyleId>
              </a:tblPr>
              <a:tblGrid>
                <a:gridCol w="4114800"/>
                <a:gridCol w="4114800"/>
              </a:tblGrid>
              <a:tr h="370840">
                <a:tc>
                  <a:txBody>
                    <a:bodyPr/>
                    <a:lstStyle/>
                    <a:p>
                      <a:r>
                        <a:rPr lang="en-US" sz="3000" dirty="0" smtClean="0"/>
                        <a:t>Supplemental insurance that covers the Medicare copayment</a:t>
                      </a:r>
                      <a:endParaRPr lang="en-US" sz="3000" dirty="0"/>
                    </a:p>
                  </a:txBody>
                  <a:tcPr/>
                </a:tc>
                <a:tc>
                  <a:txBody>
                    <a:bodyPr/>
                    <a:lstStyle/>
                    <a:p>
                      <a:r>
                        <a:rPr lang="en-US" sz="3000" dirty="0" smtClean="0"/>
                        <a:t>% of women getting at least one screening mammogram</a:t>
                      </a:r>
                      <a:r>
                        <a:rPr lang="en-US" sz="3000" baseline="0" dirty="0" smtClean="0"/>
                        <a:t> during 2 years</a:t>
                      </a:r>
                      <a:endParaRPr lang="en-US" sz="3000" dirty="0"/>
                    </a:p>
                  </a:txBody>
                  <a:tcPr/>
                </a:tc>
              </a:tr>
              <a:tr h="370840">
                <a:tc>
                  <a:txBody>
                    <a:bodyPr/>
                    <a:lstStyle/>
                    <a:p>
                      <a:r>
                        <a:rPr lang="en-US" sz="3000" dirty="0" smtClean="0"/>
                        <a:t>None</a:t>
                      </a:r>
                      <a:endParaRPr lang="en-US" sz="3000" dirty="0"/>
                    </a:p>
                  </a:txBody>
                  <a:tcPr/>
                </a:tc>
                <a:tc>
                  <a:txBody>
                    <a:bodyPr/>
                    <a:lstStyle/>
                    <a:p>
                      <a:r>
                        <a:rPr lang="en-US" sz="3000" dirty="0" smtClean="0"/>
                        <a:t>14%</a:t>
                      </a:r>
                      <a:endParaRPr lang="en-US" sz="3000" dirty="0"/>
                    </a:p>
                  </a:txBody>
                  <a:tcPr/>
                </a:tc>
              </a:tr>
              <a:tr h="370840">
                <a:tc>
                  <a:txBody>
                    <a:bodyPr/>
                    <a:lstStyle/>
                    <a:p>
                      <a:r>
                        <a:rPr lang="en-US" sz="3000" dirty="0" smtClean="0"/>
                        <a:t>Medicaid</a:t>
                      </a:r>
                      <a:endParaRPr lang="en-US" sz="3000" dirty="0"/>
                    </a:p>
                  </a:txBody>
                  <a:tcPr/>
                </a:tc>
                <a:tc>
                  <a:txBody>
                    <a:bodyPr/>
                    <a:lstStyle/>
                    <a:p>
                      <a:r>
                        <a:rPr lang="en-US" sz="3000" dirty="0" smtClean="0"/>
                        <a:t>24%</a:t>
                      </a:r>
                      <a:endParaRPr lang="en-US" sz="3000" dirty="0"/>
                    </a:p>
                  </a:txBody>
                  <a:tcPr/>
                </a:tc>
              </a:tr>
              <a:tr h="370840">
                <a:tc>
                  <a:txBody>
                    <a:bodyPr/>
                    <a:lstStyle/>
                    <a:p>
                      <a:r>
                        <a:rPr lang="en-US" sz="3000" dirty="0" smtClean="0"/>
                        <a:t>Private</a:t>
                      </a:r>
                      <a:r>
                        <a:rPr lang="en-US" sz="3000" baseline="0" dirty="0" smtClean="0"/>
                        <a:t> insurance the woman paid for</a:t>
                      </a:r>
                      <a:endParaRPr lang="en-US" sz="3000" dirty="0"/>
                    </a:p>
                  </a:txBody>
                  <a:tcPr/>
                </a:tc>
                <a:tc>
                  <a:txBody>
                    <a:bodyPr/>
                    <a:lstStyle/>
                    <a:p>
                      <a:r>
                        <a:rPr lang="en-US" sz="3000" dirty="0" smtClean="0"/>
                        <a:t>40%</a:t>
                      </a:r>
                      <a:endParaRPr lang="en-US" sz="3000" dirty="0"/>
                    </a:p>
                  </a:txBody>
                  <a:tcPr/>
                </a:tc>
              </a:tr>
              <a:tr h="370840">
                <a:tc>
                  <a:txBody>
                    <a:bodyPr/>
                    <a:lstStyle/>
                    <a:p>
                      <a:r>
                        <a:rPr lang="en-US" sz="3000" dirty="0" smtClean="0"/>
                        <a:t>Insurance</a:t>
                      </a:r>
                      <a:r>
                        <a:rPr lang="en-US" sz="3000" baseline="0" dirty="0" smtClean="0"/>
                        <a:t> that the employer paid for</a:t>
                      </a:r>
                      <a:endParaRPr lang="en-US" sz="3000" dirty="0"/>
                    </a:p>
                  </a:txBody>
                  <a:tcPr/>
                </a:tc>
                <a:tc>
                  <a:txBody>
                    <a:bodyPr/>
                    <a:lstStyle/>
                    <a:p>
                      <a:r>
                        <a:rPr lang="en-US" sz="3000" dirty="0" smtClean="0"/>
                        <a:t>45%</a:t>
                      </a:r>
                      <a:endParaRPr lang="en-US" sz="3000" dirty="0"/>
                    </a:p>
                  </a:txBody>
                  <a:tcPr/>
                </a:tc>
              </a:tr>
            </a:tbl>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Copayments and demand for screening mammograms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Multivariate analysis was done to separate the effect of insurance status from other confounding factors, like age, race, income, education, ... </a:t>
            </a:r>
          </a:p>
          <a:p>
            <a:r>
              <a:rPr lang="en-US" dirty="0" smtClean="0"/>
              <a:t>But the results with those held constant were not much different.</a:t>
            </a:r>
          </a:p>
          <a:p>
            <a:r>
              <a:rPr lang="en-US" dirty="0" smtClean="0"/>
              <a:t>Even so, there remains a problem of self-selection.  Women who plan to get a mammogram would be more likely to buy supplemental insurance that helps pay for it.   The apparent effect of insurance on utilization may actually be due to the prior disposition for utilization. </a:t>
            </a:r>
          </a:p>
          <a:p>
            <a:r>
              <a:rPr lang="en-US" dirty="0" smtClean="0"/>
              <a:t>Conclusion:  Leaving a life-or-risk-of-death to the market means each woman does her own cost-benefit analysis.  If she lacks money, her life is worth less.</a:t>
            </a:r>
          </a:p>
          <a:p>
            <a:endParaRPr lang="en-US"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Manning, W.G., et al, "Health Insurance and the Demand for Medical Care,"</a:t>
            </a:r>
            <a:endParaRPr lang="en-US" dirty="0"/>
          </a:p>
        </p:txBody>
      </p:sp>
      <p:sp>
        <p:nvSpPr>
          <p:cNvPr id="3" name="Content Placeholder 2"/>
          <p:cNvSpPr>
            <a:spLocks noGrp="1"/>
          </p:cNvSpPr>
          <p:nvPr>
            <p:ph idx="1"/>
          </p:nvPr>
        </p:nvSpPr>
        <p:spPr>
          <a:xfrm>
            <a:off x="457200" y="1600200"/>
            <a:ext cx="8229600" cy="5008359"/>
          </a:xfrm>
        </p:spPr>
        <p:txBody>
          <a:bodyPr>
            <a:normAutofit/>
          </a:bodyPr>
          <a:lstStyle/>
          <a:p>
            <a:r>
              <a:rPr lang="en-US" dirty="0" smtClean="0"/>
              <a:t> </a:t>
            </a:r>
            <a:r>
              <a:rPr lang="en-US" i="1" dirty="0" smtClean="0"/>
              <a:t>American Economic Review</a:t>
            </a:r>
            <a:r>
              <a:rPr lang="en-US" dirty="0" smtClean="0"/>
              <a:t>, June 1987, 77:251-277. From the RAND team.  Lots of </a:t>
            </a:r>
            <a:r>
              <a:rPr lang="en-US" dirty="0" err="1" smtClean="0"/>
              <a:t>economeze</a:t>
            </a:r>
            <a:r>
              <a:rPr lang="en-US" dirty="0" smtClean="0"/>
              <a:t>. </a:t>
            </a:r>
            <a:r>
              <a:rPr lang="en-US" dirty="0" smtClean="0"/>
              <a:t> </a:t>
            </a:r>
          </a:p>
          <a:p>
            <a:r>
              <a:rPr lang="en-US" dirty="0" smtClean="0"/>
              <a:t>Estimates the medical care demand elasticity at -0.2. </a:t>
            </a:r>
          </a:p>
          <a:p>
            <a:r>
              <a:rPr lang="en-US" dirty="0" smtClean="0"/>
              <a:t>Estimates the insurance-caused a welfare loss at $37-$60 billion / year (1984 $)</a:t>
            </a:r>
            <a:r>
              <a:rPr lang="en-US" dirty="0" smtClean="0"/>
              <a:t>.  1984 NHE was $405 billion.</a:t>
            </a:r>
            <a:endParaRPr lang="en-US" dirty="0" smtClean="0">
              <a:solidFill>
                <a:schemeClr val="accent2"/>
              </a:solidFill>
            </a:endParaRP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Moral hazard</a:t>
            </a:r>
            <a:endParaRPr lang="en-US" dirty="0"/>
          </a:p>
        </p:txBody>
      </p:sp>
      <p:sp>
        <p:nvSpPr>
          <p:cNvPr id="3" name="Content Placeholder 2"/>
          <p:cNvSpPr>
            <a:spLocks noGrp="1"/>
          </p:cNvSpPr>
          <p:nvPr>
            <p:ph idx="1"/>
          </p:nvPr>
        </p:nvSpPr>
        <p:spPr/>
        <p:txBody>
          <a:bodyPr/>
          <a:lstStyle/>
          <a:p>
            <a:r>
              <a:rPr lang="en-US" dirty="0" smtClean="0"/>
              <a:t>Let’s look at some important studies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Manning’s welfare loss idea</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When goods or services are subsidized, we buy more of them than we would if we had to pay full price.  We might use $50 worth of resources on a service that's worth only, say $5, to us.  Manning et al would call that a welfare loss of $45, because somebody else would have been willing to pay $50 for those resources.</a:t>
            </a:r>
            <a:r>
              <a:rPr lang="en-US" dirty="0" smtClean="0"/>
              <a:t> That's </a:t>
            </a:r>
            <a:r>
              <a:rPr lang="en-US" dirty="0" smtClean="0"/>
              <a:t>why we say they are worth $50</a:t>
            </a:r>
            <a:r>
              <a:rPr lang="en-US" dirty="0" smtClean="0"/>
              <a:t>. </a:t>
            </a:r>
            <a:endParaRPr lang="en-US" dirty="0" smtClean="0"/>
          </a:p>
          <a:p>
            <a:r>
              <a:rPr lang="en-US" dirty="0" smtClean="0"/>
              <a:t>Add that up over all free or subsidized medical care in the U.S., and you get</a:t>
            </a:r>
            <a:r>
              <a:rPr lang="en-US" dirty="0" smtClean="0"/>
              <a:t> 10% to 15% of NHE in 1984.</a:t>
            </a:r>
          </a:p>
          <a:p>
            <a:pPr lvl="1"/>
            <a:r>
              <a:rPr lang="en-US" dirty="0" smtClean="0"/>
              <a:t>Out of pocket was 21% of NHE in 1984, 12% in 2008.</a:t>
            </a:r>
          </a:p>
          <a:p>
            <a:pPr lvl="1"/>
            <a:r>
              <a:rPr lang="en-US" dirty="0" smtClean="0"/>
              <a:t>Is elasticity still -0.2? </a:t>
            </a:r>
            <a:endParaRPr lang="en-US" dirty="0" smtClean="0"/>
          </a:p>
          <a:p>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slippery part:  Who’s the one offering $50 for those resources? </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Goods and services – and the resources that go into them -- are more valuable to rich people than to poor people.  </a:t>
            </a:r>
            <a:r>
              <a:rPr lang="en-US" dirty="0" err="1" smtClean="0"/>
              <a:t>Uwe</a:t>
            </a:r>
            <a:r>
              <a:rPr lang="en-US" dirty="0" smtClean="0"/>
              <a:t> Reinhardt:</a:t>
            </a:r>
          </a:p>
          <a:p>
            <a:r>
              <a:rPr lang="en-US" dirty="0" smtClean="0"/>
              <a:t>“The valuation doctrine built into normative ‘welfare’ economics … :</a:t>
            </a:r>
          </a:p>
          <a:p>
            <a:r>
              <a:rPr lang="en-US" dirty="0" smtClean="0"/>
              <a:t>“The social value of most goods and services rises with the wealth of the recipient.</a:t>
            </a:r>
          </a:p>
          <a:p>
            <a:r>
              <a:rPr lang="en-US" dirty="0" smtClean="0"/>
              <a:t>“If you find this ethical doctrine troublesome, you will find much of normative economics troublesome, along with the notion that perfectly competitive markets automatically maximize ‘social welfare.’”</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"Cost Sharing in Health Insurance -- A Reexamination”</a:t>
            </a:r>
            <a:endParaRPr lang="en-US" dirty="0"/>
          </a:p>
        </p:txBody>
      </p:sp>
      <p:sp>
        <p:nvSpPr>
          <p:cNvPr id="3" name="Content Placeholder 2"/>
          <p:cNvSpPr>
            <a:spLocks noGrp="1"/>
          </p:cNvSpPr>
          <p:nvPr>
            <p:ph idx="1"/>
          </p:nvPr>
        </p:nvSpPr>
        <p:spPr/>
        <p:txBody>
          <a:bodyPr>
            <a:normAutofit fontScale="85000" lnSpcReduction="20000"/>
          </a:bodyPr>
          <a:lstStyle/>
          <a:p>
            <a:r>
              <a:rPr lang="en-US" b="1" dirty="0" err="1" smtClean="0"/>
              <a:t>Rasell</a:t>
            </a:r>
            <a:r>
              <a:rPr lang="en-US" dirty="0" smtClean="0"/>
              <a:t>, M.E., N </a:t>
            </a:r>
            <a:r>
              <a:rPr lang="en-US" dirty="0" err="1" smtClean="0"/>
              <a:t>Engl</a:t>
            </a:r>
            <a:r>
              <a:rPr lang="en-US" dirty="0" smtClean="0"/>
              <a:t> J Med, April 27, 1995, 332(17).  </a:t>
            </a:r>
          </a:p>
          <a:p>
            <a:r>
              <a:rPr lang="en-US" dirty="0" smtClean="0"/>
              <a:t>By the 1990’s, cost sharing was trendy.  </a:t>
            </a:r>
          </a:p>
          <a:p>
            <a:r>
              <a:rPr lang="en-US" dirty="0" err="1" smtClean="0"/>
              <a:t>Rasell</a:t>
            </a:r>
            <a:r>
              <a:rPr lang="en-US" dirty="0" smtClean="0"/>
              <a:t> doubts that cost-sharing is beneficial.</a:t>
            </a:r>
          </a:p>
          <a:p>
            <a:r>
              <a:rPr lang="en-US" dirty="0" smtClean="0"/>
              <a:t>A valuable survey, but the writer was sloppy and the editor was negligent.  One example:  The first part of the paper mentions two "approaches" to cost control.  These are (1) copayments and (2) different premiums for insurance policies with different copayments.  These are two sides of the same coin.  Having lower premiums for insurance with copayments is how employers get employees to choose insurance with higher copayments. </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"Cost Sharing in Health Insurance -- A Reexamination”</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The worst mistake:  On page 1165 she says that Manning says that "cost-sharing does not affect the intensity of care, defined as the number and type of services provided per </a:t>
            </a:r>
            <a:r>
              <a:rPr lang="en-US" b="1" dirty="0" smtClean="0"/>
              <a:t>year.</a:t>
            </a:r>
            <a:r>
              <a:rPr lang="en-US" dirty="0" smtClean="0"/>
              <a:t>" [my emphasis]    Manning (</a:t>
            </a:r>
            <a:r>
              <a:rPr lang="en-US" dirty="0" err="1" smtClean="0"/>
              <a:t>p</a:t>
            </a:r>
            <a:r>
              <a:rPr lang="en-US" dirty="0" smtClean="0"/>
              <a:t>. 258) actually said that cost-sharing does not affect the number and type of services provided per </a:t>
            </a:r>
            <a:r>
              <a:rPr lang="en-US" b="1" dirty="0" smtClean="0"/>
              <a:t>encounter</a:t>
            </a:r>
            <a:r>
              <a:rPr lang="en-US" dirty="0" smtClean="0"/>
              <a:t>. In other words, cost sharing affects how likely you are to see a doctor or be admitted to the hospital, but cost sharing does not affect how much you spend once you are there.  </a:t>
            </a:r>
          </a:p>
          <a:p>
            <a:r>
              <a:rPr lang="en-US" dirty="0" smtClean="0"/>
              <a:t>What Manning actually wrote supports </a:t>
            </a:r>
            <a:r>
              <a:rPr lang="en-US" dirty="0" err="1" smtClean="0"/>
              <a:t>Rasell’s</a:t>
            </a:r>
            <a:r>
              <a:rPr lang="en-US" dirty="0" smtClean="0"/>
              <a:t> idea.    </a:t>
            </a: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"Cost Sharing in Health Insurance -- A Reexamination”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That idea is that the big-dollar decisions are not affected much by copayments.  Copayments are therefore not a promising strategy for controlling health care costs overall.</a:t>
            </a:r>
          </a:p>
          <a:p>
            <a:r>
              <a:rPr lang="en-US" dirty="0" smtClean="0"/>
              <a:t>Reinforcing that, she says, is that, even though cost sharing is the norm in the US, our health care spending is growing faster than other countries'.  Evidently, the other countries' methods of controlling health care system cost are more effective than ours yet don't discourage demand as much like ours does. </a:t>
            </a: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"Cost Sharing in Health Insurance -- A Reexamination”</a:t>
            </a:r>
            <a:endParaRPr lang="en-US" dirty="0"/>
          </a:p>
        </p:txBody>
      </p:sp>
      <p:sp>
        <p:nvSpPr>
          <p:cNvPr id="3" name="Content Placeholder 2"/>
          <p:cNvSpPr>
            <a:spLocks noGrp="1"/>
          </p:cNvSpPr>
          <p:nvPr>
            <p:ph idx="1"/>
          </p:nvPr>
        </p:nvSpPr>
        <p:spPr/>
        <p:txBody>
          <a:bodyPr>
            <a:normAutofit/>
          </a:bodyPr>
          <a:lstStyle/>
          <a:p>
            <a:r>
              <a:rPr lang="en-US" dirty="0" smtClean="0"/>
              <a:t>Cites study showing that copayments affect utilization of both appropriate and inappropriate care. </a:t>
            </a:r>
          </a:p>
          <a:p>
            <a:r>
              <a:rPr lang="en-US" dirty="0" smtClean="0"/>
              <a:t>The Brook article, being the first, is what the HIE is remembered for.  Detailed follow-up studies that showed more health effect of copayments, particularly on the poor, didn't get as much attention.  </a:t>
            </a: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"Cost Sharing in Health Insurance -- A Reexamination”</a:t>
            </a:r>
            <a:endParaRPr lang="en-US" dirty="0"/>
          </a:p>
        </p:txBody>
      </p:sp>
      <p:sp>
        <p:nvSpPr>
          <p:cNvPr id="3" name="Content Placeholder 2"/>
          <p:cNvSpPr>
            <a:spLocks noGrp="1"/>
          </p:cNvSpPr>
          <p:nvPr>
            <p:ph idx="1"/>
          </p:nvPr>
        </p:nvSpPr>
        <p:spPr/>
        <p:txBody>
          <a:bodyPr>
            <a:normAutofit/>
          </a:bodyPr>
          <a:lstStyle/>
          <a:p>
            <a:r>
              <a:rPr lang="en-US" dirty="0" err="1" smtClean="0"/>
              <a:t>Rasell</a:t>
            </a:r>
            <a:r>
              <a:rPr lang="en-US" dirty="0" smtClean="0"/>
              <a:t> describes the studies mentioned earlier, emphasizing the finding that serious symptoms were more prevalent for the sick poor on cost-sharing than with free care. The initially sick poor with free care improved to where their symptoms were no more prevalent than the initially sick among the higher income participants.  </a:t>
            </a: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"Cost Sharing in Health Insurance -- A Reexamination”</a:t>
            </a:r>
            <a:endParaRPr lang="en-US" dirty="0"/>
          </a:p>
        </p:txBody>
      </p:sp>
      <p:sp>
        <p:nvSpPr>
          <p:cNvPr id="3" name="Content Placeholder 2"/>
          <p:cNvSpPr>
            <a:spLocks noGrp="1"/>
          </p:cNvSpPr>
          <p:nvPr>
            <p:ph idx="1"/>
          </p:nvPr>
        </p:nvSpPr>
        <p:spPr/>
        <p:txBody>
          <a:bodyPr>
            <a:normAutofit/>
          </a:bodyPr>
          <a:lstStyle/>
          <a:p>
            <a:r>
              <a:rPr lang="en-US" dirty="0" smtClean="0"/>
              <a:t>Children in low income families got less care when their parents were in HIE cost-sharing plans rather than free care plans. </a:t>
            </a:r>
          </a:p>
          <a:p>
            <a:pPr lvl="1"/>
            <a:r>
              <a:rPr lang="en-US" dirty="0" smtClean="0"/>
              <a:t>When Mom and Dad have health care, the kids get more health care.  </a:t>
            </a:r>
          </a:p>
          <a:p>
            <a:r>
              <a:rPr lang="en-US" dirty="0" smtClean="0"/>
              <a:t>In better-off families, cost-sharing didn't matter. </a:t>
            </a: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"Cost Sharing in Health Insurance -- A Reexamination”</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Whose behavior needs to change to control health care costs?  </a:t>
            </a:r>
            <a:r>
              <a:rPr lang="en-US" dirty="0" err="1" smtClean="0"/>
              <a:t>Rasell</a:t>
            </a:r>
            <a:r>
              <a:rPr lang="en-US" dirty="0" smtClean="0"/>
              <a:t> says don't blame consumers.  She blames physicians.  Cites example in which physicians raised fees and increased intensity of services in response to reduction in demand for service when a union insurance plan introduced copayments. </a:t>
            </a:r>
          </a:p>
          <a:p>
            <a:r>
              <a:rPr lang="en-US" dirty="0" smtClean="0"/>
              <a:t>Then-new financial incentives for employees to purchase less expensive health insurance raised for her the concern that allowing plans to compete on price/comprehensiveness lead to risk-selection by insurers.  This has happened.</a:t>
            </a: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“The Moral-Hazard Myth”</a:t>
            </a:r>
            <a:endParaRPr lang="en-US" dirty="0"/>
          </a:p>
        </p:txBody>
      </p:sp>
      <p:sp>
        <p:nvSpPr>
          <p:cNvPr id="3" name="Content Placeholder 2"/>
          <p:cNvSpPr>
            <a:spLocks noGrp="1"/>
          </p:cNvSpPr>
          <p:nvPr>
            <p:ph idx="1"/>
          </p:nvPr>
        </p:nvSpPr>
        <p:spPr/>
        <p:txBody>
          <a:bodyPr/>
          <a:lstStyle/>
          <a:p>
            <a:r>
              <a:rPr lang="en-US" dirty="0" smtClean="0"/>
              <a:t>“The bad idea behind our failed health-care system.”</a:t>
            </a:r>
          </a:p>
          <a:p>
            <a:r>
              <a:rPr lang="en-US" dirty="0" smtClean="0"/>
              <a:t>by Malcolm </a:t>
            </a:r>
            <a:r>
              <a:rPr lang="en-US" dirty="0" err="1" smtClean="0"/>
              <a:t>Gladwell</a:t>
            </a:r>
            <a:r>
              <a:rPr lang="en-US" dirty="0" smtClean="0"/>
              <a:t>, The New Yorker, August 29, 2005 </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RAND health insurance experiment</a:t>
            </a:r>
            <a:endParaRPr lang="en-US" dirty="0"/>
          </a:p>
        </p:txBody>
      </p:sp>
      <p:sp>
        <p:nvSpPr>
          <p:cNvPr id="3" name="Content Placeholder 2"/>
          <p:cNvSpPr>
            <a:spLocks noGrp="1"/>
          </p:cNvSpPr>
          <p:nvPr>
            <p:ph idx="1"/>
          </p:nvPr>
        </p:nvSpPr>
        <p:spPr/>
        <p:txBody>
          <a:bodyPr>
            <a:normAutofit/>
          </a:bodyPr>
          <a:lstStyle/>
          <a:p>
            <a:r>
              <a:rPr lang="en-US" b="1" dirty="0" smtClean="0"/>
              <a:t>Brook</a:t>
            </a:r>
            <a:r>
              <a:rPr lang="en-US" dirty="0" smtClean="0"/>
              <a:t>, R.H., et al, "Does Free Care Improve Adults' Health? Results from a Controlled Trial of Cost Sharing in Health Insurance," N </a:t>
            </a:r>
            <a:r>
              <a:rPr lang="en-US" dirty="0" err="1" smtClean="0"/>
              <a:t>Engl</a:t>
            </a:r>
            <a:r>
              <a:rPr lang="en-US" dirty="0" smtClean="0"/>
              <a:t> J Med, December 8, 1983, 309, pp. 1426-1434.</a:t>
            </a:r>
          </a:p>
          <a:p>
            <a:r>
              <a:rPr lang="en-US" dirty="0" smtClean="0"/>
              <a:t>How big is moral hazard in health insurance? </a:t>
            </a:r>
          </a:p>
          <a:p>
            <a:r>
              <a:rPr lang="en-US" dirty="0" smtClean="0"/>
              <a:t>How much does health insurance induce people to buy health care that they don't much need?</a:t>
            </a: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Gladwell</a:t>
            </a:r>
            <a:r>
              <a:rPr lang="en-US" dirty="0" smtClean="0"/>
              <a:t>: “</a:t>
            </a:r>
            <a:r>
              <a:rPr lang="en-US" dirty="0" smtClean="0"/>
              <a:t>The Moral-Hazard Myth”</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High copayments make people forgo care that would make them healthier and maybe save money later.  </a:t>
            </a:r>
          </a:p>
          <a:p>
            <a:pPr lvl="1"/>
            <a:r>
              <a:rPr lang="en-US" dirty="0" smtClean="0"/>
              <a:t>Neglected teeth as a disability that leads to more disability</a:t>
            </a:r>
          </a:p>
          <a:p>
            <a:r>
              <a:rPr lang="en-US" dirty="0" smtClean="0"/>
              <a:t>Copayments affect the demand for health care mainly for services that it would be better for people to have.</a:t>
            </a:r>
          </a:p>
          <a:p>
            <a:r>
              <a:rPr lang="en-US" dirty="0" smtClean="0"/>
              <a:t>Moral hazard is over-rated as a driver of health care cost.</a:t>
            </a:r>
          </a:p>
          <a:p>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Pauly</a:t>
            </a:r>
            <a:r>
              <a:rPr lang="en-US" dirty="0" smtClean="0"/>
              <a:t/>
            </a:r>
            <a:br>
              <a:rPr lang="en-US" dirty="0" smtClean="0"/>
            </a:br>
            <a:r>
              <a:rPr lang="en-US" dirty="0" smtClean="0"/>
              <a:t>Touting moral hazard since 1968</a:t>
            </a:r>
            <a:endParaRPr lang="en-US" dirty="0"/>
          </a:p>
        </p:txBody>
      </p:sp>
      <p:sp>
        <p:nvSpPr>
          <p:cNvPr id="3" name="Content Placeholder 2"/>
          <p:cNvSpPr>
            <a:spLocks noGrp="1"/>
          </p:cNvSpPr>
          <p:nvPr>
            <p:ph idx="1"/>
          </p:nvPr>
        </p:nvSpPr>
        <p:spPr>
          <a:xfrm>
            <a:off x="457200" y="1600200"/>
            <a:ext cx="8229600" cy="4917654"/>
          </a:xfrm>
        </p:spPr>
        <p:txBody>
          <a:bodyPr/>
          <a:lstStyle/>
          <a:p>
            <a:r>
              <a:rPr lang="en-US" dirty="0" smtClean="0"/>
              <a:t>“</a:t>
            </a:r>
            <a:r>
              <a:rPr lang="en-US" dirty="0" smtClean="0"/>
              <a:t>My view is that the level of cost-sharing that this population of ordinary middle class people would choose, in the absence</a:t>
            </a:r>
            <a:r>
              <a:rPr lang="en-US" dirty="0" smtClean="0"/>
              <a:t> … of subsidies </a:t>
            </a:r>
            <a:r>
              <a:rPr lang="en-US" dirty="0" smtClean="0"/>
              <a:t>or taxes or </a:t>
            </a:r>
            <a:r>
              <a:rPr lang="en-US" dirty="0" smtClean="0"/>
              <a:t>regulation … is </a:t>
            </a:r>
            <a:r>
              <a:rPr lang="en-US" dirty="0" smtClean="0"/>
              <a:t>probably pretty close to the ideal level.</a:t>
            </a:r>
            <a:r>
              <a:rPr lang="en-US" dirty="0" smtClean="0"/>
              <a:t>”</a:t>
            </a:r>
          </a:p>
          <a:p>
            <a:pPr lvl="1"/>
            <a:r>
              <a:rPr lang="en-US" dirty="0" smtClean="0"/>
              <a:t>“Ordinary” means not high risk </a:t>
            </a:r>
          </a:p>
          <a:p>
            <a:pPr lvl="1"/>
            <a:r>
              <a:rPr lang="en-US" dirty="0" smtClean="0"/>
              <a:t>“middle class” means that they can afford their co-pays</a:t>
            </a:r>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Pauly</a:t>
            </a:r>
            <a:endParaRPr lang="en-US" dirty="0"/>
          </a:p>
        </p:txBody>
      </p:sp>
      <p:sp>
        <p:nvSpPr>
          <p:cNvPr id="3" name="Content Placeholder 2"/>
          <p:cNvSpPr>
            <a:spLocks noGrp="1"/>
          </p:cNvSpPr>
          <p:nvPr>
            <p:ph idx="1"/>
          </p:nvPr>
        </p:nvSpPr>
        <p:spPr/>
        <p:txBody>
          <a:bodyPr/>
          <a:lstStyle/>
          <a:p>
            <a:r>
              <a:rPr lang="en-US" dirty="0" smtClean="0"/>
              <a:t>“</a:t>
            </a:r>
            <a:r>
              <a:rPr lang="en-US" dirty="0" smtClean="0"/>
              <a:t>The average American may underuse some kinds of care and overuse others but, on average, he or she probably uses enough care.</a:t>
            </a:r>
            <a:r>
              <a:rPr lang="en-US" dirty="0" smtClean="0"/>
              <a:t>”</a:t>
            </a:r>
          </a:p>
          <a:p>
            <a:r>
              <a:rPr lang="en-US" dirty="0" smtClean="0"/>
              <a:t>“ … neither </a:t>
            </a:r>
            <a:r>
              <a:rPr lang="en-US" dirty="0" smtClean="0"/>
              <a:t>better health nor cost-containment is </a:t>
            </a:r>
            <a:r>
              <a:rPr lang="en-US" dirty="0" err="1" smtClean="0"/>
              <a:t>unmitigatedly</a:t>
            </a:r>
            <a:r>
              <a:rPr lang="en-US" dirty="0" smtClean="0"/>
              <a:t> good. We need the right mix</a:t>
            </a:r>
            <a:r>
              <a:rPr lang="en-US" dirty="0" smtClean="0"/>
              <a:t>.”</a:t>
            </a:r>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Pauly</a:t>
            </a:r>
            <a:endParaRPr lang="en-US" dirty="0"/>
          </a:p>
        </p:txBody>
      </p:sp>
      <p:sp>
        <p:nvSpPr>
          <p:cNvPr id="3" name="Content Placeholder 2"/>
          <p:cNvSpPr>
            <a:spLocks noGrp="1"/>
          </p:cNvSpPr>
          <p:nvPr>
            <p:ph idx="1"/>
          </p:nvPr>
        </p:nvSpPr>
        <p:spPr/>
        <p:txBody>
          <a:bodyPr>
            <a:normAutofit lnSpcReduction="10000"/>
          </a:bodyPr>
          <a:lstStyle/>
          <a:p>
            <a:r>
              <a:rPr lang="en-US" dirty="0" smtClean="0"/>
              <a:t>“</a:t>
            </a:r>
            <a:r>
              <a:rPr lang="en-US" dirty="0" smtClean="0"/>
              <a:t>The average American may underuse some kinds of care and overuse others but, on average, he or she probably uses enough care.</a:t>
            </a:r>
            <a:r>
              <a:rPr lang="en-US" dirty="0" smtClean="0"/>
              <a:t>”</a:t>
            </a:r>
          </a:p>
          <a:p>
            <a:r>
              <a:rPr lang="en-US" dirty="0" smtClean="0"/>
              <a:t>His idea:</a:t>
            </a:r>
          </a:p>
          <a:p>
            <a:pPr lvl="1"/>
            <a:r>
              <a:rPr lang="en-US" dirty="0" smtClean="0"/>
              <a:t>Catastrophic coverage for everybody</a:t>
            </a:r>
          </a:p>
          <a:p>
            <a:pPr lvl="1"/>
            <a:r>
              <a:rPr lang="en-US" dirty="0" smtClean="0"/>
              <a:t>Allow low-risk well-off people to buy more coverage in a competitive market  </a:t>
            </a:r>
          </a:p>
          <a:p>
            <a:pPr lvl="1"/>
            <a:r>
              <a:rPr lang="en-US" dirty="0" smtClean="0"/>
              <a:t>An “alternative” for high-risk low-income people</a:t>
            </a:r>
          </a:p>
          <a:p>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Medical practice variation</a:t>
            </a:r>
            <a:endParaRPr lang="en-US" dirty="0"/>
          </a:p>
        </p:txBody>
      </p:sp>
      <p:sp>
        <p:nvSpPr>
          <p:cNvPr id="3" name="Content Placeholder 2"/>
          <p:cNvSpPr>
            <a:spLocks noGrp="1"/>
          </p:cNvSpPr>
          <p:nvPr>
            <p:ph idx="1"/>
          </p:nvPr>
        </p:nvSpPr>
        <p:spPr/>
        <p:txBody>
          <a:bodyPr/>
          <a:lstStyle/>
          <a:p>
            <a:r>
              <a:rPr lang="en-US" dirty="0" smtClean="0"/>
              <a:t>John </a:t>
            </a:r>
            <a:r>
              <a:rPr lang="en-US" dirty="0" err="1" smtClean="0"/>
              <a:t>Wennberg</a:t>
            </a:r>
            <a:r>
              <a:rPr lang="en-US" dirty="0" smtClean="0"/>
              <a:t>, Dartmouth Medical School</a:t>
            </a:r>
          </a:p>
          <a:p>
            <a:pPr lvl="1"/>
            <a:r>
              <a:rPr lang="en-US" dirty="0" smtClean="0"/>
              <a:t>With colleagues:</a:t>
            </a:r>
          </a:p>
          <a:p>
            <a:r>
              <a:rPr lang="en-US" dirty="0" smtClean="0"/>
              <a:t>"Will Payment Based on Diagnosis-Related Groups Control Hospital Costs?" </a:t>
            </a:r>
            <a:r>
              <a:rPr lang="en-US" i="1" dirty="0" smtClean="0"/>
              <a:t>N </a:t>
            </a:r>
            <a:r>
              <a:rPr lang="en-US" i="1" dirty="0" err="1" smtClean="0"/>
              <a:t>Engl</a:t>
            </a:r>
            <a:r>
              <a:rPr lang="en-US" i="1" dirty="0" smtClean="0"/>
              <a:t> J Med</a:t>
            </a:r>
            <a:r>
              <a:rPr lang="en-US" dirty="0" smtClean="0"/>
              <a:t>, August 2, </a:t>
            </a:r>
            <a:r>
              <a:rPr lang="en-US" dirty="0" smtClean="0"/>
              <a:t>1984</a:t>
            </a:r>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srcRect/>
          <a:stretch>
            <a:fillRect/>
          </a:stretch>
        </p:blipFill>
        <p:spPr bwMode="auto">
          <a:xfrm>
            <a:off x="1828800" y="0"/>
            <a:ext cx="5624513" cy="6870273"/>
          </a:xfrm>
          <a:prstGeom prst="rect">
            <a:avLst/>
          </a:prstGeom>
          <a:noFill/>
          <a:ln w="9525">
            <a:noFill/>
            <a:miter lim="800000"/>
            <a:headEnd/>
            <a:tailEnd/>
          </a:ln>
        </p:spPr>
      </p:pic>
    </p:spTree>
  </p:cSld>
  <p:clrMapOvr>
    <a:masterClrMapping/>
  </p:clrMapOvr>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a:xfrm>
            <a:off x="457200" y="1600200"/>
            <a:ext cx="5270500" cy="4920902"/>
          </a:xfrm>
        </p:spPr>
        <p:txBody>
          <a:bodyPr/>
          <a:lstStyle/>
          <a:p>
            <a:r>
              <a:rPr lang="en-US" dirty="0" err="1" smtClean="0"/>
              <a:t>Atul</a:t>
            </a:r>
            <a:r>
              <a:rPr lang="en-US" dirty="0" smtClean="0"/>
              <a:t> </a:t>
            </a:r>
            <a:r>
              <a:rPr lang="en-US" dirty="0" err="1" smtClean="0"/>
              <a:t>Gawande</a:t>
            </a:r>
            <a:r>
              <a:rPr lang="en-US" dirty="0" smtClean="0"/>
              <a:t>, </a:t>
            </a:r>
            <a:r>
              <a:rPr lang="en-US" dirty="0" smtClean="0">
                <a:hlinkClick r:id="rId2"/>
              </a:rPr>
              <a:t>The Cost Conundrum</a:t>
            </a:r>
            <a:r>
              <a:rPr lang="en-US" dirty="0" smtClean="0"/>
              <a:t>: What a Texas Town Can Teach Us about Health Care, </a:t>
            </a:r>
            <a:r>
              <a:rPr lang="en-US" i="1" dirty="0" smtClean="0"/>
              <a:t>The New Yorker</a:t>
            </a:r>
            <a:r>
              <a:rPr lang="en-US" dirty="0" smtClean="0"/>
              <a:t>, June 1, 2009</a:t>
            </a:r>
            <a:endParaRPr lang="en-US" dirty="0"/>
          </a:p>
        </p:txBody>
      </p:sp>
      <p:pic>
        <p:nvPicPr>
          <p:cNvPr id="4" name="Picture 3"/>
          <p:cNvPicPr>
            <a:picLocks noChangeAspect="1"/>
          </p:cNvPicPr>
          <p:nvPr/>
        </p:nvPicPr>
        <p:blipFill>
          <a:blip r:embed="rId3"/>
          <a:stretch>
            <a:fillRect/>
          </a:stretch>
        </p:blipFill>
        <p:spPr>
          <a:xfrm>
            <a:off x="5727700" y="1600200"/>
            <a:ext cx="2959100" cy="41783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RAND health insurance experiment</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Brook’s is one in a series coming out of the $70 million government-funded RAND health insurance study done around 1980.  In this part of the study:</a:t>
            </a:r>
          </a:p>
          <a:p>
            <a:r>
              <a:rPr lang="en-US" dirty="0" smtClean="0"/>
              <a:t>3958 adults (teens up to Medicare) </a:t>
            </a:r>
          </a:p>
          <a:p>
            <a:r>
              <a:rPr lang="en-US" dirty="0" smtClean="0"/>
              <a:t>Followed over 8 years. </a:t>
            </a:r>
          </a:p>
          <a:p>
            <a:r>
              <a:rPr lang="en-US" dirty="0" smtClean="0"/>
              <a:t>14 insurance plan copayment schemes tried, including</a:t>
            </a:r>
          </a:p>
          <a:p>
            <a:pPr lvl="1"/>
            <a:r>
              <a:rPr lang="en-US" dirty="0" smtClean="0"/>
              <a:t>Free care – no copayment</a:t>
            </a:r>
          </a:p>
          <a:p>
            <a:pPr lvl="1"/>
            <a:r>
              <a:rPr lang="en-US" dirty="0" smtClean="0"/>
              <a:t>Various copayments of 25 to 50%</a:t>
            </a:r>
          </a:p>
          <a:p>
            <a:pPr lvl="1"/>
            <a:r>
              <a:rPr lang="en-US" dirty="0" smtClean="0"/>
              <a:t>95% payment for all services until the family had spent 15% of its income or $1000, whichever was less. </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Medical care price inflation</a:t>
            </a:r>
            <a:endParaRPr lang="en-US" dirty="0"/>
          </a:p>
        </p:txBody>
      </p:sp>
      <p:graphicFrame>
        <p:nvGraphicFramePr>
          <p:cNvPr id="5" name="Content Placeholder 4"/>
          <p:cNvGraphicFramePr>
            <a:graphicFrameLocks noGrp="1"/>
          </p:cNvGraphicFramePr>
          <p:nvPr>
            <p:ph idx="1"/>
          </p:nvPr>
        </p:nvGraphicFramePr>
        <p:xfrm>
          <a:off x="457199" y="1933574"/>
          <a:ext cx="8229601" cy="3935517"/>
        </p:xfrm>
        <a:graphic>
          <a:graphicData uri="http://schemas.openxmlformats.org/drawingml/2006/table">
            <a:tbl>
              <a:tblPr/>
              <a:tblGrid>
                <a:gridCol w="2593362"/>
                <a:gridCol w="3042877"/>
                <a:gridCol w="2593362"/>
              </a:tblGrid>
              <a:tr h="1311839">
                <a:tc>
                  <a:txBody>
                    <a:bodyPr/>
                    <a:lstStyle/>
                    <a:p>
                      <a:pPr algn="l" fontAlgn="b"/>
                      <a:endParaRPr lang="en-US" sz="3600" b="0" i="0" u="none" strike="noStrike" dirty="0">
                        <a:latin typeface="Verdana"/>
                      </a:endParaRPr>
                    </a:p>
                  </a:txBody>
                  <a:tcPr marL="12700" marR="12700" marT="12700" marB="0" anchor="b">
                    <a:lnL>
                      <a:noFill/>
                    </a:lnL>
                    <a:lnR>
                      <a:noFill/>
                    </a:lnR>
                    <a:lnT>
                      <a:noFill/>
                    </a:lnT>
                    <a:lnB>
                      <a:noFill/>
                    </a:lnB>
                  </a:tcPr>
                </a:tc>
                <a:tc gridSpan="2">
                  <a:txBody>
                    <a:bodyPr/>
                    <a:lstStyle/>
                    <a:p>
                      <a:pPr algn="l" fontAlgn="b"/>
                      <a:r>
                        <a:rPr lang="en-US" sz="3600" b="0" i="0" u="none" strike="noStrike" dirty="0">
                          <a:latin typeface="Verdana"/>
                        </a:rPr>
                        <a:t>Med care CPI-U</a:t>
                      </a:r>
                    </a:p>
                  </a:txBody>
                  <a:tcPr marL="12700" marR="12700" marT="12700" marB="0" anchor="b">
                    <a:lnL>
                      <a:noFill/>
                    </a:lnL>
                    <a:lnR>
                      <a:noFill/>
                    </a:lnR>
                    <a:lnT>
                      <a:noFill/>
                    </a:lnT>
                    <a:lnB>
                      <a:noFill/>
                    </a:lnB>
                  </a:tcPr>
                </a:tc>
                <a:tc hMerge="1">
                  <a:txBody>
                    <a:bodyPr/>
                    <a:lstStyle/>
                    <a:p>
                      <a:endParaRPr lang="en-US"/>
                    </a:p>
                  </a:txBody>
                  <a:tcPr/>
                </a:tc>
              </a:tr>
              <a:tr h="1311839">
                <a:tc>
                  <a:txBody>
                    <a:bodyPr/>
                    <a:lstStyle/>
                    <a:p>
                      <a:pPr algn="l" fontAlgn="b"/>
                      <a:r>
                        <a:rPr lang="en-US" sz="3600" b="0" i="0" u="none" strike="noStrike" dirty="0">
                          <a:latin typeface="Verdana"/>
                        </a:rPr>
                        <a:t>August </a:t>
                      </a:r>
                      <a:r>
                        <a:rPr lang="en-US" sz="3600" b="0" i="0" u="none" strike="noStrike" dirty="0" smtClean="0">
                          <a:latin typeface="Verdana"/>
                        </a:rPr>
                        <a:t>2010</a:t>
                      </a:r>
                      <a:endParaRPr lang="en-US" sz="3600" b="0" i="0" u="none" strike="noStrike" dirty="0">
                        <a:latin typeface="Verdana"/>
                      </a:endParaRPr>
                    </a:p>
                  </a:txBody>
                  <a:tcPr marL="12700" marR="12700" marT="12700" marB="0" anchor="b">
                    <a:lnL>
                      <a:noFill/>
                    </a:lnL>
                    <a:lnR>
                      <a:noFill/>
                    </a:lnR>
                    <a:lnT>
                      <a:noFill/>
                    </a:lnT>
                    <a:lnB>
                      <a:noFill/>
                    </a:lnB>
                  </a:tcPr>
                </a:tc>
                <a:tc>
                  <a:txBody>
                    <a:bodyPr/>
                    <a:lstStyle/>
                    <a:p>
                      <a:pPr algn="r" fontAlgn="b"/>
                      <a:r>
                        <a:rPr lang="en-US" sz="3600" b="0" i="0" u="none" strike="noStrike" dirty="0" smtClean="0">
                          <a:latin typeface="Verdana"/>
                        </a:rPr>
                        <a:t>388.5</a:t>
                      </a:r>
                      <a:endParaRPr lang="en-US" sz="3600" b="0" i="0" u="none" strike="noStrike" dirty="0">
                        <a:latin typeface="Verdana"/>
                      </a:endParaRPr>
                    </a:p>
                  </a:txBody>
                  <a:tcPr marL="12700" marR="12700" marT="12700" marB="0" anchor="b">
                    <a:lnL>
                      <a:noFill/>
                    </a:lnL>
                    <a:lnR>
                      <a:noFill/>
                    </a:lnR>
                    <a:lnT>
                      <a:noFill/>
                    </a:lnT>
                    <a:lnB>
                      <a:noFill/>
                    </a:lnB>
                  </a:tcPr>
                </a:tc>
                <a:tc>
                  <a:txBody>
                    <a:bodyPr/>
                    <a:lstStyle/>
                    <a:p>
                      <a:pPr algn="r" fontAlgn="b"/>
                      <a:r>
                        <a:rPr lang="en-US" sz="3600" b="0" i="0" u="none" strike="noStrike" dirty="0" smtClean="0">
                          <a:latin typeface="Verdana"/>
                        </a:rPr>
                        <a:t>$5,186 </a:t>
                      </a:r>
                      <a:endParaRPr lang="en-US" sz="3600" b="0" i="0" u="none" strike="noStrike" dirty="0">
                        <a:latin typeface="Verdana"/>
                      </a:endParaRPr>
                    </a:p>
                  </a:txBody>
                  <a:tcPr marL="12700" marR="12700" marT="12700" marB="0" anchor="b">
                    <a:lnL>
                      <a:noFill/>
                    </a:lnL>
                    <a:lnR>
                      <a:noFill/>
                    </a:lnR>
                    <a:lnT>
                      <a:noFill/>
                    </a:lnT>
                    <a:lnB>
                      <a:noFill/>
                    </a:lnB>
                  </a:tcPr>
                </a:tc>
              </a:tr>
              <a:tr h="1311839">
                <a:tc>
                  <a:txBody>
                    <a:bodyPr/>
                    <a:lstStyle/>
                    <a:p>
                      <a:pPr algn="l" fontAlgn="b"/>
                      <a:r>
                        <a:rPr lang="en-US" sz="3600" b="0" i="0" u="none" strike="noStrike">
                          <a:latin typeface="Verdana"/>
                        </a:rPr>
                        <a:t>1980 annual</a:t>
                      </a:r>
                    </a:p>
                  </a:txBody>
                  <a:tcPr marL="12700" marR="12700" marT="12700" marB="0" anchor="b">
                    <a:lnL>
                      <a:noFill/>
                    </a:lnL>
                    <a:lnR>
                      <a:noFill/>
                    </a:lnR>
                    <a:lnT>
                      <a:noFill/>
                    </a:lnT>
                    <a:lnB>
                      <a:noFill/>
                    </a:lnB>
                  </a:tcPr>
                </a:tc>
                <a:tc>
                  <a:txBody>
                    <a:bodyPr/>
                    <a:lstStyle/>
                    <a:p>
                      <a:pPr algn="r" fontAlgn="b"/>
                      <a:r>
                        <a:rPr lang="en-US" sz="3600" b="0" i="0" u="none" strike="noStrike" dirty="0">
                          <a:latin typeface="Verdana"/>
                        </a:rPr>
                        <a:t>74.9</a:t>
                      </a:r>
                    </a:p>
                  </a:txBody>
                  <a:tcPr marL="12700" marR="12700" marT="12700" marB="0" anchor="b">
                    <a:lnL>
                      <a:noFill/>
                    </a:lnL>
                    <a:lnR>
                      <a:noFill/>
                    </a:lnR>
                    <a:lnT>
                      <a:noFill/>
                    </a:lnT>
                    <a:lnB>
                      <a:noFill/>
                    </a:lnB>
                  </a:tcPr>
                </a:tc>
                <a:tc>
                  <a:txBody>
                    <a:bodyPr/>
                    <a:lstStyle/>
                    <a:p>
                      <a:pPr algn="r" fontAlgn="b"/>
                      <a:r>
                        <a:rPr lang="en-US" sz="3600" b="0" i="0" u="none" strike="noStrike" dirty="0">
                          <a:latin typeface="Verdana"/>
                        </a:rPr>
                        <a:t>$</a:t>
                      </a:r>
                      <a:r>
                        <a:rPr lang="en-US" sz="3600" b="0" i="0" u="none" strike="noStrike" dirty="0" smtClean="0">
                          <a:latin typeface="Verdana"/>
                        </a:rPr>
                        <a:t>1,000 </a:t>
                      </a:r>
                      <a:endParaRPr lang="en-US" sz="3600" b="0" i="0" u="none" strike="noStrike" dirty="0">
                        <a:latin typeface="Verdana"/>
                      </a:endParaRPr>
                    </a:p>
                  </a:txBody>
                  <a:tcPr marL="12700" marR="12700" marT="12700" marB="0" anchor="b">
                    <a:lnL>
                      <a:noFill/>
                    </a:lnL>
                    <a:lnR>
                      <a:noFill/>
                    </a:lnR>
                    <a:lnT>
                      <a:noFill/>
                    </a:lnT>
                    <a:lnB>
                      <a:noFill/>
                    </a:lnB>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aphicFrame>
        <p:nvGraphicFramePr>
          <p:cNvPr id="4" name="Chart 3"/>
          <p:cNvGraphicFramePr>
            <a:graphicFrameLocks noGrp="1"/>
          </p:cNvGraphicFramePr>
          <p:nvPr/>
        </p:nvGraphicFramePr>
        <p:xfrm>
          <a:off x="284113" y="515855"/>
          <a:ext cx="8575773" cy="5826289"/>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Effect of copayment on health care demand</a:t>
            </a:r>
            <a:endParaRPr lang="en-US" dirty="0"/>
          </a:p>
        </p:txBody>
      </p:sp>
      <p:sp>
        <p:nvSpPr>
          <p:cNvPr id="3" name="Content Placeholder 2"/>
          <p:cNvSpPr>
            <a:spLocks noGrp="1"/>
          </p:cNvSpPr>
          <p:nvPr>
            <p:ph idx="1"/>
          </p:nvPr>
        </p:nvSpPr>
        <p:spPr/>
        <p:txBody>
          <a:bodyPr/>
          <a:lstStyle/>
          <a:p>
            <a:r>
              <a:rPr lang="en-US" dirty="0" smtClean="0"/>
              <a:t>Adults who had to pay used about 2/3 of the ambulatory visits and hospitalizations of those who didn't. </a:t>
            </a:r>
          </a:p>
          <a:p>
            <a:pPr lvl="1"/>
            <a:r>
              <a:rPr lang="en-US" dirty="0" smtClean="0"/>
              <a:t>An earlier article (Newhouse et al, NEJM 305(25) Dec. 17, 1981, 1501-7) reported this. </a:t>
            </a:r>
          </a:p>
          <a:p>
            <a:r>
              <a:rPr lang="en-US" dirty="0" smtClean="0"/>
              <a:t>There was little or no significant difference among the pay plans. As far as they could tell, 25% copayment had the same effect as 95%.</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Income and the demand response to copayment</a:t>
            </a:r>
            <a:endParaRPr lang="en-US" dirty="0"/>
          </a:p>
        </p:txBody>
      </p:sp>
      <p:sp>
        <p:nvSpPr>
          <p:cNvPr id="3" name="Content Placeholder 2"/>
          <p:cNvSpPr>
            <a:spLocks noGrp="1"/>
          </p:cNvSpPr>
          <p:nvPr>
            <p:ph idx="1"/>
          </p:nvPr>
        </p:nvSpPr>
        <p:spPr/>
        <p:txBody>
          <a:bodyPr/>
          <a:lstStyle/>
          <a:p>
            <a:r>
              <a:rPr lang="en-US" dirty="0" smtClean="0"/>
              <a:t>Low income families responded more to copayments than higher income families</a:t>
            </a:r>
          </a:p>
          <a:p>
            <a:r>
              <a:rPr lang="en-US" dirty="0" smtClean="0"/>
              <a:t>but not by much in most years and locations.</a:t>
            </a:r>
          </a:p>
          <a:p>
            <a:r>
              <a:rPr lang="en-US" dirty="0" smtClean="0"/>
              <a:t>Low income families with illnesses would exceed their deductible sooner than higher income families, because the deductible was 15% of family income.</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7305</TotalTime>
  <Words>3656</Words>
  <Application>Microsoft Macintosh PowerPoint</Application>
  <PresentationFormat>On-screen Show (4:3)</PresentationFormat>
  <Paragraphs>206</Paragraphs>
  <Slides>46</Slides>
  <Notes>5</Notes>
  <HiddenSlides>0</HiddenSlides>
  <MMClips>0</MMClips>
  <ScaleCrop>false</ScaleCrop>
  <HeadingPairs>
    <vt:vector size="4" baseType="variant">
      <vt:variant>
        <vt:lpstr>Design Template</vt:lpstr>
      </vt:variant>
      <vt:variant>
        <vt:i4>1</vt:i4>
      </vt:variant>
      <vt:variant>
        <vt:lpstr>Slide Titles</vt:lpstr>
      </vt:variant>
      <vt:variant>
        <vt:i4>46</vt:i4>
      </vt:variant>
    </vt:vector>
  </HeadingPairs>
  <TitlesOfParts>
    <vt:vector size="47" baseType="lpstr">
      <vt:lpstr>Office Theme</vt:lpstr>
      <vt:lpstr>Oct. 6</vt:lpstr>
      <vt:lpstr>Moral hazard</vt:lpstr>
      <vt:lpstr>Moral hazard</vt:lpstr>
      <vt:lpstr>RAND health insurance experiment</vt:lpstr>
      <vt:lpstr>RAND health insurance experiment</vt:lpstr>
      <vt:lpstr>Medical care price inflation</vt:lpstr>
      <vt:lpstr>Slide 7</vt:lpstr>
      <vt:lpstr>Effect of copayment on health care demand</vt:lpstr>
      <vt:lpstr>Income and the demand response to copayment</vt:lpstr>
      <vt:lpstr>Need -- the effect of copayment on health</vt:lpstr>
      <vt:lpstr>Copayments make health worse for lower income people</vt:lpstr>
      <vt:lpstr>Conclusion:  Free care not cost-effective</vt:lpstr>
      <vt:lpstr>Health habits and copayments</vt:lpstr>
      <vt:lpstr>Cash payments to equalize benefit</vt:lpstr>
      <vt:lpstr>Cash payments to equalize benefit</vt:lpstr>
      <vt:lpstr>Limited applicability of RAND results to today’s uninsured and under-insured</vt:lpstr>
      <vt:lpstr>What we’re willing to pay to meet similar need</vt:lpstr>
      <vt:lpstr>What we’re willing to pay to meet similar need</vt:lpstr>
      <vt:lpstr>Copayments and ER use</vt:lpstr>
      <vt:lpstr>Copayments and ER use</vt:lpstr>
      <vt:lpstr>Copayments and ER use</vt:lpstr>
      <vt:lpstr>Copayments and seeking care for serious and minor symptoms</vt:lpstr>
      <vt:lpstr>Copayments and health</vt:lpstr>
      <vt:lpstr>Copayments and health</vt:lpstr>
      <vt:lpstr>A non-RAND study of copayments and demand for care</vt:lpstr>
      <vt:lpstr>Copayments and demand for screening mammograms</vt:lpstr>
      <vt:lpstr>Copayments and demand for mammograms</vt:lpstr>
      <vt:lpstr>Copayments and demand for screening mammograms</vt:lpstr>
      <vt:lpstr>Manning, W.G., et al, "Health Insurance and the Demand for Medical Care,"</vt:lpstr>
      <vt:lpstr>Manning’s welfare loss idea</vt:lpstr>
      <vt:lpstr>The slippery part:  Who’s the one offering $50 for those resources? </vt:lpstr>
      <vt:lpstr>"Cost Sharing in Health Insurance -- A Reexamination”</vt:lpstr>
      <vt:lpstr>"Cost Sharing in Health Insurance -- A Reexamination”</vt:lpstr>
      <vt:lpstr>"Cost Sharing in Health Insurance -- A Reexamination”</vt:lpstr>
      <vt:lpstr>"Cost Sharing in Health Insurance -- A Reexamination”</vt:lpstr>
      <vt:lpstr>"Cost Sharing in Health Insurance -- A Reexamination”</vt:lpstr>
      <vt:lpstr>"Cost Sharing in Health Insurance -- A Reexamination”</vt:lpstr>
      <vt:lpstr>"Cost Sharing in Health Insurance -- A Reexamination”</vt:lpstr>
      <vt:lpstr>“The Moral-Hazard Myth”</vt:lpstr>
      <vt:lpstr>Gladwell: “The Moral-Hazard Myth”</vt:lpstr>
      <vt:lpstr>Pauly Touting moral hazard since 1968</vt:lpstr>
      <vt:lpstr>Pauly</vt:lpstr>
      <vt:lpstr>Pauly</vt:lpstr>
      <vt:lpstr>Medical practice variation</vt:lpstr>
      <vt:lpstr>Slide 45</vt:lpstr>
      <vt:lpstr> </vt:lpstr>
    </vt:vector>
  </TitlesOfParts>
  <Company>Univ. of South Carolina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Sept. 30</dc:title>
  <dc:creator>Sam Baker</dc:creator>
  <cp:lastModifiedBy>Sam Baker</cp:lastModifiedBy>
  <cp:revision>35</cp:revision>
  <dcterms:created xsi:type="dcterms:W3CDTF">2010-10-05T15:52:06Z</dcterms:created>
  <dcterms:modified xsi:type="dcterms:W3CDTF">2010-10-06T20:40:25Z</dcterms:modified>
</cp:coreProperties>
</file>