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73" r:id="rId2"/>
    <p:sldId id="274" r:id="rId3"/>
    <p:sldId id="275" r:id="rId4"/>
    <p:sldId id="276" r:id="rId5"/>
    <p:sldId id="277" r:id="rId6"/>
    <p:sldId id="308" r:id="rId7"/>
    <p:sldId id="309" r:id="rId8"/>
    <p:sldId id="310" r:id="rId9"/>
    <p:sldId id="312" r:id="rId10"/>
    <p:sldId id="311" r:id="rId11"/>
    <p:sldId id="278" r:id="rId12"/>
    <p:sldId id="296" r:id="rId13"/>
    <p:sldId id="297" r:id="rId14"/>
    <p:sldId id="303" r:id="rId15"/>
    <p:sldId id="298" r:id="rId16"/>
    <p:sldId id="299" r:id="rId17"/>
    <p:sldId id="300" r:id="rId18"/>
    <p:sldId id="313" r:id="rId19"/>
    <p:sldId id="301" r:id="rId20"/>
    <p:sldId id="302" r:id="rId21"/>
    <p:sldId id="304" r:id="rId22"/>
    <p:sldId id="307" r:id="rId23"/>
    <p:sldId id="305" r:id="rId24"/>
    <p:sldId id="315" r:id="rId25"/>
    <p:sldId id="314" r:id="rId26"/>
    <p:sldId id="316" r:id="rId27"/>
    <p:sldId id="279" r:id="rId28"/>
    <p:sldId id="317" r:id="rId29"/>
    <p:sldId id="292" r:id="rId30"/>
    <p:sldId id="291" r:id="rId31"/>
    <p:sldId id="306" r:id="rId32"/>
    <p:sldId id="293" r:id="rId33"/>
    <p:sldId id="294" r:id="rId34"/>
    <p:sldId id="295" r:id="rId35"/>
    <p:sldId id="280" r:id="rId36"/>
    <p:sldId id="281" r:id="rId37"/>
    <p:sldId id="282" r:id="rId38"/>
    <p:sldId id="287" r:id="rId39"/>
    <p:sldId id="284" r:id="rId40"/>
    <p:sldId id="285" r:id="rId41"/>
    <p:sldId id="283" r:id="rId42"/>
    <p:sldId id="289" r:id="rId43"/>
    <p:sldId id="288" r:id="rId44"/>
    <p:sldId id="29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60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handoutMaster" Target="handoutMasters/handoutMaster1.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EDBBAE-65D3-4A81-873F-C84E5A83E479}"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7478FCC6-B68A-42AA-B8FE-2727B210A51D}">
      <dgm:prSet phldrT="[Text]"/>
      <dgm:spPr/>
      <dgm:t>
        <a:bodyPr/>
        <a:lstStyle/>
        <a:p>
          <a:r>
            <a:rPr lang="en-US" dirty="0" smtClean="0"/>
            <a:t>Doctors and hospitals</a:t>
          </a:r>
          <a:endParaRPr lang="en-US" dirty="0"/>
        </a:p>
      </dgm:t>
    </dgm:pt>
    <dgm:pt modelId="{648A9DDE-C4C5-4426-B36D-B4444713F1D5}" type="parTrans" cxnId="{E2379706-6043-4885-934A-854C0B1F2777}">
      <dgm:prSet/>
      <dgm:spPr/>
      <dgm:t>
        <a:bodyPr/>
        <a:lstStyle/>
        <a:p>
          <a:endParaRPr lang="en-US"/>
        </a:p>
      </dgm:t>
    </dgm:pt>
    <dgm:pt modelId="{50BD5A55-B712-432C-80CB-2CD30471A350}" type="sibTrans" cxnId="{E2379706-6043-4885-934A-854C0B1F2777}">
      <dgm:prSet/>
      <dgm:spPr/>
      <dgm:t>
        <a:bodyPr/>
        <a:lstStyle/>
        <a:p>
          <a:endParaRPr lang="en-US"/>
        </a:p>
      </dgm:t>
    </dgm:pt>
    <dgm:pt modelId="{0B4A9959-5B39-485E-B709-4E71FE2E4D43}">
      <dgm:prSet phldrT="[Text]"/>
      <dgm:spPr/>
      <dgm:t>
        <a:bodyPr/>
        <a:lstStyle/>
        <a:p>
          <a:r>
            <a:rPr lang="en-US" dirty="0" smtClean="0"/>
            <a:t>Insurance</a:t>
          </a:r>
          <a:endParaRPr lang="en-US" dirty="0"/>
        </a:p>
      </dgm:t>
    </dgm:pt>
    <dgm:pt modelId="{F2AE36A0-E130-4539-AF6E-7A4A64529A62}" type="parTrans" cxnId="{034B2B6F-B5CE-4016-8F13-E15FB76CCB43}">
      <dgm:prSet/>
      <dgm:spPr/>
      <dgm:t>
        <a:bodyPr/>
        <a:lstStyle/>
        <a:p>
          <a:endParaRPr lang="en-US"/>
        </a:p>
      </dgm:t>
    </dgm:pt>
    <dgm:pt modelId="{8459C79E-8407-489E-A8C5-9866C5780128}" type="sibTrans" cxnId="{034B2B6F-B5CE-4016-8F13-E15FB76CCB43}">
      <dgm:prSet/>
      <dgm:spPr/>
      <dgm:t>
        <a:bodyPr/>
        <a:lstStyle/>
        <a:p>
          <a:endParaRPr lang="en-US"/>
        </a:p>
      </dgm:t>
    </dgm:pt>
    <dgm:pt modelId="{AA91147C-10CA-4942-A50B-92AF2DC63375}">
      <dgm:prSet phldrT="[Text]"/>
      <dgm:spPr/>
      <dgm:t>
        <a:bodyPr/>
        <a:lstStyle/>
        <a:p>
          <a:r>
            <a:rPr lang="en-US" dirty="0" smtClean="0"/>
            <a:t>Patient</a:t>
          </a:r>
          <a:endParaRPr lang="en-US" dirty="0"/>
        </a:p>
      </dgm:t>
    </dgm:pt>
    <dgm:pt modelId="{EC06F86B-E9ED-4C46-947E-7D42E7A932D9}" type="parTrans" cxnId="{137122F2-C3CF-47A1-A79B-FB54C49640E3}">
      <dgm:prSet/>
      <dgm:spPr/>
      <dgm:t>
        <a:bodyPr/>
        <a:lstStyle/>
        <a:p>
          <a:endParaRPr lang="en-US"/>
        </a:p>
      </dgm:t>
    </dgm:pt>
    <dgm:pt modelId="{2E9A6925-8454-4E8A-961A-C86E1EBC71A7}" type="sibTrans" cxnId="{137122F2-C3CF-47A1-A79B-FB54C49640E3}">
      <dgm:prSet/>
      <dgm:spPr/>
      <dgm:t>
        <a:bodyPr/>
        <a:lstStyle/>
        <a:p>
          <a:endParaRPr lang="en-US"/>
        </a:p>
      </dgm:t>
    </dgm:pt>
    <dgm:pt modelId="{023FA993-23B2-409D-A74D-0ACD04F896AF}" type="pres">
      <dgm:prSet presAssocID="{D5EDBBAE-65D3-4A81-873F-C84E5A83E479}" presName="cycle" presStyleCnt="0">
        <dgm:presLayoutVars>
          <dgm:dir/>
          <dgm:resizeHandles val="exact"/>
        </dgm:presLayoutVars>
      </dgm:prSet>
      <dgm:spPr/>
      <dgm:t>
        <a:bodyPr/>
        <a:lstStyle/>
        <a:p>
          <a:endParaRPr lang="en-US"/>
        </a:p>
      </dgm:t>
    </dgm:pt>
    <dgm:pt modelId="{8A86A7A9-154B-4C65-9ACF-8774CFEC4617}" type="pres">
      <dgm:prSet presAssocID="{7478FCC6-B68A-42AA-B8FE-2727B210A51D}" presName="node" presStyleLbl="node1" presStyleIdx="0" presStyleCnt="3">
        <dgm:presLayoutVars>
          <dgm:bulletEnabled val="1"/>
        </dgm:presLayoutVars>
      </dgm:prSet>
      <dgm:spPr/>
      <dgm:t>
        <a:bodyPr/>
        <a:lstStyle/>
        <a:p>
          <a:endParaRPr lang="en-US"/>
        </a:p>
      </dgm:t>
    </dgm:pt>
    <dgm:pt modelId="{A3E9EDC8-F847-4F40-8437-F70170A0ADBF}" type="pres">
      <dgm:prSet presAssocID="{7478FCC6-B68A-42AA-B8FE-2727B210A51D}" presName="spNode" presStyleCnt="0"/>
      <dgm:spPr/>
    </dgm:pt>
    <dgm:pt modelId="{5F604884-6093-4638-BF3D-CE87DB67A364}" type="pres">
      <dgm:prSet presAssocID="{50BD5A55-B712-432C-80CB-2CD30471A350}" presName="sibTrans" presStyleLbl="sibTrans1D1" presStyleIdx="0" presStyleCnt="3"/>
      <dgm:spPr/>
      <dgm:t>
        <a:bodyPr/>
        <a:lstStyle/>
        <a:p>
          <a:endParaRPr lang="en-US"/>
        </a:p>
      </dgm:t>
    </dgm:pt>
    <dgm:pt modelId="{ADC5D02A-70CA-4238-9871-326FC1F86691}" type="pres">
      <dgm:prSet presAssocID="{0B4A9959-5B39-485E-B709-4E71FE2E4D43}" presName="node" presStyleLbl="node1" presStyleIdx="1" presStyleCnt="3">
        <dgm:presLayoutVars>
          <dgm:bulletEnabled val="1"/>
        </dgm:presLayoutVars>
      </dgm:prSet>
      <dgm:spPr/>
      <dgm:t>
        <a:bodyPr/>
        <a:lstStyle/>
        <a:p>
          <a:endParaRPr lang="en-US"/>
        </a:p>
      </dgm:t>
    </dgm:pt>
    <dgm:pt modelId="{918A42BB-4EDD-45B2-84DA-9FB53687BAC0}" type="pres">
      <dgm:prSet presAssocID="{0B4A9959-5B39-485E-B709-4E71FE2E4D43}" presName="spNode" presStyleCnt="0"/>
      <dgm:spPr/>
    </dgm:pt>
    <dgm:pt modelId="{EC3B47BE-2198-412E-ABBF-D36161FC7796}" type="pres">
      <dgm:prSet presAssocID="{8459C79E-8407-489E-A8C5-9866C5780128}" presName="sibTrans" presStyleLbl="sibTrans1D1" presStyleIdx="1" presStyleCnt="3"/>
      <dgm:spPr/>
      <dgm:t>
        <a:bodyPr/>
        <a:lstStyle/>
        <a:p>
          <a:endParaRPr lang="en-US"/>
        </a:p>
      </dgm:t>
    </dgm:pt>
    <dgm:pt modelId="{9894EE06-C55D-4700-A048-6A4C762D719E}" type="pres">
      <dgm:prSet presAssocID="{AA91147C-10CA-4942-A50B-92AF2DC63375}" presName="node" presStyleLbl="node1" presStyleIdx="2" presStyleCnt="3">
        <dgm:presLayoutVars>
          <dgm:bulletEnabled val="1"/>
        </dgm:presLayoutVars>
      </dgm:prSet>
      <dgm:spPr/>
      <dgm:t>
        <a:bodyPr/>
        <a:lstStyle/>
        <a:p>
          <a:endParaRPr lang="en-US"/>
        </a:p>
      </dgm:t>
    </dgm:pt>
    <dgm:pt modelId="{8F858C1F-B6CC-418D-9D88-8C7BDBFD60F9}" type="pres">
      <dgm:prSet presAssocID="{AA91147C-10CA-4942-A50B-92AF2DC63375}" presName="spNode" presStyleCnt="0"/>
      <dgm:spPr/>
    </dgm:pt>
    <dgm:pt modelId="{5B042FEE-2B4F-4C61-8C65-9F3985340382}" type="pres">
      <dgm:prSet presAssocID="{2E9A6925-8454-4E8A-961A-C86E1EBC71A7}" presName="sibTrans" presStyleLbl="sibTrans1D1" presStyleIdx="2" presStyleCnt="3"/>
      <dgm:spPr/>
      <dgm:t>
        <a:bodyPr/>
        <a:lstStyle/>
        <a:p>
          <a:endParaRPr lang="en-US"/>
        </a:p>
      </dgm:t>
    </dgm:pt>
  </dgm:ptLst>
  <dgm:cxnLst>
    <dgm:cxn modelId="{034B2B6F-B5CE-4016-8F13-E15FB76CCB43}" srcId="{D5EDBBAE-65D3-4A81-873F-C84E5A83E479}" destId="{0B4A9959-5B39-485E-B709-4E71FE2E4D43}" srcOrd="1" destOrd="0" parTransId="{F2AE36A0-E130-4539-AF6E-7A4A64529A62}" sibTransId="{8459C79E-8407-489E-A8C5-9866C5780128}"/>
    <dgm:cxn modelId="{137122F2-C3CF-47A1-A79B-FB54C49640E3}" srcId="{D5EDBBAE-65D3-4A81-873F-C84E5A83E479}" destId="{AA91147C-10CA-4942-A50B-92AF2DC63375}" srcOrd="2" destOrd="0" parTransId="{EC06F86B-E9ED-4C46-947E-7D42E7A932D9}" sibTransId="{2E9A6925-8454-4E8A-961A-C86E1EBC71A7}"/>
    <dgm:cxn modelId="{DBB859D1-775B-4AE2-AE8F-AA4208080234}" type="presOf" srcId="{2E9A6925-8454-4E8A-961A-C86E1EBC71A7}" destId="{5B042FEE-2B4F-4C61-8C65-9F3985340382}" srcOrd="0" destOrd="0" presId="urn:microsoft.com/office/officeart/2005/8/layout/cycle6"/>
    <dgm:cxn modelId="{88444DF5-2385-4567-B09D-FC5B326F1771}" type="presOf" srcId="{0B4A9959-5B39-485E-B709-4E71FE2E4D43}" destId="{ADC5D02A-70CA-4238-9871-326FC1F86691}" srcOrd="0" destOrd="0" presId="urn:microsoft.com/office/officeart/2005/8/layout/cycle6"/>
    <dgm:cxn modelId="{E2379706-6043-4885-934A-854C0B1F2777}" srcId="{D5EDBBAE-65D3-4A81-873F-C84E5A83E479}" destId="{7478FCC6-B68A-42AA-B8FE-2727B210A51D}" srcOrd="0" destOrd="0" parTransId="{648A9DDE-C4C5-4426-B36D-B4444713F1D5}" sibTransId="{50BD5A55-B712-432C-80CB-2CD30471A350}"/>
    <dgm:cxn modelId="{C2C61880-23F8-4355-9657-AE1B91474BCA}" type="presOf" srcId="{8459C79E-8407-489E-A8C5-9866C5780128}" destId="{EC3B47BE-2198-412E-ABBF-D36161FC7796}" srcOrd="0" destOrd="0" presId="urn:microsoft.com/office/officeart/2005/8/layout/cycle6"/>
    <dgm:cxn modelId="{46EAB2D6-1BAB-4DF2-92CF-7A1DCB81D053}" type="presOf" srcId="{50BD5A55-B712-432C-80CB-2CD30471A350}" destId="{5F604884-6093-4638-BF3D-CE87DB67A364}" srcOrd="0" destOrd="0" presId="urn:microsoft.com/office/officeart/2005/8/layout/cycle6"/>
    <dgm:cxn modelId="{C892538A-15CF-46A7-BFF1-D15129E0D2FB}" type="presOf" srcId="{AA91147C-10CA-4942-A50B-92AF2DC63375}" destId="{9894EE06-C55D-4700-A048-6A4C762D719E}" srcOrd="0" destOrd="0" presId="urn:microsoft.com/office/officeart/2005/8/layout/cycle6"/>
    <dgm:cxn modelId="{1997652C-2123-4E32-B06D-B078343F6AEE}" type="presOf" srcId="{D5EDBBAE-65D3-4A81-873F-C84E5A83E479}" destId="{023FA993-23B2-409D-A74D-0ACD04F896AF}" srcOrd="0" destOrd="0" presId="urn:microsoft.com/office/officeart/2005/8/layout/cycle6"/>
    <dgm:cxn modelId="{E8CF7605-64C4-4872-879E-CA629E68A2D6}" type="presOf" srcId="{7478FCC6-B68A-42AA-B8FE-2727B210A51D}" destId="{8A86A7A9-154B-4C65-9ACF-8774CFEC4617}" srcOrd="0" destOrd="0" presId="urn:microsoft.com/office/officeart/2005/8/layout/cycle6"/>
    <dgm:cxn modelId="{597C5D9B-943D-48B9-977A-48C43B69193A}" type="presParOf" srcId="{023FA993-23B2-409D-A74D-0ACD04F896AF}" destId="{8A86A7A9-154B-4C65-9ACF-8774CFEC4617}" srcOrd="0" destOrd="0" presId="urn:microsoft.com/office/officeart/2005/8/layout/cycle6"/>
    <dgm:cxn modelId="{AB4A60CF-6116-47B2-9F2C-AF02CDDF55B0}" type="presParOf" srcId="{023FA993-23B2-409D-A74D-0ACD04F896AF}" destId="{A3E9EDC8-F847-4F40-8437-F70170A0ADBF}" srcOrd="1" destOrd="0" presId="urn:microsoft.com/office/officeart/2005/8/layout/cycle6"/>
    <dgm:cxn modelId="{AE743E54-9FCD-45B7-8097-3C3E07752AB8}" type="presParOf" srcId="{023FA993-23B2-409D-A74D-0ACD04F896AF}" destId="{5F604884-6093-4638-BF3D-CE87DB67A364}" srcOrd="2" destOrd="0" presId="urn:microsoft.com/office/officeart/2005/8/layout/cycle6"/>
    <dgm:cxn modelId="{568FD1B6-35C0-4E72-9B06-B9EEA2B55AE1}" type="presParOf" srcId="{023FA993-23B2-409D-A74D-0ACD04F896AF}" destId="{ADC5D02A-70CA-4238-9871-326FC1F86691}" srcOrd="3" destOrd="0" presId="urn:microsoft.com/office/officeart/2005/8/layout/cycle6"/>
    <dgm:cxn modelId="{0799B6C9-3C97-426B-9366-36CCCB7582D8}" type="presParOf" srcId="{023FA993-23B2-409D-A74D-0ACD04F896AF}" destId="{918A42BB-4EDD-45B2-84DA-9FB53687BAC0}" srcOrd="4" destOrd="0" presId="urn:microsoft.com/office/officeart/2005/8/layout/cycle6"/>
    <dgm:cxn modelId="{C6EF9C1A-523A-4074-8E78-105C45755074}" type="presParOf" srcId="{023FA993-23B2-409D-A74D-0ACD04F896AF}" destId="{EC3B47BE-2198-412E-ABBF-D36161FC7796}" srcOrd="5" destOrd="0" presId="urn:microsoft.com/office/officeart/2005/8/layout/cycle6"/>
    <dgm:cxn modelId="{1BA3A2D9-1178-4A1A-B887-60B4C2A2637F}" type="presParOf" srcId="{023FA993-23B2-409D-A74D-0ACD04F896AF}" destId="{9894EE06-C55D-4700-A048-6A4C762D719E}" srcOrd="6" destOrd="0" presId="urn:microsoft.com/office/officeart/2005/8/layout/cycle6"/>
    <dgm:cxn modelId="{F8C845EF-D4B9-40AF-A8EC-26D6242A8ADC}" type="presParOf" srcId="{023FA993-23B2-409D-A74D-0ACD04F896AF}" destId="{8F858C1F-B6CC-418D-9D88-8C7BDBFD60F9}" srcOrd="7" destOrd="0" presId="urn:microsoft.com/office/officeart/2005/8/layout/cycle6"/>
    <dgm:cxn modelId="{2CAF8D6F-0D81-49DE-B3E2-8A96577D2812}" type="presParOf" srcId="{023FA993-23B2-409D-A74D-0ACD04F896AF}" destId="{5B042FEE-2B4F-4C61-8C65-9F3985340382}"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EDBBAE-65D3-4A81-873F-C84E5A83E479}"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endParaRPr lang="en-US"/>
        </a:p>
      </dgm:t>
    </dgm:pt>
    <dgm:pt modelId="{7478FCC6-B68A-42AA-B8FE-2727B210A51D}">
      <dgm:prSet phldrT="[Text]" custT="1"/>
      <dgm:spPr/>
      <dgm:t>
        <a:bodyPr/>
        <a:lstStyle/>
        <a:p>
          <a:r>
            <a:rPr lang="en-US" sz="4500" dirty="0" smtClean="0"/>
            <a:t>Doctors</a:t>
          </a:r>
        </a:p>
        <a:p>
          <a:r>
            <a:rPr lang="en-US" sz="4500" dirty="0" smtClean="0"/>
            <a:t>Hospitals</a:t>
          </a:r>
        </a:p>
        <a:p>
          <a:r>
            <a:rPr lang="en-US" sz="4500" dirty="0" smtClean="0"/>
            <a:t>Insurance</a:t>
          </a:r>
        </a:p>
      </dgm:t>
    </dgm:pt>
    <dgm:pt modelId="{648A9DDE-C4C5-4426-B36D-B4444713F1D5}" type="parTrans" cxnId="{E2379706-6043-4885-934A-854C0B1F2777}">
      <dgm:prSet/>
      <dgm:spPr/>
      <dgm:t>
        <a:bodyPr/>
        <a:lstStyle/>
        <a:p>
          <a:endParaRPr lang="en-US"/>
        </a:p>
      </dgm:t>
    </dgm:pt>
    <dgm:pt modelId="{50BD5A55-B712-432C-80CB-2CD30471A350}" type="sibTrans" cxnId="{E2379706-6043-4885-934A-854C0B1F2777}">
      <dgm:prSet/>
      <dgm:spPr/>
      <dgm:t>
        <a:bodyPr/>
        <a:lstStyle/>
        <a:p>
          <a:endParaRPr lang="en-US"/>
        </a:p>
      </dgm:t>
    </dgm:pt>
    <dgm:pt modelId="{AA91147C-10CA-4942-A50B-92AF2DC63375}">
      <dgm:prSet phldrT="[Text]"/>
      <dgm:spPr/>
      <dgm:t>
        <a:bodyPr/>
        <a:lstStyle/>
        <a:p>
          <a:r>
            <a:rPr lang="en-US" dirty="0" smtClean="0"/>
            <a:t>Patient</a:t>
          </a:r>
          <a:endParaRPr lang="en-US" dirty="0"/>
        </a:p>
      </dgm:t>
    </dgm:pt>
    <dgm:pt modelId="{EC06F86B-E9ED-4C46-947E-7D42E7A932D9}" type="parTrans" cxnId="{137122F2-C3CF-47A1-A79B-FB54C49640E3}">
      <dgm:prSet/>
      <dgm:spPr/>
      <dgm:t>
        <a:bodyPr/>
        <a:lstStyle/>
        <a:p>
          <a:endParaRPr lang="en-US"/>
        </a:p>
      </dgm:t>
    </dgm:pt>
    <dgm:pt modelId="{2E9A6925-8454-4E8A-961A-C86E1EBC71A7}" type="sibTrans" cxnId="{137122F2-C3CF-47A1-A79B-FB54C49640E3}">
      <dgm:prSet/>
      <dgm:spPr/>
      <dgm:t>
        <a:bodyPr/>
        <a:lstStyle/>
        <a:p>
          <a:endParaRPr lang="en-US"/>
        </a:p>
      </dgm:t>
    </dgm:pt>
    <dgm:pt modelId="{023FA993-23B2-409D-A74D-0ACD04F896AF}" type="pres">
      <dgm:prSet presAssocID="{D5EDBBAE-65D3-4A81-873F-C84E5A83E479}" presName="cycle" presStyleCnt="0">
        <dgm:presLayoutVars>
          <dgm:dir/>
          <dgm:resizeHandles val="exact"/>
        </dgm:presLayoutVars>
      </dgm:prSet>
      <dgm:spPr/>
      <dgm:t>
        <a:bodyPr/>
        <a:lstStyle/>
        <a:p>
          <a:endParaRPr lang="en-US"/>
        </a:p>
      </dgm:t>
    </dgm:pt>
    <dgm:pt modelId="{8A86A7A9-154B-4C65-9ACF-8774CFEC4617}" type="pres">
      <dgm:prSet presAssocID="{7478FCC6-B68A-42AA-B8FE-2727B210A51D}" presName="node" presStyleLbl="node1" presStyleIdx="0" presStyleCnt="2" custScaleY="182005">
        <dgm:presLayoutVars>
          <dgm:bulletEnabled val="1"/>
        </dgm:presLayoutVars>
      </dgm:prSet>
      <dgm:spPr/>
      <dgm:t>
        <a:bodyPr/>
        <a:lstStyle/>
        <a:p>
          <a:endParaRPr lang="en-US"/>
        </a:p>
      </dgm:t>
    </dgm:pt>
    <dgm:pt modelId="{A3E9EDC8-F847-4F40-8437-F70170A0ADBF}" type="pres">
      <dgm:prSet presAssocID="{7478FCC6-B68A-42AA-B8FE-2727B210A51D}" presName="spNode" presStyleCnt="0"/>
      <dgm:spPr/>
    </dgm:pt>
    <dgm:pt modelId="{5F604884-6093-4638-BF3D-CE87DB67A364}" type="pres">
      <dgm:prSet presAssocID="{50BD5A55-B712-432C-80CB-2CD30471A350}" presName="sibTrans" presStyleLbl="sibTrans1D1" presStyleIdx="0" presStyleCnt="2"/>
      <dgm:spPr/>
      <dgm:t>
        <a:bodyPr/>
        <a:lstStyle/>
        <a:p>
          <a:endParaRPr lang="en-US"/>
        </a:p>
      </dgm:t>
    </dgm:pt>
    <dgm:pt modelId="{9894EE06-C55D-4700-A048-6A4C762D719E}" type="pres">
      <dgm:prSet presAssocID="{AA91147C-10CA-4942-A50B-92AF2DC63375}" presName="node" presStyleLbl="node1" presStyleIdx="1" presStyleCnt="2">
        <dgm:presLayoutVars>
          <dgm:bulletEnabled val="1"/>
        </dgm:presLayoutVars>
      </dgm:prSet>
      <dgm:spPr/>
      <dgm:t>
        <a:bodyPr/>
        <a:lstStyle/>
        <a:p>
          <a:endParaRPr lang="en-US"/>
        </a:p>
      </dgm:t>
    </dgm:pt>
    <dgm:pt modelId="{8F858C1F-B6CC-418D-9D88-8C7BDBFD60F9}" type="pres">
      <dgm:prSet presAssocID="{AA91147C-10CA-4942-A50B-92AF2DC63375}" presName="spNode" presStyleCnt="0"/>
      <dgm:spPr/>
    </dgm:pt>
    <dgm:pt modelId="{5B042FEE-2B4F-4C61-8C65-9F3985340382}" type="pres">
      <dgm:prSet presAssocID="{2E9A6925-8454-4E8A-961A-C86E1EBC71A7}" presName="sibTrans" presStyleLbl="sibTrans1D1" presStyleIdx="1" presStyleCnt="2"/>
      <dgm:spPr/>
      <dgm:t>
        <a:bodyPr/>
        <a:lstStyle/>
        <a:p>
          <a:endParaRPr lang="en-US"/>
        </a:p>
      </dgm:t>
    </dgm:pt>
  </dgm:ptLst>
  <dgm:cxnLst>
    <dgm:cxn modelId="{137122F2-C3CF-47A1-A79B-FB54C49640E3}" srcId="{D5EDBBAE-65D3-4A81-873F-C84E5A83E479}" destId="{AA91147C-10CA-4942-A50B-92AF2DC63375}" srcOrd="1" destOrd="0" parTransId="{EC06F86B-E9ED-4C46-947E-7D42E7A932D9}" sibTransId="{2E9A6925-8454-4E8A-961A-C86E1EBC71A7}"/>
    <dgm:cxn modelId="{8632D082-BC99-4B2C-9C08-80ACF624183E}" type="presOf" srcId="{D5EDBBAE-65D3-4A81-873F-C84E5A83E479}" destId="{023FA993-23B2-409D-A74D-0ACD04F896AF}" srcOrd="0" destOrd="0" presId="urn:microsoft.com/office/officeart/2005/8/layout/cycle6"/>
    <dgm:cxn modelId="{A8AABC63-6447-41ED-B857-0A04682038F0}" type="presOf" srcId="{7478FCC6-B68A-42AA-B8FE-2727B210A51D}" destId="{8A86A7A9-154B-4C65-9ACF-8774CFEC4617}" srcOrd="0" destOrd="0" presId="urn:microsoft.com/office/officeart/2005/8/layout/cycle6"/>
    <dgm:cxn modelId="{E2379706-6043-4885-934A-854C0B1F2777}" srcId="{D5EDBBAE-65D3-4A81-873F-C84E5A83E479}" destId="{7478FCC6-B68A-42AA-B8FE-2727B210A51D}" srcOrd="0" destOrd="0" parTransId="{648A9DDE-C4C5-4426-B36D-B4444713F1D5}" sibTransId="{50BD5A55-B712-432C-80CB-2CD30471A350}"/>
    <dgm:cxn modelId="{89A71897-8BD2-4411-ABC8-10DB84E3860C}" type="presOf" srcId="{AA91147C-10CA-4942-A50B-92AF2DC63375}" destId="{9894EE06-C55D-4700-A048-6A4C762D719E}" srcOrd="0" destOrd="0" presId="urn:microsoft.com/office/officeart/2005/8/layout/cycle6"/>
    <dgm:cxn modelId="{8A7956C8-2D4D-4359-80BD-238DB208E187}" type="presOf" srcId="{2E9A6925-8454-4E8A-961A-C86E1EBC71A7}" destId="{5B042FEE-2B4F-4C61-8C65-9F3985340382}" srcOrd="0" destOrd="0" presId="urn:microsoft.com/office/officeart/2005/8/layout/cycle6"/>
    <dgm:cxn modelId="{43A88824-E377-4A1E-90A4-E98D7062CA40}" type="presOf" srcId="{50BD5A55-B712-432C-80CB-2CD30471A350}" destId="{5F604884-6093-4638-BF3D-CE87DB67A364}" srcOrd="0" destOrd="0" presId="urn:microsoft.com/office/officeart/2005/8/layout/cycle6"/>
    <dgm:cxn modelId="{C37FD0CC-DE0D-4D1C-A28D-3B4BE0384988}" type="presParOf" srcId="{023FA993-23B2-409D-A74D-0ACD04F896AF}" destId="{8A86A7A9-154B-4C65-9ACF-8774CFEC4617}" srcOrd="0" destOrd="0" presId="urn:microsoft.com/office/officeart/2005/8/layout/cycle6"/>
    <dgm:cxn modelId="{64627605-C414-43C7-BCBB-A2367E998B5B}" type="presParOf" srcId="{023FA993-23B2-409D-A74D-0ACD04F896AF}" destId="{A3E9EDC8-F847-4F40-8437-F70170A0ADBF}" srcOrd="1" destOrd="0" presId="urn:microsoft.com/office/officeart/2005/8/layout/cycle6"/>
    <dgm:cxn modelId="{9FEA0B8B-0DE1-42CF-82C9-5A48A36CDE3A}" type="presParOf" srcId="{023FA993-23B2-409D-A74D-0ACD04F896AF}" destId="{5F604884-6093-4638-BF3D-CE87DB67A364}" srcOrd="2" destOrd="0" presId="urn:microsoft.com/office/officeart/2005/8/layout/cycle6"/>
    <dgm:cxn modelId="{CB76DA8A-840F-4B6F-B48F-7F02A5B92B8A}" type="presParOf" srcId="{023FA993-23B2-409D-A74D-0ACD04F896AF}" destId="{9894EE06-C55D-4700-A048-6A4C762D719E}" srcOrd="3" destOrd="0" presId="urn:microsoft.com/office/officeart/2005/8/layout/cycle6"/>
    <dgm:cxn modelId="{0C22F182-9DE5-47FC-8866-615B59EB8485}" type="presParOf" srcId="{023FA993-23B2-409D-A74D-0ACD04F896AF}" destId="{8F858C1F-B6CC-418D-9D88-8C7BDBFD60F9}" srcOrd="4" destOrd="0" presId="urn:microsoft.com/office/officeart/2005/8/layout/cycle6"/>
    <dgm:cxn modelId="{DABAAD76-1C98-473D-8E16-E7D80B74D49C}" type="presParOf" srcId="{023FA993-23B2-409D-A74D-0ACD04F896AF}" destId="{5B042FEE-2B4F-4C61-8C65-9F3985340382}" srcOrd="5"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6A7A9-154B-4C65-9ACF-8774CFEC4617}">
      <dsp:nvSpPr>
        <dsp:cNvPr id="0" name=""/>
        <dsp:cNvSpPr/>
      </dsp:nvSpPr>
      <dsp:spPr>
        <a:xfrm>
          <a:off x="3076054" y="946"/>
          <a:ext cx="2077491" cy="135036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Doctors and hospitals</a:t>
          </a:r>
          <a:endParaRPr lang="en-US" sz="2700" kern="1200" dirty="0"/>
        </a:p>
      </dsp:txBody>
      <dsp:txXfrm>
        <a:off x="3141974" y="66866"/>
        <a:ext cx="1945651" cy="1218529"/>
      </dsp:txXfrm>
    </dsp:sp>
    <dsp:sp modelId="{5F604884-6093-4638-BF3D-CE87DB67A364}">
      <dsp:nvSpPr>
        <dsp:cNvPr id="0" name=""/>
        <dsp:cNvSpPr/>
      </dsp:nvSpPr>
      <dsp:spPr>
        <a:xfrm>
          <a:off x="2315006" y="676131"/>
          <a:ext cx="3599586" cy="3599586"/>
        </a:xfrm>
        <a:custGeom>
          <a:avLst/>
          <a:gdLst/>
          <a:ahLst/>
          <a:cxnLst/>
          <a:rect l="0" t="0" r="0" b="0"/>
          <a:pathLst>
            <a:path>
              <a:moveTo>
                <a:pt x="2853606" y="340775"/>
              </a:moveTo>
              <a:arcTo wR="1799793" hR="1799793" stAng="18350381" swAng="364458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DC5D02A-70CA-4238-9871-326FC1F86691}">
      <dsp:nvSpPr>
        <dsp:cNvPr id="0" name=""/>
        <dsp:cNvSpPr/>
      </dsp:nvSpPr>
      <dsp:spPr>
        <a:xfrm>
          <a:off x="4634720" y="2700636"/>
          <a:ext cx="2077491" cy="135036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Insurance</a:t>
          </a:r>
          <a:endParaRPr lang="en-US" sz="2700" kern="1200" dirty="0"/>
        </a:p>
      </dsp:txBody>
      <dsp:txXfrm>
        <a:off x="4700640" y="2766556"/>
        <a:ext cx="1945651" cy="1218529"/>
      </dsp:txXfrm>
    </dsp:sp>
    <dsp:sp modelId="{EC3B47BE-2198-412E-ABBF-D36161FC7796}">
      <dsp:nvSpPr>
        <dsp:cNvPr id="0" name=""/>
        <dsp:cNvSpPr/>
      </dsp:nvSpPr>
      <dsp:spPr>
        <a:xfrm>
          <a:off x="2315006" y="676131"/>
          <a:ext cx="3599586" cy="3599586"/>
        </a:xfrm>
        <a:custGeom>
          <a:avLst/>
          <a:gdLst/>
          <a:ahLst/>
          <a:cxnLst/>
          <a:rect l="0" t="0" r="0" b="0"/>
          <a:pathLst>
            <a:path>
              <a:moveTo>
                <a:pt x="2655356" y="3383227"/>
              </a:moveTo>
              <a:arcTo wR="1799793" hR="1799793" stAng="3697002" swAng="340599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94EE06-C55D-4700-A048-6A4C762D719E}">
      <dsp:nvSpPr>
        <dsp:cNvPr id="0" name=""/>
        <dsp:cNvSpPr/>
      </dsp:nvSpPr>
      <dsp:spPr>
        <a:xfrm>
          <a:off x="1517387" y="2700636"/>
          <a:ext cx="2077491" cy="135036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Patient</a:t>
          </a:r>
          <a:endParaRPr lang="en-US" sz="2700" kern="1200" dirty="0"/>
        </a:p>
      </dsp:txBody>
      <dsp:txXfrm>
        <a:off x="1583307" y="2766556"/>
        <a:ext cx="1945651" cy="1218529"/>
      </dsp:txXfrm>
    </dsp:sp>
    <dsp:sp modelId="{5B042FEE-2B4F-4C61-8C65-9F3985340382}">
      <dsp:nvSpPr>
        <dsp:cNvPr id="0" name=""/>
        <dsp:cNvSpPr/>
      </dsp:nvSpPr>
      <dsp:spPr>
        <a:xfrm>
          <a:off x="2315006" y="676131"/>
          <a:ext cx="3599586" cy="3599586"/>
        </a:xfrm>
        <a:custGeom>
          <a:avLst/>
          <a:gdLst/>
          <a:ahLst/>
          <a:cxnLst/>
          <a:rect l="0" t="0" r="0" b="0"/>
          <a:pathLst>
            <a:path>
              <a:moveTo>
                <a:pt x="11865" y="2006119"/>
              </a:moveTo>
              <a:arcTo wR="1799793" hR="1799793" stAng="10405031" swAng="364458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6A7A9-154B-4C65-9ACF-8774CFEC4617}">
      <dsp:nvSpPr>
        <dsp:cNvPr id="0" name=""/>
        <dsp:cNvSpPr/>
      </dsp:nvSpPr>
      <dsp:spPr>
        <a:xfrm>
          <a:off x="574670" y="271118"/>
          <a:ext cx="3367385" cy="39837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Doctors</a:t>
          </a:r>
        </a:p>
        <a:p>
          <a:pPr lvl="0" algn="ctr" defTabSz="2000250">
            <a:lnSpc>
              <a:spcPct val="90000"/>
            </a:lnSpc>
            <a:spcBef>
              <a:spcPct val="0"/>
            </a:spcBef>
            <a:spcAft>
              <a:spcPct val="35000"/>
            </a:spcAft>
          </a:pPr>
          <a:r>
            <a:rPr lang="en-US" sz="4500" kern="1200" dirty="0" smtClean="0"/>
            <a:t>Hospitals</a:t>
          </a:r>
        </a:p>
        <a:p>
          <a:pPr lvl="0" algn="ctr" defTabSz="2000250">
            <a:lnSpc>
              <a:spcPct val="90000"/>
            </a:lnSpc>
            <a:spcBef>
              <a:spcPct val="0"/>
            </a:spcBef>
            <a:spcAft>
              <a:spcPct val="35000"/>
            </a:spcAft>
          </a:pPr>
          <a:r>
            <a:rPr lang="en-US" sz="4500" kern="1200" dirty="0" smtClean="0"/>
            <a:t>Insurance</a:t>
          </a:r>
        </a:p>
      </dsp:txBody>
      <dsp:txXfrm>
        <a:off x="739052" y="435500"/>
        <a:ext cx="3038621" cy="3654962"/>
      </dsp:txXfrm>
    </dsp:sp>
    <dsp:sp modelId="{5F604884-6093-4638-BF3D-CE87DB67A364}">
      <dsp:nvSpPr>
        <dsp:cNvPr id="0" name=""/>
        <dsp:cNvSpPr/>
      </dsp:nvSpPr>
      <dsp:spPr>
        <a:xfrm>
          <a:off x="2258363" y="2254926"/>
          <a:ext cx="3712873" cy="3712873"/>
        </a:xfrm>
        <a:custGeom>
          <a:avLst/>
          <a:gdLst/>
          <a:ahLst/>
          <a:cxnLst/>
          <a:rect l="0" t="0" r="0" b="0"/>
          <a:pathLst>
            <a:path>
              <a:moveTo>
                <a:pt x="1687132" y="7736"/>
              </a:moveTo>
              <a:arcTo wR="1856436" hR="1856436" stAng="15886047" swAng="62790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94EE06-C55D-4700-A048-6A4C762D719E}">
      <dsp:nvSpPr>
        <dsp:cNvPr id="0" name=""/>
        <dsp:cNvSpPr/>
      </dsp:nvSpPr>
      <dsp:spPr>
        <a:xfrm>
          <a:off x="4287544" y="1168581"/>
          <a:ext cx="3367385" cy="2188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US" sz="6500" kern="1200" dirty="0" smtClean="0"/>
            <a:t>Patient</a:t>
          </a:r>
          <a:endParaRPr lang="en-US" sz="6500" kern="1200" dirty="0"/>
        </a:p>
      </dsp:txBody>
      <dsp:txXfrm>
        <a:off x="4394392" y="1275429"/>
        <a:ext cx="3153689" cy="1975104"/>
      </dsp:txXfrm>
    </dsp:sp>
    <dsp:sp modelId="{5B042FEE-2B4F-4C61-8C65-9F3985340382}">
      <dsp:nvSpPr>
        <dsp:cNvPr id="0" name=""/>
        <dsp:cNvSpPr/>
      </dsp:nvSpPr>
      <dsp:spPr>
        <a:xfrm>
          <a:off x="2258363" y="-1441837"/>
          <a:ext cx="3712873" cy="3712873"/>
        </a:xfrm>
        <a:custGeom>
          <a:avLst/>
          <a:gdLst/>
          <a:ahLst/>
          <a:cxnLst/>
          <a:rect l="0" t="0" r="0" b="0"/>
          <a:pathLst>
            <a:path>
              <a:moveTo>
                <a:pt x="2025740" y="3705137"/>
              </a:moveTo>
              <a:arcTo wR="1856436" hR="1856436" stAng="5086047" swAng="62790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784F01-D5F9-2C4D-BF83-B2F2FE9AF44E}" type="datetimeFigureOut">
              <a:rPr lang="en-US" smtClean="0"/>
              <a:t>10/10/13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C96670-33B1-8445-8393-98F2B5DA746E}" type="slidenum">
              <a:rPr lang="en-US" smtClean="0"/>
              <a:t>‹#›</a:t>
            </a:fld>
            <a:endParaRPr lang="en-US"/>
          </a:p>
        </p:txBody>
      </p:sp>
    </p:spTree>
    <p:extLst>
      <p:ext uri="{BB962C8B-B14F-4D97-AF65-F5344CB8AC3E}">
        <p14:creationId xmlns:p14="http://schemas.microsoft.com/office/powerpoint/2010/main" val="255163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1F7325-6221-499F-BF78-15A89D34720C}" type="datetimeFigureOut">
              <a:rPr lang="en-US" smtClean="0"/>
              <a:pPr/>
              <a:t>10/10/13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086D6C-8222-4D93-B3C7-87D0348AE124}" type="slidenum">
              <a:rPr lang="en-US" smtClean="0"/>
              <a:pPr/>
              <a:t>‹#›</a:t>
            </a:fld>
            <a:endParaRPr lang="en-US"/>
          </a:p>
        </p:txBody>
      </p:sp>
    </p:spTree>
    <p:extLst>
      <p:ext uri="{BB962C8B-B14F-4D97-AF65-F5344CB8AC3E}">
        <p14:creationId xmlns:p14="http://schemas.microsoft.com/office/powerpoint/2010/main" val="634064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9B8E26E4-77B4-416C-9FE0-5E531CC0FD2B}" type="slidenum">
              <a:rPr lang="en-US" smtClean="0"/>
              <a:pPr/>
              <a:t>22</a:t>
            </a:fld>
            <a:endParaRPr 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87BF66-4856-4B8C-B4D8-094E339FAB58}"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87BF66-4856-4B8C-B4D8-094E339FAB58}"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87BF66-4856-4B8C-B4D8-094E339FAB58}"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87BF66-4856-4B8C-B4D8-094E339FAB58}"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87BF66-4856-4B8C-B4D8-094E339FAB58}"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87BF66-4856-4B8C-B4D8-094E339FAB58}" type="datetimeFigureOut">
              <a:rPr lang="en-US" smtClean="0"/>
              <a:pPr/>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87BF66-4856-4B8C-B4D8-094E339FAB58}" type="datetimeFigureOut">
              <a:rPr lang="en-US" smtClean="0"/>
              <a:pPr/>
              <a:t>10/10/13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87BF66-4856-4B8C-B4D8-094E339FAB58}" type="datetimeFigureOut">
              <a:rPr lang="en-US" smtClean="0"/>
              <a:pPr/>
              <a:t>10/10/13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7BF66-4856-4B8C-B4D8-094E339FAB58}" type="datetimeFigureOut">
              <a:rPr lang="en-US" smtClean="0"/>
              <a:pPr/>
              <a:t>10/10/13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87BF66-4856-4B8C-B4D8-094E339FAB58}" type="datetimeFigureOut">
              <a:rPr lang="en-US" smtClean="0"/>
              <a:pPr/>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87BF66-4856-4B8C-B4D8-094E339FAB58}" type="datetimeFigureOut">
              <a:rPr lang="en-US" smtClean="0"/>
              <a:pPr/>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B1530-D753-4053-B3D1-1AB9D69A45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7BF66-4856-4B8C-B4D8-094E339FAB58}" type="datetimeFigureOut">
              <a:rPr lang="en-US" smtClean="0"/>
              <a:pPr/>
              <a:t>10/10/13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B1530-D753-4053-B3D1-1AB9D69A45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Microsoft_Excel_97_-_2004_Worksheet1.xls"/><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ejm.org/toc/nejm/310/23/"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hyperlink" Target="http://www.calnurses.org/media-center/press-releases/2009/september/california-s-real-death-panels-insurers-deny-21-of-claims.html" TargetMode="External"/><Relationship Id="rId4" Type="http://schemas.openxmlformats.org/officeDocument/2006/relationships/hyperlink" Target="http://www.consumerreports.org/health/insurance/health-insurance/overview/health-insurance-ov.htm" TargetMode="External"/><Relationship Id="rId1" Type="http://schemas.openxmlformats.org/officeDocument/2006/relationships/slideLayout" Target="../slideLayouts/slideLayout2.xml"/><Relationship Id="rId2" Type="http://schemas.openxmlformats.org/officeDocument/2006/relationships/hyperlink" Target="http://articles.latimes.com/2006/sep/17/business/fi-revoke17" TargetMode="Externa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Managed care</a:t>
            </a:r>
            <a:endParaRPr lang="en-US" dirty="0"/>
          </a:p>
        </p:txBody>
      </p:sp>
      <p:sp>
        <p:nvSpPr>
          <p:cNvPr id="5" name="Subtitle 4"/>
          <p:cNvSpPr>
            <a:spLocks noGrp="1"/>
          </p:cNvSpPr>
          <p:nvPr>
            <p:ph type="subTitle" idx="1"/>
          </p:nvPr>
        </p:nvSpPr>
        <p:spPr/>
        <p:txBody>
          <a:bodyPr/>
          <a:lstStyle/>
          <a:p>
            <a:r>
              <a:rPr lang="en-US" dirty="0" smtClean="0"/>
              <a:t>HSPM </a:t>
            </a:r>
            <a:r>
              <a:rPr lang="en-US" dirty="0" smtClean="0"/>
              <a:t>714 J50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Undermining trust</a:t>
            </a:r>
            <a:endParaRPr lang="en-US" dirty="0"/>
          </a:p>
        </p:txBody>
      </p:sp>
      <p:sp>
        <p:nvSpPr>
          <p:cNvPr id="3" name="Content Placeholder 2"/>
          <p:cNvSpPr>
            <a:spLocks noGrp="1"/>
          </p:cNvSpPr>
          <p:nvPr>
            <p:ph idx="1"/>
          </p:nvPr>
        </p:nvSpPr>
        <p:spPr/>
        <p:txBody>
          <a:bodyPr/>
          <a:lstStyle/>
          <a:p>
            <a:pPr lvl="1"/>
            <a:r>
              <a:rPr lang="en-US" dirty="0" smtClean="0"/>
              <a:t>A principal-agent problem</a:t>
            </a:r>
          </a:p>
          <a:p>
            <a:r>
              <a:rPr lang="en-US" dirty="0" smtClean="0"/>
              <a:t>FFS – pays provider to do more than you need</a:t>
            </a:r>
          </a:p>
          <a:p>
            <a:r>
              <a:rPr lang="en-US" dirty="0" smtClean="0"/>
              <a:t>HMO – pays provider to do less than you need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HMO history</a:t>
            </a:r>
            <a:endParaRPr lang="en-US" dirty="0"/>
          </a:p>
        </p:txBody>
      </p:sp>
      <p:sp>
        <p:nvSpPr>
          <p:cNvPr id="3" name="Content Placeholder 2"/>
          <p:cNvSpPr>
            <a:spLocks noGrp="1"/>
          </p:cNvSpPr>
          <p:nvPr>
            <p:ph idx="1"/>
          </p:nvPr>
        </p:nvSpPr>
        <p:spPr/>
        <p:txBody>
          <a:bodyPr>
            <a:normAutofit/>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Mayer, T.R., and Mayer, G.G., "HMOs: Origins and Development"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i="1" dirty="0" smtClean="0"/>
              <a:t>N </a:t>
            </a:r>
            <a:r>
              <a:rPr lang="en-US" i="1" dirty="0" err="1" smtClean="0"/>
              <a:t>Engl</a:t>
            </a:r>
            <a:r>
              <a:rPr lang="en-US" i="1" dirty="0" smtClean="0"/>
              <a:t> J Med</a:t>
            </a:r>
            <a:r>
              <a:rPr lang="en-US" dirty="0" smtClean="0"/>
              <a:t>, February 28, 1985, </a:t>
            </a:r>
            <a:r>
              <a:rPr lang="en-US" i="1" dirty="0" smtClean="0"/>
              <a:t>312</a:t>
            </a:r>
            <a:r>
              <a:rPr lang="en-US" dirty="0" smtClean="0"/>
              <a:t>, pp. 590-594.</a:t>
            </a:r>
          </a:p>
          <a:p>
            <a:r>
              <a:rPr lang="en-US" dirty="0" smtClean="0"/>
              <a:t>History of prepaid group practice, the precursor of modern HMOs.  </a:t>
            </a:r>
          </a:p>
          <a:p>
            <a:r>
              <a:rPr lang="en-US" dirty="0" smtClean="0"/>
              <a:t>Early prepaid group practice doctors were rebels, who had to fight medical societies at every step. </a:t>
            </a:r>
          </a:p>
          <a:p>
            <a:r>
              <a:rPr lang="en-US" dirty="0" smtClean="0"/>
              <a:t>The first prepaid group practice remembered today began around 1910 in Tacoma, Washington, where two docs contracted with lumber firms to provide care for workers for a capitation payment of 50 cents per month. Grew to a chain of 20 clinics in Washington and Oregon.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HMO’s and insurance</a:t>
            </a:r>
            <a:endParaRPr lang="en-US" dirty="0"/>
          </a:p>
        </p:txBody>
      </p:sp>
      <p:sp>
        <p:nvSpPr>
          <p:cNvPr id="3" name="Content Placeholder 2"/>
          <p:cNvSpPr>
            <a:spLocks noGrp="1"/>
          </p:cNvSpPr>
          <p:nvPr>
            <p:ph idx="1"/>
          </p:nvPr>
        </p:nvSpPr>
        <p:spPr/>
        <p:txBody>
          <a:bodyPr>
            <a:normAutofit lnSpcReduction="10000"/>
          </a:bodyPr>
          <a:lstStyle/>
          <a:p>
            <a:r>
              <a:rPr lang="en-US" dirty="0" smtClean="0"/>
              <a:t>1927 – first prepaid hospital care. </a:t>
            </a:r>
          </a:p>
          <a:p>
            <a:pPr lvl="1"/>
            <a:r>
              <a:rPr lang="en-US" dirty="0" smtClean="0"/>
              <a:t>In Elk City, OK, a doc built a community hospital by selling shares to finance construction. Shareholders ($50/each) got free care at the hospital.  [Inspired by stock market boom, not Depression.]</a:t>
            </a:r>
          </a:p>
          <a:p>
            <a:r>
              <a:rPr lang="en-US" dirty="0" smtClean="0"/>
              <a:t>1929 – first hospitalization insurance.  School teachers could pay $0.50/month and get free care at the Baylor Hospital in Dallas. </a:t>
            </a:r>
            <a:br>
              <a:rPr lang="en-US" dirty="0" smtClean="0"/>
            </a:b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Societies vs. the HMOs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To most doctors, prepaid practice represented a threat to individual proprietorship practice.   </a:t>
            </a:r>
            <a:endParaRPr lang="en-US" dirty="0"/>
          </a:p>
          <a:p>
            <a:r>
              <a:rPr lang="en-US" dirty="0" smtClean="0"/>
              <a:t>In Elk City, the local medical society ejected the doc. The state licensing board tried to take away his license, and discriminated against any doc who would work at that hospital. </a:t>
            </a:r>
          </a:p>
          <a:p>
            <a:r>
              <a:rPr lang="en-US" dirty="0" smtClean="0"/>
              <a:t>Meantime, the doc toured the country during the 1930s and '40s encouraging farmers to set up similar plans. </a:t>
            </a:r>
          </a:p>
          <a:p>
            <a:pPr lvl="1"/>
            <a:r>
              <a:rPr lang="en-US" dirty="0" smtClean="0"/>
              <a:t>One of those plans was the Group Health Cooperative of Seattle, that later was used in the RAND experiment (Ware article). It, too faced medical society opposition, which led to a court battle that the med soc lost in 1957. </a:t>
            </a:r>
          </a:p>
          <a:p>
            <a:pPr>
              <a:buNone/>
            </a:pPr>
            <a:endParaRPr lang="en-US" dirty="0" smtClean="0"/>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Societies vs. the HMOs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Other early capitation clinics were in Los Angeles (1929), where docs were also ejected from med soc. </a:t>
            </a:r>
          </a:p>
          <a:p>
            <a:r>
              <a:rPr lang="en-US" dirty="0" smtClean="0"/>
              <a:t>1930s Oregon doctors boycotted hospitalization insurance plans, but soon ... </a:t>
            </a:r>
          </a:p>
          <a:p>
            <a:r>
              <a:rPr lang="en-US" dirty="0" smtClean="0"/>
              <a:t>What to do about capital requirements beyond what an individual doctor could afford?  Non-profit hospitals, at which doctors are not employees, but are "staff" with decision-making power. </a:t>
            </a:r>
          </a:p>
          <a:p>
            <a:r>
              <a:rPr lang="en-US" dirty="0" smtClean="0"/>
              <a:t>The AMA embraced Blue Cross (Baylor plan) as an preferable alternative to prepaid group </a:t>
            </a:r>
            <a:r>
              <a:rPr lang="en-US" dirty="0" err="1" smtClean="0"/>
              <a:t>capitated</a:t>
            </a:r>
            <a:r>
              <a:rPr lang="en-US" dirty="0" smtClean="0"/>
              <a:t> practice. </a:t>
            </a:r>
          </a:p>
          <a:p>
            <a:endParaRPr lang="en-US" dirty="0" smtClean="0"/>
          </a:p>
          <a:p>
            <a:endParaRPr lang="en-US"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HMO history</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Other early HMOs were </a:t>
            </a:r>
          </a:p>
          <a:p>
            <a:pPr lvl="1"/>
            <a:r>
              <a:rPr lang="en-US" dirty="0" smtClean="0"/>
              <a:t>the Group Health Plan of Washington DC (1937),</a:t>
            </a:r>
          </a:p>
          <a:p>
            <a:pPr lvl="1"/>
            <a:r>
              <a:rPr lang="en-US" dirty="0" smtClean="0"/>
              <a:t>Kaiser plan in California (1942), </a:t>
            </a:r>
          </a:p>
          <a:p>
            <a:pPr lvl="1"/>
            <a:r>
              <a:rPr lang="en-US" dirty="0" smtClean="0"/>
              <a:t>HIP of NY (1944). </a:t>
            </a:r>
          </a:p>
          <a:p>
            <a:r>
              <a:rPr lang="en-US" dirty="0" smtClean="0"/>
              <a:t>In 1970 there were about 30 PGPs in US. </a:t>
            </a:r>
          </a:p>
          <a:p>
            <a:r>
              <a:rPr lang="en-US" dirty="0" smtClean="0"/>
              <a:t>By 1975 there were 166. </a:t>
            </a:r>
          </a:p>
          <a:p>
            <a:r>
              <a:rPr lang="en-US" dirty="0" smtClean="0"/>
              <a:t>By 1985 there were 300+ plans with 15 million members. </a:t>
            </a:r>
          </a:p>
          <a:p>
            <a:r>
              <a:rPr lang="en-US" dirty="0" smtClean="0"/>
              <a:t>By mid-1990s, membership was over 40 million.</a:t>
            </a:r>
            <a:br>
              <a:rPr lang="en-US" dirty="0" smtClean="0"/>
            </a:b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policy and HMOs</a:t>
            </a:r>
            <a:endParaRPr lang="en-US" dirty="0"/>
          </a:p>
        </p:txBody>
      </p:sp>
      <p:sp>
        <p:nvSpPr>
          <p:cNvPr id="3" name="Content Placeholder 2"/>
          <p:cNvSpPr>
            <a:spLocks noGrp="1"/>
          </p:cNvSpPr>
          <p:nvPr>
            <p:ph idx="1"/>
          </p:nvPr>
        </p:nvSpPr>
        <p:spPr/>
        <p:txBody>
          <a:bodyPr>
            <a:normAutofit/>
          </a:bodyPr>
          <a:lstStyle/>
          <a:p>
            <a:r>
              <a:rPr lang="en-US" dirty="0" smtClean="0"/>
              <a:t>HMOs exempted from insurance regulation</a:t>
            </a:r>
          </a:p>
          <a:p>
            <a:pPr lvl="1"/>
            <a:r>
              <a:rPr lang="en-US" dirty="0" smtClean="0"/>
              <a:t>For insurance companies, it’s to guarantee solvency.  </a:t>
            </a:r>
          </a:p>
          <a:p>
            <a:pPr lvl="1"/>
            <a:r>
              <a:rPr lang="en-US" dirty="0" smtClean="0"/>
              <a:t>Prepaid group practice got special lenient treatment by the states, with little or no cash reserve required.</a:t>
            </a:r>
          </a:p>
          <a:p>
            <a:pPr lvl="1"/>
            <a:r>
              <a:rPr lang="en-US" dirty="0" smtClean="0"/>
              <a:t>Prepaid practice pays in service, not in money.  That was the rationale.  </a:t>
            </a:r>
            <a:r>
              <a:rPr lang="en-US" dirty="0" smtClean="0"/>
              <a:t/>
            </a:r>
            <a:br>
              <a:rPr lang="en-US" dirty="0" smtClean="0"/>
            </a:br>
            <a:endParaRPr lang="en-US" dirty="0" smtClean="0"/>
          </a:p>
          <a:p>
            <a:pPr marL="0" indent="0">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a:t>
            </a:r>
            <a:r>
              <a:rPr lang="en-US" dirty="0" smtClean="0"/>
              <a:t>arly 1970s:</a:t>
            </a:r>
            <a:r>
              <a:rPr lang="en-US" dirty="0"/>
              <a:t>  </a:t>
            </a:r>
            <a:br>
              <a:rPr lang="en-US" dirty="0"/>
            </a:br>
            <a:r>
              <a:rPr lang="en-US" dirty="0"/>
              <a:t>The Nixon Administration and Congress supported HMOs.</a:t>
            </a:r>
            <a:endParaRPr lang="en-US" dirty="0"/>
          </a:p>
        </p:txBody>
      </p:sp>
      <p:sp>
        <p:nvSpPr>
          <p:cNvPr id="4" name="Text Placeholder 3"/>
          <p:cNvSpPr>
            <a:spLocks noGrp="1"/>
          </p:cNvSpPr>
          <p:nvPr>
            <p:ph type="body" idx="1"/>
          </p:nvPr>
        </p:nvSpPr>
        <p:spPr/>
        <p:txBody>
          <a:bodyPr/>
          <a:lstStyle/>
          <a:p>
            <a:r>
              <a:rPr lang="en-US" dirty="0"/>
              <a:t>For conservatives, </a:t>
            </a:r>
          </a:p>
        </p:txBody>
      </p:sp>
      <p:sp>
        <p:nvSpPr>
          <p:cNvPr id="3" name="Content Placeholder 2"/>
          <p:cNvSpPr>
            <a:spLocks noGrp="1"/>
          </p:cNvSpPr>
          <p:nvPr>
            <p:ph sz="half" idx="2"/>
          </p:nvPr>
        </p:nvSpPr>
        <p:spPr/>
        <p:txBody>
          <a:bodyPr>
            <a:normAutofit/>
          </a:bodyPr>
          <a:lstStyle/>
          <a:p>
            <a:r>
              <a:rPr lang="en-US" dirty="0" smtClean="0"/>
              <a:t>HMOs </a:t>
            </a:r>
            <a:r>
              <a:rPr lang="en-US" dirty="0" smtClean="0"/>
              <a:t>were a market alternative to national health insurance.  (The term "HMO" was coined by Paul Ellwood in 1971 to appeal to them.) </a:t>
            </a:r>
          </a:p>
        </p:txBody>
      </p:sp>
      <p:sp>
        <p:nvSpPr>
          <p:cNvPr id="5" name="Text Placeholder 4"/>
          <p:cNvSpPr>
            <a:spLocks noGrp="1"/>
          </p:cNvSpPr>
          <p:nvPr>
            <p:ph type="body" sz="quarter" idx="3"/>
          </p:nvPr>
        </p:nvSpPr>
        <p:spPr/>
        <p:txBody>
          <a:bodyPr/>
          <a:lstStyle/>
          <a:p>
            <a:r>
              <a:rPr lang="en-US" dirty="0"/>
              <a:t>For </a:t>
            </a:r>
            <a:r>
              <a:rPr lang="en-US" dirty="0" smtClean="0"/>
              <a:t>liberals</a:t>
            </a:r>
            <a:endParaRPr lang="en-US" dirty="0"/>
          </a:p>
        </p:txBody>
      </p:sp>
      <p:sp>
        <p:nvSpPr>
          <p:cNvPr id="6" name="Content Placeholder 5"/>
          <p:cNvSpPr>
            <a:spLocks noGrp="1"/>
          </p:cNvSpPr>
          <p:nvPr>
            <p:ph sz="quarter" idx="4"/>
          </p:nvPr>
        </p:nvSpPr>
        <p:spPr/>
        <p:txBody>
          <a:bodyPr/>
          <a:lstStyle/>
          <a:p>
            <a:r>
              <a:rPr lang="en-US" dirty="0"/>
              <a:t>HMOs were a potential way that a national health insurance system could be managed, as was later attempted in the 1993 Clinton plan.</a:t>
            </a:r>
            <a:br>
              <a:rPr lang="en-US" dirty="0"/>
            </a:br>
            <a:r>
              <a:rPr lang="en-US" dirty="0"/>
              <a:t/>
            </a:r>
            <a:br>
              <a:rPr lang="en-US" dirty="0"/>
            </a:br>
            <a:endParaRPr lang="en-US" dirty="0"/>
          </a:p>
        </p:txBody>
      </p:sp>
    </p:spTree>
    <p:extLst>
      <p:ext uri="{BB962C8B-B14F-4D97-AF65-F5344CB8AC3E}">
        <p14:creationId xmlns:p14="http://schemas.microsoft.com/office/powerpoint/2010/main" val="3520685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drove HMO growth</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1973 law established subsidies for HMO start-up and </a:t>
            </a:r>
          </a:p>
          <a:p>
            <a:r>
              <a:rPr lang="en-US" dirty="0" smtClean="0"/>
              <a:t>required that employers allow employees to join a Federally qualified HMO if one </a:t>
            </a:r>
            <a:r>
              <a:rPr lang="en-US" dirty="0" smtClean="0"/>
              <a:t>existed </a:t>
            </a:r>
            <a:r>
              <a:rPr lang="en-US" dirty="0" smtClean="0"/>
              <a:t>in their area.  </a:t>
            </a:r>
          </a:p>
          <a:p>
            <a:r>
              <a:rPr lang="en-US" dirty="0" smtClean="0"/>
              <a:t>The law </a:t>
            </a:r>
            <a:r>
              <a:rPr lang="en-US" dirty="0" smtClean="0"/>
              <a:t>also encouraged IPAs </a:t>
            </a:r>
            <a:r>
              <a:rPr lang="en-US" dirty="0" smtClean="0"/>
              <a:t>(Independent Practice Associations)</a:t>
            </a:r>
          </a:p>
          <a:p>
            <a:pPr lvl="1"/>
            <a:r>
              <a:rPr lang="en-US" dirty="0" smtClean="0"/>
              <a:t>IPAs were also called Foundations</a:t>
            </a:r>
          </a:p>
          <a:p>
            <a:r>
              <a:rPr lang="en-US" dirty="0" smtClean="0"/>
              <a:t>IPAs were docs' attempts to compete with PGPs while maintaining independence. </a:t>
            </a:r>
          </a:p>
          <a:p>
            <a:r>
              <a:rPr lang="en-US" dirty="0" smtClean="0"/>
              <a:t>The IPAs grew and spread faster than prepaid group practices</a:t>
            </a:r>
            <a:r>
              <a:rPr lang="en-US" dirty="0" smtClean="0"/>
              <a:t>.  </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for service or charity</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Independent self-employed doctors</a:t>
            </a:r>
          </a:p>
          <a:p>
            <a:pPr lvl="1"/>
            <a:r>
              <a:rPr lang="en-US" dirty="0" smtClean="0"/>
              <a:t>Paid fee-for-service</a:t>
            </a:r>
          </a:p>
          <a:p>
            <a:pPr lvl="1"/>
            <a:r>
              <a:rPr lang="en-US" dirty="0" smtClean="0"/>
              <a:t>Not hospital employees</a:t>
            </a:r>
          </a:p>
          <a:p>
            <a:r>
              <a:rPr lang="en-US" dirty="0" smtClean="0"/>
              <a:t>Hospitals</a:t>
            </a:r>
          </a:p>
          <a:p>
            <a:pPr lvl="2"/>
            <a:r>
              <a:rPr lang="en-US" dirty="0" smtClean="0"/>
              <a:t>Before aseptic surgery, hospitals were places for poor people to go to die.</a:t>
            </a:r>
          </a:p>
          <a:p>
            <a:pPr lvl="2"/>
            <a:r>
              <a:rPr lang="en-US" dirty="0" smtClean="0"/>
              <a:t>Or get free care (“dispensaries”)</a:t>
            </a:r>
          </a:p>
          <a:p>
            <a:pPr lvl="1"/>
            <a:r>
              <a:rPr lang="en-US" dirty="0" smtClean="0"/>
              <a:t>Then became doctors’ workshops</a:t>
            </a:r>
          </a:p>
          <a:p>
            <a:pPr lvl="2"/>
            <a:r>
              <a:rPr lang="en-US" dirty="0" smtClean="0"/>
              <a:t>Built by philanthropic organizations (non-profit)</a:t>
            </a:r>
          </a:p>
          <a:p>
            <a:pPr lvl="2"/>
            <a:r>
              <a:rPr lang="en-US" dirty="0" smtClean="0"/>
              <a:t>Or doctors as owners (for-profit)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Antitrust and HMOs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Antitrust laws -- their extension to medical practice crucial to development of HMOs. </a:t>
            </a:r>
          </a:p>
          <a:p>
            <a:r>
              <a:rPr lang="en-US" dirty="0" smtClean="0"/>
              <a:t>1975 case involving lawyers -- US Supreme Court removed exemption for "learned professions" from antitrust laws, which apply to "trade" or "commerce.“</a:t>
            </a:r>
          </a:p>
          <a:p>
            <a:pPr lvl="1"/>
            <a:r>
              <a:rPr lang="en-US" dirty="0" smtClean="0"/>
              <a:t>1895 Sugar Trust case:  Manufacturing was not “commerce”</a:t>
            </a:r>
          </a:p>
          <a:p>
            <a:r>
              <a:rPr lang="en-US" dirty="0" smtClean="0"/>
              <a:t>Early 1980s court decisions applied that principle to docs and dentists</a:t>
            </a:r>
          </a:p>
          <a:p>
            <a:pPr lvl="1"/>
            <a:r>
              <a:rPr lang="en-US" dirty="0" smtClean="0"/>
              <a:t>Dentist boycott of insurers ruled "conspiracy in restraint of trade" </a:t>
            </a:r>
          </a:p>
          <a:p>
            <a:pPr lvl="1"/>
            <a:r>
              <a:rPr lang="en-US" dirty="0" smtClean="0"/>
              <a:t>Denial of hospital privileges to HMO docs -- ditto </a:t>
            </a:r>
          </a:p>
          <a:p>
            <a:pPr lvl="1"/>
            <a:r>
              <a:rPr lang="en-US" dirty="0" smtClean="0"/>
              <a:t>Restrictions on advertising – ditto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2400" dirty="0" smtClean="0"/>
              <a:t>The Rise of HMOs, Martin </a:t>
            </a:r>
            <a:r>
              <a:rPr lang="en-US" sz="2400" dirty="0" err="1" smtClean="0"/>
              <a:t>Markovich</a:t>
            </a:r>
            <a:r>
              <a:rPr lang="en-US" sz="2400" dirty="0" smtClean="0"/>
              <a:t> </a:t>
            </a:r>
            <a:br>
              <a:rPr lang="en-US" sz="2400" dirty="0" smtClean="0"/>
            </a:br>
            <a:r>
              <a:rPr lang="en-US" sz="2400" dirty="0" smtClean="0"/>
              <a:t>http://www.rand.org/pubs/rgs_dissertations/RGSD172/RGSD172.ch1.pdf</a:t>
            </a:r>
            <a:endParaRPr lang="en-US" sz="2400"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a:stretch>
            <a:fillRect/>
          </a:stretch>
        </p:blipFill>
        <p:spPr bwMode="auto">
          <a:xfrm>
            <a:off x="0" y="1395046"/>
            <a:ext cx="9144000" cy="546295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title"/>
          </p:nvPr>
        </p:nvSpPr>
        <p:spPr>
          <a:xfrm>
            <a:off x="685800" y="0"/>
            <a:ext cx="7772400" cy="990600"/>
          </a:xfrm>
        </p:spPr>
        <p:txBody>
          <a:bodyPr>
            <a:normAutofit fontScale="90000"/>
          </a:bodyPr>
          <a:lstStyle/>
          <a:p>
            <a:r>
              <a:rPr lang="en-US" sz="2000" b="1" smtClean="0"/>
              <a:t/>
            </a:r>
            <a:br>
              <a:rPr lang="en-US" sz="2000" b="1" smtClean="0"/>
            </a:br>
            <a:r>
              <a:rPr lang="en-US" sz="2000" b="1" smtClean="0"/>
              <a:t>Distribution of Health Plan Enrollment for Covered Workers, by Plan Type, 1988-2010</a:t>
            </a:r>
          </a:p>
        </p:txBody>
      </p:sp>
      <p:sp>
        <p:nvSpPr>
          <p:cNvPr id="15362" name="Text Box 4"/>
          <p:cNvSpPr txBox="1">
            <a:spLocks noChangeArrowheads="1"/>
          </p:cNvSpPr>
          <p:nvPr/>
        </p:nvSpPr>
        <p:spPr bwMode="auto">
          <a:xfrm>
            <a:off x="0" y="5105400"/>
            <a:ext cx="6400800" cy="1768475"/>
          </a:xfrm>
          <a:prstGeom prst="rect">
            <a:avLst/>
          </a:prstGeom>
          <a:noFill/>
          <a:ln w="9525" cap="sq">
            <a:noFill/>
            <a:miter lim="800000"/>
            <a:headEnd type="none" w="sm" len="sm"/>
            <a:tailEnd type="none" w="sm" len="sm"/>
          </a:ln>
        </p:spPr>
        <p:txBody>
          <a:bodyPr>
            <a:spAutoFit/>
          </a:bodyPr>
          <a:lstStyle/>
          <a:p>
            <a:pPr eaLnBrk="0" hangingPunct="0">
              <a:spcBef>
                <a:spcPct val="50000"/>
              </a:spcBef>
            </a:pPr>
            <a:r>
              <a:rPr lang="en-US" sz="1000">
                <a:latin typeface="Tahoma" pitchFamily="34" charset="0"/>
              </a:rPr>
              <a:t>* Distribution is statistically different from the previous year shown (p&lt;.05).  No statistical tests were conducted for years prior to 1999. No statistical tests are conducted between 2005 and 2006 due to the addition of HDHP/SO as a new plan type in 2006. </a:t>
            </a:r>
          </a:p>
          <a:p>
            <a:pPr eaLnBrk="0" hangingPunct="0">
              <a:spcBef>
                <a:spcPct val="50000"/>
              </a:spcBef>
            </a:pPr>
            <a:r>
              <a:rPr lang="en-US" sz="1000">
                <a:latin typeface="Tahoma" pitchFamily="34" charset="0"/>
              </a:rPr>
              <a:t>Note: Information was not obtained for POS plans in 1988.  A portion of the change in plan type enrollment for 2005 is likely attributable to incorporating more recent Census Bureau estimates of the number of state and local government workers and removing federal workers from the weights.  See the Survey Design and Methods section from the 2005 Kaiser/HRET Survey of Employer-Sponsored Health Benefits for additional information.</a:t>
            </a:r>
          </a:p>
          <a:p>
            <a:pPr eaLnBrk="0" hangingPunct="0">
              <a:spcBef>
                <a:spcPct val="50000"/>
              </a:spcBef>
            </a:pPr>
            <a:r>
              <a:rPr lang="en-US" sz="1000">
                <a:latin typeface="Tahoma" pitchFamily="34" charset="0"/>
              </a:rPr>
              <a:t>Source:  Kaiser/HRET Survey of Employer-Sponsored Health Benefits, 1999-2010; KPMG Survey of Employer-Sponsored Health Benefits, 1993, 1996; The Health Insurance Association of America (HIAA), 1988.</a:t>
            </a:r>
          </a:p>
        </p:txBody>
      </p:sp>
      <p:sp>
        <p:nvSpPr>
          <p:cNvPr id="15363" name="Line 12"/>
          <p:cNvSpPr>
            <a:spLocks noChangeShapeType="1"/>
          </p:cNvSpPr>
          <p:nvPr/>
        </p:nvSpPr>
        <p:spPr bwMode="auto">
          <a:xfrm>
            <a:off x="685800" y="990600"/>
            <a:ext cx="7772400" cy="0"/>
          </a:xfrm>
          <a:prstGeom prst="line">
            <a:avLst/>
          </a:prstGeom>
          <a:noFill/>
          <a:ln w="9525">
            <a:solidFill>
              <a:schemeClr val="tx1"/>
            </a:solidFill>
            <a:round/>
            <a:headEnd/>
            <a:tailEnd/>
          </a:ln>
        </p:spPr>
        <p:txBody>
          <a:bodyPr/>
          <a:lstStyle/>
          <a:p>
            <a:endParaRPr lang="en-US"/>
          </a:p>
        </p:txBody>
      </p:sp>
      <p:graphicFrame>
        <p:nvGraphicFramePr>
          <p:cNvPr id="15364" name="Object 2"/>
          <p:cNvGraphicFramePr>
            <a:graphicFrameLocks noGrp="1" noChangeAspect="1"/>
          </p:cNvGraphicFramePr>
          <p:nvPr>
            <p:ph type="chart" idx="1"/>
          </p:nvPr>
        </p:nvGraphicFramePr>
        <p:xfrm>
          <a:off x="623888" y="1066800"/>
          <a:ext cx="7880350" cy="5257800"/>
        </p:xfrm>
        <a:graphic>
          <a:graphicData uri="http://schemas.openxmlformats.org/presentationml/2006/ole">
            <mc:AlternateContent xmlns:mc="http://schemas.openxmlformats.org/markup-compatibility/2006">
              <mc:Choice xmlns:v="urn:schemas-microsoft-com:vml" Requires="v">
                <p:oleObj spid="_x0000_s1035" r:id="rId4" imgW="7882811" imgH="5261304" progId="Excel.Sheet.8">
                  <p:embed/>
                </p:oleObj>
              </mc:Choice>
              <mc:Fallback>
                <p:oleObj r:id="rId4" imgW="7882811" imgH="5261304" progId="Excel.Sheet.8">
                  <p:embed/>
                  <p:pic>
                    <p:nvPicPr>
                      <p:cNvPr id="0" name="Objec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888" y="1066800"/>
                        <a:ext cx="7880350" cy="525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flipH="1">
            <a:off x="960438" y="2239963"/>
            <a:ext cx="381000" cy="277812"/>
          </a:xfrm>
          <a:prstGeom prst="rect">
            <a:avLst/>
          </a:prstGeom>
          <a:noFill/>
        </p:spPr>
        <p:txBody>
          <a:bodyPr>
            <a:spAutoFit/>
          </a:bodyPr>
          <a:lstStyle/>
          <a:p>
            <a:pPr algn="ctr" eaLnBrk="0" hangingPunct="0">
              <a:defRPr/>
            </a:pPr>
            <a:r>
              <a:rPr lang="en-US" sz="1200" b="1" dirty="0">
                <a:latin typeface="+mj-lt"/>
              </a:rPr>
              <a:t>*</a:t>
            </a:r>
          </a:p>
        </p:txBody>
      </p:sp>
      <p:sp>
        <p:nvSpPr>
          <p:cNvPr id="8" name="TextBox 7"/>
          <p:cNvSpPr txBox="1"/>
          <p:nvPr/>
        </p:nvSpPr>
        <p:spPr>
          <a:xfrm flipH="1">
            <a:off x="960438" y="2514600"/>
            <a:ext cx="381000" cy="276225"/>
          </a:xfrm>
          <a:prstGeom prst="rect">
            <a:avLst/>
          </a:prstGeom>
          <a:noFill/>
        </p:spPr>
        <p:txBody>
          <a:bodyPr>
            <a:spAutoFit/>
          </a:bodyPr>
          <a:lstStyle/>
          <a:p>
            <a:pPr algn="ctr" eaLnBrk="0" hangingPunct="0">
              <a:defRPr/>
            </a:pPr>
            <a:r>
              <a:rPr lang="en-US" sz="1200" b="1" dirty="0">
                <a:latin typeface="+mj-lt"/>
              </a:rPr>
              <a:t>*</a:t>
            </a:r>
          </a:p>
        </p:txBody>
      </p:sp>
      <p:sp>
        <p:nvSpPr>
          <p:cNvPr id="9" name="TextBox 8"/>
          <p:cNvSpPr txBox="1"/>
          <p:nvPr/>
        </p:nvSpPr>
        <p:spPr>
          <a:xfrm flipH="1">
            <a:off x="960438" y="3227388"/>
            <a:ext cx="381000" cy="277812"/>
          </a:xfrm>
          <a:prstGeom prst="rect">
            <a:avLst/>
          </a:prstGeom>
          <a:noFill/>
        </p:spPr>
        <p:txBody>
          <a:bodyPr>
            <a:spAutoFit/>
          </a:bodyPr>
          <a:lstStyle/>
          <a:p>
            <a:pPr algn="ctr" eaLnBrk="0" hangingPunct="0">
              <a:defRPr/>
            </a:pPr>
            <a:r>
              <a:rPr lang="en-US" sz="1200" b="1" dirty="0">
                <a:latin typeface="+mj-lt"/>
              </a:rPr>
              <a:t>*</a:t>
            </a:r>
          </a:p>
        </p:txBody>
      </p:sp>
      <p:sp>
        <p:nvSpPr>
          <p:cNvPr id="10" name="TextBox 9"/>
          <p:cNvSpPr txBox="1"/>
          <p:nvPr/>
        </p:nvSpPr>
        <p:spPr>
          <a:xfrm flipH="1">
            <a:off x="960438" y="3990975"/>
            <a:ext cx="381000" cy="276225"/>
          </a:xfrm>
          <a:prstGeom prst="rect">
            <a:avLst/>
          </a:prstGeom>
          <a:noFill/>
        </p:spPr>
        <p:txBody>
          <a:bodyPr>
            <a:spAutoFit/>
          </a:bodyPr>
          <a:lstStyle/>
          <a:p>
            <a:pPr algn="ctr" eaLnBrk="0" hangingPunct="0">
              <a:defRPr/>
            </a:pPr>
            <a:r>
              <a:rPr lang="en-US" sz="1200" b="1" dirty="0">
                <a:latin typeface="+mj-lt"/>
              </a:rPr>
              <a:t>*</a:t>
            </a:r>
          </a:p>
        </p:txBody>
      </p:sp>
      <p:sp>
        <p:nvSpPr>
          <p:cNvPr id="11" name="TextBox 10"/>
          <p:cNvSpPr txBox="1"/>
          <p:nvPr/>
        </p:nvSpPr>
        <p:spPr>
          <a:xfrm flipH="1">
            <a:off x="960438" y="4448175"/>
            <a:ext cx="381000" cy="276225"/>
          </a:xfrm>
          <a:prstGeom prst="rect">
            <a:avLst/>
          </a:prstGeom>
          <a:noFill/>
        </p:spPr>
        <p:txBody>
          <a:bodyPr>
            <a:spAutoFit/>
          </a:bodyPr>
          <a:lstStyle/>
          <a:p>
            <a:pPr algn="ctr" eaLnBrk="0" hangingPunct="0">
              <a:defRPr/>
            </a:pPr>
            <a:r>
              <a:rPr lang="en-US" sz="1200" b="1" dirty="0">
                <a:latin typeface="+mj-lt"/>
              </a:rPr>
              <a:t>*</a:t>
            </a:r>
          </a:p>
        </p:txBody>
      </p:sp>
      <p:sp>
        <p:nvSpPr>
          <p:cNvPr id="12" name="TextBox 11"/>
          <p:cNvSpPr txBox="1"/>
          <p:nvPr/>
        </p:nvSpPr>
        <p:spPr>
          <a:xfrm flipH="1">
            <a:off x="960438" y="2009775"/>
            <a:ext cx="381000" cy="276225"/>
          </a:xfrm>
          <a:prstGeom prst="rect">
            <a:avLst/>
          </a:prstGeom>
          <a:noFill/>
        </p:spPr>
        <p:txBody>
          <a:bodyPr>
            <a:spAutoFit/>
          </a:bodyPr>
          <a:lstStyle/>
          <a:p>
            <a:pPr algn="ctr" eaLnBrk="0" hangingPunct="0">
              <a:defRPr/>
            </a:pPr>
            <a:r>
              <a:rPr lang="en-US" sz="1200" b="1" dirty="0">
                <a:latin typeface="+mj-lt"/>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a:bodyPr>
          <a:lstStyle/>
          <a:p>
            <a:r>
              <a:rPr lang="en-US" b="1" dirty="0" smtClean="0"/>
              <a:t>“A Controlled Trial of the Effect of a Prepaid Group Practice on Use of Services,”</a:t>
            </a:r>
          </a:p>
          <a:p>
            <a:pPr lvl="1"/>
            <a:r>
              <a:rPr lang="en-US" dirty="0" smtClean="0"/>
              <a:t>Willard G. Manning, Ph.D., Arleen </a:t>
            </a:r>
            <a:r>
              <a:rPr lang="en-US" dirty="0" err="1" smtClean="0"/>
              <a:t>Leibowitz</a:t>
            </a:r>
            <a:r>
              <a:rPr lang="en-US" dirty="0" smtClean="0"/>
              <a:t>, Ph.D., George A. Goldberg, M.D., William H. Rogers, Ph.D., and Joseph P. Newhouse, Ph.D., N </a:t>
            </a:r>
            <a:r>
              <a:rPr lang="en-US" dirty="0" err="1" smtClean="0"/>
              <a:t>Engl</a:t>
            </a:r>
            <a:r>
              <a:rPr lang="en-US" dirty="0" smtClean="0"/>
              <a:t> J Med 1984; 310:1505-1510 </a:t>
            </a:r>
            <a:r>
              <a:rPr lang="en-US" dirty="0" smtClean="0">
                <a:hlinkClick r:id="rId2"/>
              </a:rPr>
              <a:t>June 7, </a:t>
            </a:r>
            <a:r>
              <a:rPr lang="en-US" dirty="0" smtClean="0">
                <a:hlinkClick r:id="rId2"/>
              </a:rPr>
              <a:t>1984</a:t>
            </a:r>
            <a:endParaRPr lang="en-US" dirty="0" smtClean="0"/>
          </a:p>
        </p:txBody>
      </p:sp>
      <p:sp>
        <p:nvSpPr>
          <p:cNvPr id="4" name="TextBox 3"/>
          <p:cNvSpPr txBox="1"/>
          <p:nvPr/>
        </p:nvSpPr>
        <p:spPr>
          <a:xfrm>
            <a:off x="304800" y="228600"/>
            <a:ext cx="8686800" cy="923330"/>
          </a:xfrm>
          <a:prstGeom prst="rect">
            <a:avLst/>
          </a:prstGeom>
          <a:noFill/>
        </p:spPr>
        <p:txBody>
          <a:bodyPr wrap="square" rtlCol="0">
            <a:spAutoFit/>
          </a:bodyPr>
          <a:lstStyle/>
          <a:p>
            <a:r>
              <a:rPr lang="en-US" dirty="0" smtClean="0"/>
              <a:t>Cost and utilization differences -- Does a prepaid group practice deliver less care than the fee-for-service system when both serve comparable populations with comparable benefits? </a:t>
            </a:r>
          </a:p>
          <a:p>
            <a:r>
              <a:rPr lang="en-US"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a:bodyPr>
          <a:lstStyle/>
          <a:p>
            <a:r>
              <a:rPr lang="en-US" dirty="0" smtClean="0"/>
              <a:t>RAND </a:t>
            </a:r>
            <a:r>
              <a:rPr lang="en-US" dirty="0" smtClean="0"/>
              <a:t>randomly assigned 1580 </a:t>
            </a:r>
            <a:r>
              <a:rPr lang="en-US" dirty="0" smtClean="0"/>
              <a:t>persons like this:</a:t>
            </a:r>
          </a:p>
          <a:p>
            <a:r>
              <a:rPr lang="en-US" dirty="0" smtClean="0"/>
              <a:t>431</a:t>
            </a:r>
            <a:r>
              <a:rPr lang="en-US" dirty="0" smtClean="0"/>
              <a:t> received </a:t>
            </a:r>
            <a:r>
              <a:rPr lang="en-US" dirty="0" smtClean="0"/>
              <a:t>care free of </a:t>
            </a:r>
            <a:r>
              <a:rPr lang="en-US" dirty="0" smtClean="0"/>
              <a:t>charge, with the plan paying fee</a:t>
            </a:r>
            <a:r>
              <a:rPr lang="en-US" dirty="0" smtClean="0"/>
              <a:t>-for-</a:t>
            </a:r>
            <a:r>
              <a:rPr lang="en-US" dirty="0" smtClean="0"/>
              <a:t>service.</a:t>
            </a:r>
          </a:p>
          <a:p>
            <a:r>
              <a:rPr lang="en-US" dirty="0" smtClean="0"/>
              <a:t>1149 </a:t>
            </a:r>
            <a:r>
              <a:rPr lang="en-US" dirty="0" smtClean="0"/>
              <a:t>received care free of charge from the Group </a:t>
            </a:r>
            <a:r>
              <a:rPr lang="en-US" dirty="0" smtClean="0"/>
              <a:t>Health Cooperative of Puget </a:t>
            </a:r>
            <a:r>
              <a:rPr lang="en-US" dirty="0" smtClean="0"/>
              <a:t>Sound. </a:t>
            </a:r>
          </a:p>
          <a:p>
            <a:r>
              <a:rPr lang="en-US" dirty="0" smtClean="0"/>
              <a:t>In </a:t>
            </a:r>
            <a:r>
              <a:rPr lang="en-US" dirty="0" smtClean="0"/>
              <a:t>addition, 733 prior enrollees of the </a:t>
            </a:r>
            <a:r>
              <a:rPr lang="en-US" dirty="0" smtClean="0"/>
              <a:t>Group Health Cooperative </a:t>
            </a:r>
            <a:r>
              <a:rPr lang="en-US" dirty="0" smtClean="0"/>
              <a:t>were studied as a control group</a:t>
            </a:r>
            <a:r>
              <a:rPr lang="en-US" dirty="0" smtClean="0"/>
              <a:t>.</a:t>
            </a:r>
            <a:endParaRPr lang="en-US" dirty="0" smtClean="0"/>
          </a:p>
        </p:txBody>
      </p:sp>
      <p:sp>
        <p:nvSpPr>
          <p:cNvPr id="4" name="TextBox 3"/>
          <p:cNvSpPr txBox="1"/>
          <p:nvPr/>
        </p:nvSpPr>
        <p:spPr>
          <a:xfrm>
            <a:off x="304800" y="228600"/>
            <a:ext cx="8686800" cy="923330"/>
          </a:xfrm>
          <a:prstGeom prst="rect">
            <a:avLst/>
          </a:prstGeom>
          <a:noFill/>
        </p:spPr>
        <p:txBody>
          <a:bodyPr wrap="square" rtlCol="0">
            <a:spAutoFit/>
          </a:bodyPr>
          <a:lstStyle/>
          <a:p>
            <a:r>
              <a:rPr lang="en-US" dirty="0" smtClean="0"/>
              <a:t>Cost and utilization differences -- Does a prepaid group practice deliver less care than the fee-for-service system when both serve comparable populations with comparable benefits? </a:t>
            </a:r>
          </a:p>
          <a:p>
            <a:r>
              <a:rPr lang="en-US" dirty="0" smtClean="0"/>
              <a:t> </a:t>
            </a:r>
            <a:endParaRPr lang="en-US" dirty="0"/>
          </a:p>
        </p:txBody>
      </p:sp>
    </p:spTree>
    <p:extLst>
      <p:ext uri="{BB962C8B-B14F-4D97-AF65-F5344CB8AC3E}">
        <p14:creationId xmlns:p14="http://schemas.microsoft.com/office/powerpoint/2010/main" val="81997208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a:bodyPr>
          <a:lstStyle/>
          <a:p>
            <a:r>
              <a:rPr lang="en-US" dirty="0" smtClean="0"/>
              <a:t>40</a:t>
            </a:r>
            <a:r>
              <a:rPr lang="en-US" dirty="0" smtClean="0"/>
              <a:t>% fewer hospital admissions for both groups at the </a:t>
            </a:r>
            <a:r>
              <a:rPr lang="en-US" dirty="0" smtClean="0"/>
              <a:t>Group Health Cooperative</a:t>
            </a:r>
            <a:r>
              <a:rPr lang="en-US" dirty="0" smtClean="0"/>
              <a:t>, </a:t>
            </a:r>
            <a:endParaRPr lang="en-US" dirty="0" smtClean="0"/>
          </a:p>
          <a:p>
            <a:pPr lvl="1"/>
            <a:r>
              <a:rPr lang="en-US" dirty="0" smtClean="0"/>
              <a:t>in </a:t>
            </a:r>
            <a:r>
              <a:rPr lang="en-US" dirty="0" smtClean="0"/>
              <a:t>comparison with the fee-for-service </a:t>
            </a:r>
            <a:r>
              <a:rPr lang="en-US" dirty="0" smtClean="0"/>
              <a:t>group</a:t>
            </a:r>
            <a:endParaRPr lang="en-US" dirty="0" smtClean="0"/>
          </a:p>
          <a:p>
            <a:r>
              <a:rPr lang="en-US" dirty="0" smtClean="0"/>
              <a:t>Ambulatory-visit rates were similar. </a:t>
            </a:r>
          </a:p>
          <a:p>
            <a:r>
              <a:rPr lang="en-US" dirty="0" smtClean="0"/>
              <a:t>25% less spending all services in the two </a:t>
            </a:r>
            <a:r>
              <a:rPr lang="en-US" dirty="0" smtClean="0"/>
              <a:t>Group Health groups</a:t>
            </a:r>
            <a:r>
              <a:rPr lang="en-US" dirty="0" smtClean="0"/>
              <a:t>, </a:t>
            </a:r>
            <a:endParaRPr lang="en-US" dirty="0" smtClean="0"/>
          </a:p>
          <a:p>
            <a:pPr lvl="1"/>
            <a:r>
              <a:rPr lang="en-US" dirty="0" smtClean="0"/>
              <a:t>compared </a:t>
            </a:r>
            <a:r>
              <a:rPr lang="en-US" dirty="0" smtClean="0"/>
              <a:t>with the fee-for-service group</a:t>
            </a:r>
            <a:r>
              <a:rPr lang="en-US" dirty="0" smtClean="0"/>
              <a:t>.</a:t>
            </a:r>
            <a:endParaRPr lang="en-US" dirty="0" smtClean="0"/>
          </a:p>
          <a:p>
            <a:r>
              <a:rPr lang="en-US" dirty="0" smtClean="0"/>
              <a:t>More preventive visits </a:t>
            </a:r>
            <a:r>
              <a:rPr lang="en-US" dirty="0" smtClean="0"/>
              <a:t>for both groups with the Group Health Cooperative. </a:t>
            </a:r>
            <a:endParaRPr lang="en-US" dirty="0" smtClean="0"/>
          </a:p>
        </p:txBody>
      </p:sp>
      <p:sp>
        <p:nvSpPr>
          <p:cNvPr id="4" name="TextBox 3"/>
          <p:cNvSpPr txBox="1"/>
          <p:nvPr/>
        </p:nvSpPr>
        <p:spPr>
          <a:xfrm>
            <a:off x="304800" y="228600"/>
            <a:ext cx="8686800" cy="923330"/>
          </a:xfrm>
          <a:prstGeom prst="rect">
            <a:avLst/>
          </a:prstGeom>
          <a:noFill/>
        </p:spPr>
        <p:txBody>
          <a:bodyPr wrap="square" rtlCol="0">
            <a:spAutoFit/>
          </a:bodyPr>
          <a:lstStyle/>
          <a:p>
            <a:r>
              <a:rPr lang="en-US" dirty="0" smtClean="0"/>
              <a:t>Cost and utilization differences -- Does a prepaid group practice deliver less care than the fee-for-service system when both serve comparable populations with comparable benefits? </a:t>
            </a:r>
          </a:p>
          <a:p>
            <a:r>
              <a:rPr lang="en-US" dirty="0" smtClean="0"/>
              <a:t> </a:t>
            </a:r>
            <a:endParaRPr lang="en-US" dirty="0"/>
          </a:p>
        </p:txBody>
      </p:sp>
    </p:spTree>
    <p:extLst>
      <p:ext uri="{BB962C8B-B14F-4D97-AF65-F5344CB8AC3E}">
        <p14:creationId xmlns:p14="http://schemas.microsoft.com/office/powerpoint/2010/main" val="350970193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lnSpcReduction="10000"/>
          </a:bodyPr>
          <a:lstStyle/>
          <a:p>
            <a:r>
              <a:rPr lang="en-US" dirty="0" smtClean="0"/>
              <a:t>The </a:t>
            </a:r>
            <a:r>
              <a:rPr lang="en-US" dirty="0" smtClean="0"/>
              <a:t>two Coop groups used similar services. </a:t>
            </a:r>
            <a:endParaRPr lang="en-US" dirty="0" smtClean="0"/>
          </a:p>
          <a:p>
            <a:r>
              <a:rPr lang="en-US" dirty="0" smtClean="0"/>
              <a:t>O</a:t>
            </a:r>
            <a:r>
              <a:rPr lang="en-US" dirty="0" smtClean="0"/>
              <a:t>ne </a:t>
            </a:r>
            <a:r>
              <a:rPr lang="en-US" dirty="0" smtClean="0"/>
              <a:t>of those groups was randomly assigned by </a:t>
            </a:r>
            <a:r>
              <a:rPr lang="en-US" dirty="0" smtClean="0"/>
              <a:t>RAND to be similar in health status to the fee for service group.  Therefore, fee</a:t>
            </a:r>
            <a:r>
              <a:rPr lang="en-US" dirty="0" smtClean="0"/>
              <a:t>-for-service group </a:t>
            </a:r>
            <a:r>
              <a:rPr lang="en-US" dirty="0" smtClean="0"/>
              <a:t>probably had risks </a:t>
            </a:r>
            <a:r>
              <a:rPr lang="en-US" dirty="0" smtClean="0"/>
              <a:t>to the group of people already in the Coop.</a:t>
            </a:r>
          </a:p>
          <a:p>
            <a:r>
              <a:rPr lang="en-US" dirty="0" smtClean="0"/>
              <a:t>Also therefore:  The </a:t>
            </a:r>
            <a:r>
              <a:rPr lang="en-US" dirty="0" smtClean="0"/>
              <a:t>Coop’s lower costs </a:t>
            </a:r>
            <a:r>
              <a:rPr lang="en-US" dirty="0" smtClean="0"/>
              <a:t>were </a:t>
            </a:r>
            <a:r>
              <a:rPr lang="en-US" dirty="0" smtClean="0"/>
              <a:t>not due to risk selection. 	</a:t>
            </a:r>
          </a:p>
          <a:p>
            <a:r>
              <a:rPr lang="en-US" dirty="0" smtClean="0"/>
              <a:t>Conclusion:  Medicine at the prepaid group practice was much less hospital-intensive and, consequently, less expensive. </a:t>
            </a:r>
            <a:endParaRPr lang="en-US" dirty="0"/>
          </a:p>
        </p:txBody>
      </p:sp>
      <p:sp>
        <p:nvSpPr>
          <p:cNvPr id="4" name="TextBox 3"/>
          <p:cNvSpPr txBox="1"/>
          <p:nvPr/>
        </p:nvSpPr>
        <p:spPr>
          <a:xfrm>
            <a:off x="304800" y="228600"/>
            <a:ext cx="8686800" cy="923330"/>
          </a:xfrm>
          <a:prstGeom prst="rect">
            <a:avLst/>
          </a:prstGeom>
          <a:noFill/>
        </p:spPr>
        <p:txBody>
          <a:bodyPr wrap="square" rtlCol="0">
            <a:spAutoFit/>
          </a:bodyPr>
          <a:lstStyle/>
          <a:p>
            <a:r>
              <a:rPr lang="en-US" dirty="0" smtClean="0"/>
              <a:t>Cost and utilization differences -- Does a prepaid group practice deliver less care than the fee-for-service system when both serve comparable populations with comparable benefits? </a:t>
            </a:r>
          </a:p>
          <a:p>
            <a:r>
              <a:rPr lang="en-US" dirty="0" smtClean="0"/>
              <a:t> </a:t>
            </a:r>
            <a:endParaRPr lang="en-US" dirty="0"/>
          </a:p>
        </p:txBody>
      </p:sp>
    </p:spTree>
    <p:extLst>
      <p:ext uri="{BB962C8B-B14F-4D97-AF65-F5344CB8AC3E}">
        <p14:creationId xmlns:p14="http://schemas.microsoft.com/office/powerpoint/2010/main" val="291803665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Outcome differences</a:t>
            </a:r>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US" dirty="0" smtClean="0"/>
              <a:t>Ware, J.E., et al, "Comparison of Health Outcomes at a Health Maintenance </a:t>
            </a:r>
            <a:r>
              <a:rPr lang="en-US" dirty="0" err="1" smtClean="0"/>
              <a:t>Organisation</a:t>
            </a:r>
            <a:r>
              <a:rPr lang="en-US" dirty="0" smtClean="0"/>
              <a:t> with Those of Fee-for-Service Care," </a:t>
            </a:r>
            <a:r>
              <a:rPr lang="en-US" i="1" dirty="0" smtClean="0"/>
              <a:t>Lancet</a:t>
            </a:r>
            <a:r>
              <a:rPr lang="en-US" dirty="0" smtClean="0"/>
              <a:t>, May 3, 1986, pp. 1017-1022.</a:t>
            </a:r>
          </a:p>
          <a:p>
            <a:r>
              <a:rPr lang="en-US" dirty="0" smtClean="0"/>
              <a:t>For non-poor individuals who were initially in good health, outcomes were similar. </a:t>
            </a:r>
          </a:p>
          <a:p>
            <a:r>
              <a:rPr lang="en-US" dirty="0" smtClean="0"/>
              <a:t>Among the high-income initially-sick, Coop patients showed more improvement in cholesterol levels and in general health ratings than did the free FFS care patients. </a:t>
            </a:r>
          </a:p>
          <a:p>
            <a:r>
              <a:rPr lang="en-US" dirty="0" smtClean="0"/>
              <a:t>Among the low-income initially-sick, the Coop patients had more bed-days per year due to poor health and more serious symptoms than the patients with free FFS care.  Coop patients had a greater risk of dying.</a:t>
            </a:r>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Outcome differences</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dirty="0" smtClean="0"/>
              <a:t>That HMOs were less effective for lower-income people was a known phenomenon, written about as early as 1972.</a:t>
            </a:r>
          </a:p>
          <a:p>
            <a:r>
              <a:rPr lang="en-US" dirty="0" smtClean="0"/>
              <a:t>The Group Health Cooperative had an outreach program for its low-income members.</a:t>
            </a:r>
          </a:p>
          <a:p>
            <a:r>
              <a:rPr lang="en-US" dirty="0" smtClean="0"/>
              <a:t>RAND insisted that the outreach not be done for people that were being followed in this experiment.</a:t>
            </a:r>
            <a:endParaRPr lang="en-US" dirty="0" smtClean="0"/>
          </a:p>
        </p:txBody>
      </p:sp>
    </p:spTree>
    <p:extLst>
      <p:ext uri="{BB962C8B-B14F-4D97-AF65-F5344CB8AC3E}">
        <p14:creationId xmlns:p14="http://schemas.microsoft.com/office/powerpoint/2010/main" val="2183126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Focus on hospital utilization</a:t>
            </a:r>
            <a:endParaRPr lang="en-US" dirty="0"/>
          </a:p>
        </p:txBody>
      </p:sp>
      <p:sp>
        <p:nvSpPr>
          <p:cNvPr id="3" name="Content Placeholder 2"/>
          <p:cNvSpPr>
            <a:spLocks noGrp="1"/>
          </p:cNvSpPr>
          <p:nvPr>
            <p:ph idx="1"/>
          </p:nvPr>
        </p:nvSpPr>
        <p:spPr/>
        <p:txBody>
          <a:bodyPr>
            <a:normAutofit/>
          </a:bodyPr>
          <a:lstStyle/>
          <a:p>
            <a:r>
              <a:rPr lang="en-US" dirty="0" err="1" smtClean="0"/>
              <a:t>Siu</a:t>
            </a:r>
            <a:r>
              <a:rPr lang="en-US" dirty="0" smtClean="0"/>
              <a:t>, A.L., </a:t>
            </a:r>
            <a:r>
              <a:rPr lang="en-US" dirty="0" err="1" smtClean="0"/>
              <a:t>Leibowitz</a:t>
            </a:r>
            <a:r>
              <a:rPr lang="en-US" dirty="0" smtClean="0"/>
              <a:t>, L., Brook, R.H., Goldman, N.S., Lurie, N., Newhouse, J.P., "Use of the Hospital in a Randomized Trial of Prepaid Care," </a:t>
            </a:r>
            <a:r>
              <a:rPr lang="en-US" i="1" dirty="0" smtClean="0"/>
              <a:t>JAMA</a:t>
            </a:r>
            <a:r>
              <a:rPr lang="en-US" dirty="0" smtClean="0"/>
              <a:t>, March 4, 1988, </a:t>
            </a:r>
            <a:r>
              <a:rPr lang="en-US" i="1" dirty="0" smtClean="0"/>
              <a:t>259</a:t>
            </a:r>
            <a:r>
              <a:rPr lang="en-US" dirty="0" smtClean="0"/>
              <a:t>, pp. 1343-1346.</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Fee-for-service</a:t>
            </a:r>
            <a:endParaRPr lang="en-US" dirty="0"/>
          </a:p>
        </p:txBody>
      </p:sp>
      <p:sp>
        <p:nvSpPr>
          <p:cNvPr id="3" name="Content Placeholder 2"/>
          <p:cNvSpPr>
            <a:spLocks noGrp="1"/>
          </p:cNvSpPr>
          <p:nvPr>
            <p:ph idx="1"/>
          </p:nvPr>
        </p:nvSpPr>
        <p:spPr/>
        <p:txBody>
          <a:bodyPr/>
          <a:lstStyle/>
          <a:p>
            <a:r>
              <a:rPr lang="en-US" dirty="0" smtClean="0"/>
              <a:t>Insurance</a:t>
            </a:r>
          </a:p>
          <a:p>
            <a:pPr lvl="1"/>
            <a:r>
              <a:rPr lang="en-US" dirty="0" smtClean="0"/>
              <a:t>Blue Cross trademark owned by American Hospital Association</a:t>
            </a:r>
          </a:p>
          <a:p>
            <a:pPr lvl="1"/>
            <a:r>
              <a:rPr lang="en-US" dirty="0" smtClean="0"/>
              <a:t>A pre-payment collection agency for the hospitals</a:t>
            </a:r>
          </a:p>
          <a:p>
            <a:pPr lvl="1"/>
            <a:r>
              <a:rPr lang="en-US" dirty="0" smtClean="0"/>
              <a:t>Blue Shield added for doctors</a:t>
            </a:r>
          </a:p>
          <a:p>
            <a:pPr lvl="1"/>
            <a:endParaRPr lang="en-US" dirty="0" smtClean="0"/>
          </a:p>
          <a:p>
            <a:pPr lvl="1"/>
            <a:r>
              <a:rPr lang="en-US" dirty="0" smtClean="0"/>
              <a:t>Buick was “the doctor’s car”</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a:stretch>
            <a:fillRect/>
          </a:stretch>
        </p:blipFill>
        <p:spPr bwMode="auto">
          <a:xfrm>
            <a:off x="1828799" y="183600"/>
            <a:ext cx="5448363" cy="644580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“non-discretionary” medical admissions with no impact on health?</a:t>
            </a:r>
            <a:endParaRPr lang="en-US" dirty="0"/>
          </a:p>
        </p:txBody>
      </p:sp>
      <p:sp>
        <p:nvSpPr>
          <p:cNvPr id="3" name="Content Placeholder 2"/>
          <p:cNvSpPr>
            <a:spLocks noGrp="1"/>
          </p:cNvSpPr>
          <p:nvPr>
            <p:ph idx="1"/>
          </p:nvPr>
        </p:nvSpPr>
        <p:spPr>
          <a:xfrm>
            <a:off x="457200" y="1600200"/>
            <a:ext cx="8229600" cy="4800600"/>
          </a:xfrm>
        </p:spPr>
        <p:txBody>
          <a:bodyPr>
            <a:normAutofit fontScale="92500"/>
          </a:bodyPr>
          <a:lstStyle/>
          <a:p>
            <a:pPr lvl="1"/>
            <a:r>
              <a:rPr lang="en-US" dirty="0" smtClean="0"/>
              <a:t>Maybe …</a:t>
            </a:r>
          </a:p>
          <a:p>
            <a:r>
              <a:rPr lang="en-US" dirty="0" smtClean="0"/>
              <a:t>Few in sample affected by reduced non-discretionary admissions.  Adverse effect swamped in whole sample?</a:t>
            </a:r>
          </a:p>
          <a:p>
            <a:r>
              <a:rPr lang="en-US" dirty="0" smtClean="0"/>
              <a:t>Iatrogenic disease risk balances service benefits?</a:t>
            </a:r>
          </a:p>
          <a:p>
            <a:r>
              <a:rPr lang="en-US" dirty="0" smtClean="0"/>
              <a:t>HMOs substituted home or outpatient services for in-patient services. </a:t>
            </a:r>
          </a:p>
          <a:p>
            <a:r>
              <a:rPr lang="en-US" dirty="0" smtClean="0"/>
              <a:t>Prevention not the reason – preventive services similar between HMO and FFS</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Later HMO/FFS outcome differences</a:t>
            </a:r>
            <a:endParaRPr lang="en-US" dirty="0"/>
          </a:p>
        </p:txBody>
      </p:sp>
      <p:sp>
        <p:nvSpPr>
          <p:cNvPr id="3" name="Content Placeholder 2"/>
          <p:cNvSpPr>
            <a:spLocks noGrp="1"/>
          </p:cNvSpPr>
          <p:nvPr>
            <p:ph idx="1"/>
          </p:nvPr>
        </p:nvSpPr>
        <p:spPr/>
        <p:txBody>
          <a:bodyPr>
            <a:normAutofit/>
          </a:bodyPr>
          <a:lstStyle/>
          <a:p>
            <a:r>
              <a:rPr lang="en-US" dirty="0" smtClean="0"/>
              <a:t>Ware, J.E., </a:t>
            </a:r>
            <a:r>
              <a:rPr lang="en-US" dirty="0" err="1" smtClean="0"/>
              <a:t>Bayliss</a:t>
            </a:r>
            <a:r>
              <a:rPr lang="en-US" dirty="0" smtClean="0"/>
              <a:t>, M.S., Rogers, W.H., </a:t>
            </a:r>
            <a:r>
              <a:rPr lang="en-US" dirty="0" err="1" smtClean="0"/>
              <a:t>Kosinski</a:t>
            </a:r>
            <a:r>
              <a:rPr lang="en-US" dirty="0" smtClean="0"/>
              <a:t>, M., </a:t>
            </a:r>
            <a:r>
              <a:rPr lang="en-US" dirty="0" err="1" smtClean="0"/>
              <a:t>Tarlov</a:t>
            </a:r>
            <a:r>
              <a:rPr lang="en-US" dirty="0" smtClean="0"/>
              <a:t>, A.R., "Differences in 4-Year Health Outcomes for Elderly and Poor, Chronically Ill Patients treated in HMO and Fee-for-Service Systems," </a:t>
            </a:r>
            <a:r>
              <a:rPr lang="en-US" i="1" dirty="0" smtClean="0"/>
              <a:t>JAMA</a:t>
            </a:r>
            <a:r>
              <a:rPr lang="en-US" dirty="0" smtClean="0"/>
              <a:t>, October 2, 1996, </a:t>
            </a:r>
            <a:r>
              <a:rPr lang="en-US" i="1" dirty="0" smtClean="0"/>
              <a:t>276</a:t>
            </a:r>
            <a:r>
              <a:rPr lang="en-US" dirty="0" smtClean="0"/>
              <a:t>(13), pp. 1037-1047.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Ware 1996</a:t>
            </a:r>
            <a:endParaRPr lang="en-US" dirty="0"/>
          </a:p>
        </p:txBody>
      </p:sp>
      <p:sp>
        <p:nvSpPr>
          <p:cNvPr id="3" name="Content Placeholder 2"/>
          <p:cNvSpPr>
            <a:spLocks noGrp="1"/>
          </p:cNvSpPr>
          <p:nvPr>
            <p:ph idx="1"/>
          </p:nvPr>
        </p:nvSpPr>
        <p:spPr/>
        <p:txBody>
          <a:bodyPr>
            <a:normAutofit lnSpcReduction="10000"/>
          </a:bodyPr>
          <a:lstStyle/>
          <a:p>
            <a:r>
              <a:rPr lang="en-US" dirty="0" smtClean="0"/>
              <a:t>4-year observational study of 2235 patients (18 to 97 years of age) with </a:t>
            </a:r>
          </a:p>
          <a:p>
            <a:pPr lvl="1"/>
            <a:r>
              <a:rPr lang="en-US" dirty="0" smtClean="0"/>
              <a:t>hypertension, </a:t>
            </a:r>
          </a:p>
          <a:p>
            <a:pPr lvl="1"/>
            <a:r>
              <a:rPr lang="en-US" dirty="0" smtClean="0"/>
              <a:t>non-insulin-dependent diabetes mellitus (NIDDM), </a:t>
            </a:r>
          </a:p>
          <a:p>
            <a:pPr lvl="1"/>
            <a:r>
              <a:rPr lang="en-US" dirty="0" smtClean="0"/>
              <a:t>recent  acute myocardial infarction, </a:t>
            </a:r>
          </a:p>
          <a:p>
            <a:pPr lvl="1"/>
            <a:r>
              <a:rPr lang="en-US" dirty="0" smtClean="0"/>
              <a:t>congestive heart failure, </a:t>
            </a:r>
          </a:p>
          <a:p>
            <a:pPr lvl="1"/>
            <a:r>
              <a:rPr lang="en-US" dirty="0" smtClean="0"/>
              <a:t>depressive disorder</a:t>
            </a:r>
          </a:p>
          <a:p>
            <a:r>
              <a:rPr lang="en-US" dirty="0" smtClean="0"/>
              <a:t>sampled from HMO and FFS systems in 1986 and followed up through 1990.</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r>
              <a:rPr lang="en-US" dirty="0" smtClean="0"/>
              <a:t>Average physical health declined and mental health remained stable during the 4-year follow-up period</a:t>
            </a:r>
          </a:p>
          <a:p>
            <a:r>
              <a:rPr lang="en-US" dirty="0" smtClean="0"/>
              <a:t>Physical declines were larger for the elderly than for the nonelderly (P&lt;.001). </a:t>
            </a:r>
          </a:p>
          <a:p>
            <a:r>
              <a:rPr lang="en-US" dirty="0" smtClean="0"/>
              <a:t>For elderly patients, aged 65+ and on Medicare, </a:t>
            </a:r>
          </a:p>
          <a:p>
            <a:pPr lvl="1"/>
            <a:r>
              <a:rPr lang="en-US" dirty="0" smtClean="0"/>
              <a:t>Declines in physical health were more common in HMOs than in FFS plans (54% </a:t>
            </a:r>
            <a:r>
              <a:rPr lang="en-US" dirty="0" err="1" smtClean="0"/>
              <a:t>vs</a:t>
            </a:r>
            <a:r>
              <a:rPr lang="en-US" dirty="0" smtClean="0"/>
              <a:t> 28%; P&lt;.001). </a:t>
            </a:r>
          </a:p>
          <a:p>
            <a:pPr lvl="1"/>
            <a:r>
              <a:rPr lang="en-US" dirty="0" smtClean="0"/>
              <a:t>Mixed results for mental health outcomes</a:t>
            </a:r>
          </a:p>
          <a:p>
            <a:r>
              <a:rPr lang="en-US" dirty="0" smtClean="0"/>
              <a:t>Outcomes favored FFS over HMOs for the poor</a:t>
            </a:r>
          </a:p>
          <a:p>
            <a:r>
              <a:rPr lang="en-US" dirty="0" smtClean="0"/>
              <a:t>Outcomes favored HMOs over FFS for the non-poor.</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Forms of HMO</a:t>
            </a:r>
            <a:br>
              <a:rPr lang="en-US" dirty="0" smtClean="0"/>
            </a:br>
            <a:r>
              <a:rPr lang="en-US" dirty="0" smtClean="0"/>
              <a:t>“Health Maintenance Organization”</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pPr>
              <a:buNone/>
            </a:pPr>
            <a:r>
              <a:rPr lang="en-US" dirty="0" smtClean="0"/>
              <a:t>Legal relationship between HMO and docs may be:</a:t>
            </a:r>
          </a:p>
          <a:p>
            <a:r>
              <a:rPr lang="en-US" dirty="0" smtClean="0"/>
              <a:t>Docs own the HMO as, e.g., stockholders or partners.</a:t>
            </a:r>
          </a:p>
          <a:p>
            <a:pPr lvl="1"/>
            <a:r>
              <a:rPr lang="en-US" dirty="0" smtClean="0"/>
              <a:t>Prepaid group practice, also called "staff model." </a:t>
            </a:r>
          </a:p>
          <a:p>
            <a:pPr lvl="1"/>
            <a:r>
              <a:rPr lang="en-US" dirty="0" smtClean="0"/>
              <a:t>Docs can be salaried and also be partners. </a:t>
            </a:r>
          </a:p>
          <a:p>
            <a:pPr lvl="2"/>
            <a:r>
              <a:rPr lang="en-US" dirty="0" smtClean="0"/>
              <a:t>The Permanente medical group (the doctor half of Kaiser Plan) does this</a:t>
            </a:r>
          </a:p>
          <a:p>
            <a:pPr>
              <a:buNone/>
            </a:pPr>
            <a:r>
              <a:rPr lang="en-US" dirty="0" smtClean="0"/>
              <a:t>or</a:t>
            </a:r>
          </a:p>
          <a:p>
            <a:r>
              <a:rPr lang="en-US" dirty="0" smtClean="0"/>
              <a:t>HMO contracts with docs, who maintain private practices</a:t>
            </a:r>
          </a:p>
          <a:p>
            <a:pPr lvl="1"/>
            <a:r>
              <a:rPr lang="en-US" dirty="0" smtClean="0"/>
              <a:t>Independent Practice Association (IPA)</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Forms of HMO</a:t>
            </a:r>
            <a:br>
              <a:rPr lang="en-US" dirty="0" smtClean="0"/>
            </a:br>
            <a:r>
              <a:rPr lang="en-US" dirty="0" smtClean="0"/>
              <a:t>“Health Maintenance Organization”</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a:buNone/>
            </a:pPr>
            <a:r>
              <a:rPr lang="en-US" dirty="0" smtClean="0"/>
              <a:t>Will HMO pay for visits to docs not in plan? (Doctors who are in the HMO constitute the "panel.")</a:t>
            </a:r>
          </a:p>
          <a:p>
            <a:r>
              <a:rPr lang="en-US" dirty="0" smtClean="0"/>
              <a:t>No -- "closed panel."  Closed panel HMOs do pay for services of outside doctors for patients who have exotic conditions that the HMO panel cannot handle, if specifically authorized by the HMO.</a:t>
            </a:r>
          </a:p>
          <a:p>
            <a:r>
              <a:rPr lang="en-US" dirty="0" smtClean="0"/>
              <a:t>Yes -- "open panel." A fully open panel HMO would be a contradiction in terms. Compare PPOs.</a:t>
            </a:r>
          </a:p>
          <a:p>
            <a:r>
              <a:rPr lang="en-US" dirty="0" smtClean="0"/>
              <a:t>"Gatekeeper" method: each subscriber gets a primary care doc who must approve in advance any visits to specialists. The HMO will pay for any service that the "Gatekeeper" approves, even if provided by a physician who is not a member of the panel. This intermediate form is common, used locally by Companion Care of S.C.</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forms of managed care</a:t>
            </a:r>
            <a:endParaRPr lang="en-US" dirty="0"/>
          </a:p>
        </p:txBody>
      </p:sp>
      <p:sp>
        <p:nvSpPr>
          <p:cNvPr id="3" name="Content Placeholder 2"/>
          <p:cNvSpPr>
            <a:spLocks noGrp="1"/>
          </p:cNvSpPr>
          <p:nvPr>
            <p:ph idx="1"/>
          </p:nvPr>
        </p:nvSpPr>
        <p:spPr/>
        <p:txBody>
          <a:bodyPr>
            <a:normAutofit/>
          </a:bodyPr>
          <a:lstStyle/>
          <a:p>
            <a:r>
              <a:rPr lang="en-US" dirty="0" smtClean="0"/>
              <a:t>PPO -- Preferred Provider Organization </a:t>
            </a:r>
          </a:p>
          <a:p>
            <a:pPr lvl="1"/>
            <a:r>
              <a:rPr lang="en-US" dirty="0" smtClean="0"/>
              <a:t>Has a panel, but the PPO pays a share of costs for services rendered by providers not on the panel.  </a:t>
            </a:r>
          </a:p>
          <a:p>
            <a:pPr lvl="1"/>
            <a:r>
              <a:rPr lang="en-US" dirty="0" smtClean="0"/>
              <a:t>Providers in the panel are "preferred" by the PPO; it pays a higher percentage of the cost for their services. </a:t>
            </a:r>
          </a:p>
          <a:p>
            <a:r>
              <a:rPr lang="en-US" dirty="0" smtClean="0"/>
              <a:t>POS -- Point of Service -- plans seem the same as PPOs to me.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money flows in an IPA HMO</a:t>
            </a:r>
            <a:endParaRPr lang="en-US" dirty="0"/>
          </a:p>
        </p:txBody>
      </p:sp>
      <p:sp>
        <p:nvSpPr>
          <p:cNvPr id="3" name="Content Placeholder 2"/>
          <p:cNvSpPr>
            <a:spLocks noGrp="1"/>
          </p:cNvSpPr>
          <p:nvPr>
            <p:ph idx="1"/>
          </p:nvPr>
        </p:nvSpPr>
        <p:spPr/>
        <p:txBody>
          <a:bodyPr/>
          <a:lstStyle/>
          <a:p>
            <a:r>
              <a:rPr lang="en-US" dirty="0" err="1" smtClean="0"/>
              <a:t>Bodenheimer</a:t>
            </a:r>
            <a:r>
              <a:rPr lang="en-US" dirty="0" smtClean="0"/>
              <a:t> and </a:t>
            </a:r>
            <a:r>
              <a:rPr lang="en-US" dirty="0" err="1" smtClean="0"/>
              <a:t>Grumbach</a:t>
            </a:r>
            <a:r>
              <a:rPr lang="en-US" dirty="0" smtClean="0"/>
              <a:t>, Capitation or Decapitation</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3" name="Picture 3"/>
          <p:cNvPicPr>
            <a:picLocks noChangeAspect="1" noChangeArrowheads="1"/>
          </p:cNvPicPr>
          <p:nvPr/>
        </p:nvPicPr>
        <p:blipFill>
          <a:blip r:embed="rId2" cstate="print"/>
          <a:srcRect/>
          <a:stretch>
            <a:fillRect/>
          </a:stretch>
        </p:blipFill>
        <p:spPr bwMode="auto">
          <a:xfrm>
            <a:off x="104408" y="95321"/>
            <a:ext cx="8810992" cy="676268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3d party payment</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cstate="print"/>
          <a:srcRect/>
          <a:stretch>
            <a:fillRect/>
          </a:stretch>
        </p:blipFill>
        <p:spPr bwMode="auto">
          <a:xfrm>
            <a:off x="34943" y="914399"/>
            <a:ext cx="9109057" cy="5257801"/>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Incentive</a:t>
            </a:r>
            <a:endParaRPr lang="en-US" dirty="0"/>
          </a:p>
        </p:txBody>
      </p:sp>
      <p:sp>
        <p:nvSpPr>
          <p:cNvPr id="5" name="Text Placeholder 4"/>
          <p:cNvSpPr>
            <a:spLocks noGrp="1"/>
          </p:cNvSpPr>
          <p:nvPr>
            <p:ph type="body" idx="1"/>
          </p:nvPr>
        </p:nvSpPr>
        <p:spPr/>
        <p:txBody>
          <a:bodyPr/>
          <a:lstStyle/>
          <a:p>
            <a:r>
              <a:rPr lang="en-US" dirty="0" smtClean="0"/>
              <a:t>HMO</a:t>
            </a:r>
            <a:endParaRPr lang="en-US" dirty="0"/>
          </a:p>
        </p:txBody>
      </p:sp>
      <p:sp>
        <p:nvSpPr>
          <p:cNvPr id="6" name="Content Placeholder 5"/>
          <p:cNvSpPr>
            <a:spLocks noGrp="1"/>
          </p:cNvSpPr>
          <p:nvPr>
            <p:ph sz="half" idx="2"/>
          </p:nvPr>
        </p:nvSpPr>
        <p:spPr>
          <a:xfrm>
            <a:off x="457200" y="2174875"/>
            <a:ext cx="4040188" cy="2016125"/>
          </a:xfrm>
        </p:spPr>
        <p:txBody>
          <a:bodyPr/>
          <a:lstStyle/>
          <a:p>
            <a:r>
              <a:rPr lang="en-US" dirty="0" smtClean="0"/>
              <a:t>Doctors have incentive to give less care.</a:t>
            </a:r>
          </a:p>
          <a:p>
            <a:r>
              <a:rPr lang="en-US" dirty="0" smtClean="0"/>
              <a:t>Is prevention encouraged?</a:t>
            </a:r>
            <a:endParaRPr lang="en-US" dirty="0"/>
          </a:p>
        </p:txBody>
      </p:sp>
      <p:sp>
        <p:nvSpPr>
          <p:cNvPr id="7" name="Text Placeholder 6"/>
          <p:cNvSpPr>
            <a:spLocks noGrp="1"/>
          </p:cNvSpPr>
          <p:nvPr>
            <p:ph type="body" sz="quarter" idx="3"/>
          </p:nvPr>
        </p:nvSpPr>
        <p:spPr/>
        <p:txBody>
          <a:bodyPr/>
          <a:lstStyle/>
          <a:p>
            <a:r>
              <a:rPr lang="en-US" dirty="0" smtClean="0"/>
              <a:t>Fee-for-service</a:t>
            </a:r>
            <a:endParaRPr lang="en-US" dirty="0"/>
          </a:p>
        </p:txBody>
      </p:sp>
      <p:sp>
        <p:nvSpPr>
          <p:cNvPr id="8" name="Content Placeholder 7"/>
          <p:cNvSpPr>
            <a:spLocks noGrp="1"/>
          </p:cNvSpPr>
          <p:nvPr>
            <p:ph sz="quarter" idx="4"/>
          </p:nvPr>
        </p:nvSpPr>
        <p:spPr>
          <a:xfrm>
            <a:off x="4645025" y="2174875"/>
            <a:ext cx="4041775" cy="1711325"/>
          </a:xfrm>
        </p:spPr>
        <p:txBody>
          <a:bodyPr/>
          <a:lstStyle/>
          <a:p>
            <a:r>
              <a:rPr lang="en-US" dirty="0" smtClean="0"/>
              <a:t>Doctors have incentive to give more care.</a:t>
            </a:r>
          </a:p>
          <a:p>
            <a:r>
              <a:rPr lang="en-US" dirty="0" smtClean="0"/>
              <a:t>Is prevention encouraged?</a:t>
            </a:r>
          </a:p>
          <a:p>
            <a:endParaRPr lang="en-US" dirty="0"/>
          </a:p>
        </p:txBody>
      </p:sp>
      <p:sp>
        <p:nvSpPr>
          <p:cNvPr id="9" name="TextBox 8"/>
          <p:cNvSpPr txBox="1"/>
          <p:nvPr/>
        </p:nvSpPr>
        <p:spPr>
          <a:xfrm>
            <a:off x="533400" y="4343400"/>
            <a:ext cx="7543800" cy="461665"/>
          </a:xfrm>
          <a:prstGeom prst="rect">
            <a:avLst/>
          </a:prstGeom>
          <a:noFill/>
        </p:spPr>
        <p:txBody>
          <a:bodyPr wrap="square" rtlCol="0">
            <a:spAutoFit/>
          </a:bodyPr>
          <a:lstStyle/>
          <a:p>
            <a:r>
              <a:rPr lang="en-US" sz="2400" dirty="0" smtClean="0"/>
              <a:t>Which is worse for patient trust in the doctor?</a:t>
            </a:r>
            <a:endParaRPr 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problem with “choice”</a:t>
            </a:r>
            <a:endParaRPr lang="en-US" dirty="0"/>
          </a:p>
        </p:txBody>
      </p:sp>
      <p:sp>
        <p:nvSpPr>
          <p:cNvPr id="3" name="Content Placeholder 2"/>
          <p:cNvSpPr>
            <a:spLocks noGrp="1"/>
          </p:cNvSpPr>
          <p:nvPr>
            <p:ph idx="1"/>
          </p:nvPr>
        </p:nvSpPr>
        <p:spPr/>
        <p:txBody>
          <a:bodyPr>
            <a:normAutofit/>
          </a:bodyPr>
          <a:lstStyle/>
          <a:p>
            <a:r>
              <a:rPr lang="en-US" b="1" dirty="0" smtClean="0"/>
              <a:t>THE MEDICARE-HMO REVOLVING DOOR — THE HEALTHY GO IN AND THE SICK GO OUT</a:t>
            </a:r>
          </a:p>
          <a:p>
            <a:r>
              <a:rPr lang="en-US" dirty="0" smtClean="0"/>
              <a:t>Robert O. Morgan, Beth A. </a:t>
            </a:r>
            <a:r>
              <a:rPr lang="en-US" dirty="0" err="1" smtClean="0"/>
              <a:t>Viring</a:t>
            </a:r>
            <a:r>
              <a:rPr lang="en-US" dirty="0" smtClean="0"/>
              <a:t>, </a:t>
            </a:r>
            <a:r>
              <a:rPr lang="en-US" dirty="0" err="1" smtClean="0"/>
              <a:t>Carolee</a:t>
            </a:r>
            <a:r>
              <a:rPr lang="en-US" dirty="0" smtClean="0"/>
              <a:t> A. </a:t>
            </a:r>
            <a:r>
              <a:rPr lang="en-US" dirty="0" err="1" smtClean="0"/>
              <a:t>DeVito</a:t>
            </a:r>
            <a:r>
              <a:rPr lang="en-US" dirty="0" smtClean="0"/>
              <a:t>, and Nancy A. </a:t>
            </a:r>
            <a:r>
              <a:rPr lang="en-US" dirty="0" err="1" smtClean="0"/>
              <a:t>Persily</a:t>
            </a:r>
            <a:r>
              <a:rPr lang="en-US" dirty="0" smtClean="0"/>
              <a:t>, </a:t>
            </a:r>
            <a:r>
              <a:rPr lang="en-US" i="1" dirty="0" smtClean="0"/>
              <a:t>NEJM</a:t>
            </a:r>
            <a:r>
              <a:rPr lang="en-US" dirty="0" smtClean="0"/>
              <a:t> 1997</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14313" y="66675"/>
            <a:ext cx="8715375" cy="6724650"/>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health insurance competition is working</a:t>
            </a:r>
            <a:endParaRPr lang="en-US" dirty="0"/>
          </a:p>
        </p:txBody>
      </p:sp>
      <p:sp>
        <p:nvSpPr>
          <p:cNvPr id="3" name="Content Placeholder 2"/>
          <p:cNvSpPr>
            <a:spLocks noGrp="1"/>
          </p:cNvSpPr>
          <p:nvPr>
            <p:ph idx="1"/>
          </p:nvPr>
        </p:nvSpPr>
        <p:spPr/>
        <p:txBody>
          <a:bodyPr>
            <a:normAutofit lnSpcReduction="10000"/>
          </a:bodyPr>
          <a:lstStyle/>
          <a:p>
            <a:r>
              <a:rPr lang="en-US" dirty="0" smtClean="0">
                <a:hlinkClick r:id="rId2"/>
              </a:rPr>
              <a:t>http://articles.latimes.com/2006/sep/17/business/fi-revoke17</a:t>
            </a:r>
            <a:endParaRPr lang="en-US" dirty="0" smtClean="0"/>
          </a:p>
          <a:p>
            <a:r>
              <a:rPr lang="en-US" dirty="0" smtClean="0">
                <a:hlinkClick r:id="rId3"/>
              </a:rPr>
              <a:t>http://www.calnurses.org/media-center/press-releases/2009/september/california-s-real-death-panels-insurers-deny-21-of-claims.html</a:t>
            </a:r>
            <a:endParaRPr lang="en-US" dirty="0" smtClean="0"/>
          </a:p>
          <a:p>
            <a:r>
              <a:rPr lang="en-US" dirty="0" smtClean="0">
                <a:hlinkClick r:id="rId4"/>
              </a:rPr>
              <a:t>http://www.consumerreports.org/health/insurance/health-insurance/overview/health-insurance-ov.htm</a:t>
            </a:r>
            <a:r>
              <a:rPr lang="en-US" dirty="0" smtClean="0"/>
              <a:t> </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Prepaid group practice system</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Capitation</a:t>
            </a:r>
            <a:endParaRPr lang="en-US" dirty="0"/>
          </a:p>
        </p:txBody>
      </p:sp>
      <p:sp>
        <p:nvSpPr>
          <p:cNvPr id="3" name="Content Placeholder 2"/>
          <p:cNvSpPr>
            <a:spLocks noGrp="1"/>
          </p:cNvSpPr>
          <p:nvPr>
            <p:ph idx="1"/>
          </p:nvPr>
        </p:nvSpPr>
        <p:spPr/>
        <p:txBody>
          <a:bodyPr/>
          <a:lstStyle/>
          <a:p>
            <a:r>
              <a:rPr lang="en-US" dirty="0" smtClean="0"/>
              <a:t>A fixed amount of money per person (head) per year to pay for health care</a:t>
            </a:r>
          </a:p>
          <a:p>
            <a:r>
              <a:rPr lang="en-US" dirty="0" smtClean="0"/>
              <a:t>Insurance introduces capitation</a:t>
            </a:r>
          </a:p>
          <a:p>
            <a:r>
              <a:rPr lang="en-US" dirty="0" smtClean="0"/>
              <a:t>For-profit or independent non-profit insurance has incentive to control payment</a:t>
            </a:r>
          </a:p>
          <a:p>
            <a:pPr lvl="1"/>
            <a:r>
              <a:rPr lang="en-US" dirty="0" smtClean="0"/>
              <a:t>Payouts to providers are costs to the insurer.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Fee-for-service </a:t>
            </a:r>
            <a:r>
              <a:rPr lang="en-US" dirty="0" smtClean="0"/>
              <a:t>incentive</a:t>
            </a:r>
            <a:endParaRPr lang="en-US" dirty="0"/>
          </a:p>
        </p:txBody>
      </p:sp>
      <p:sp>
        <p:nvSpPr>
          <p:cNvPr id="3" name="Content Placeholder 2"/>
          <p:cNvSpPr>
            <a:spLocks noGrp="1"/>
          </p:cNvSpPr>
          <p:nvPr>
            <p:ph idx="1"/>
          </p:nvPr>
        </p:nvSpPr>
        <p:spPr/>
        <p:txBody>
          <a:bodyPr/>
          <a:lstStyle/>
          <a:p>
            <a:r>
              <a:rPr lang="en-US" dirty="0" smtClean="0"/>
              <a:t>Gives the provider an incentive to do more</a:t>
            </a:r>
          </a:p>
          <a:p>
            <a:pPr lvl="1"/>
            <a:r>
              <a:rPr lang="en-US" dirty="0" smtClean="0"/>
              <a:t>Contrary to the insurer’s incentive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conquer the incentive conflict</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Make the doctor a partner – prepaid group practice</a:t>
            </a:r>
          </a:p>
          <a:p>
            <a:pPr marL="514350" indent="-514350">
              <a:buFont typeface="+mj-lt"/>
              <a:buAutoNum type="arabicPeriod"/>
            </a:pPr>
            <a:r>
              <a:rPr lang="en-US" dirty="0" smtClean="0"/>
              <a:t>Utilization control – rules on what insurer will pay for</a:t>
            </a:r>
          </a:p>
          <a:p>
            <a:pPr marL="514350" indent="-514350">
              <a:buFont typeface="+mj-lt"/>
              <a:buAutoNum type="arabicPeriod"/>
            </a:pPr>
            <a:r>
              <a:rPr lang="en-US" dirty="0" smtClean="0"/>
              <a:t>Bonuses and </a:t>
            </a:r>
            <a:r>
              <a:rPr lang="en-US" dirty="0" smtClean="0"/>
              <a:t>penalties, depending on doctor </a:t>
            </a:r>
            <a:endParaRPr lang="en-US" dirty="0" smtClean="0"/>
          </a:p>
          <a:p>
            <a:pPr marL="514350" indent="-514350">
              <a:buFont typeface="+mj-lt"/>
              <a:buAutoNum type="arabicPeriod"/>
            </a:pPr>
            <a:endParaRPr lang="en-US" dirty="0" smtClean="0"/>
          </a:p>
          <a:p>
            <a:pPr marL="514350" indent="-514350">
              <a:buNone/>
            </a:pPr>
            <a:r>
              <a:rPr lang="en-US" dirty="0" smtClean="0"/>
              <a:t>All three are used by “managed care” and by “health maintenance organizations”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Maintenance Organization</a:t>
            </a:r>
            <a:endParaRPr lang="en-US" dirty="0"/>
          </a:p>
        </p:txBody>
      </p:sp>
      <p:sp>
        <p:nvSpPr>
          <p:cNvPr id="3" name="Content Placeholder 2"/>
          <p:cNvSpPr>
            <a:spLocks noGrp="1"/>
          </p:cNvSpPr>
          <p:nvPr>
            <p:ph sz="half" idx="1"/>
          </p:nvPr>
        </p:nvSpPr>
        <p:spPr/>
        <p:txBody>
          <a:bodyPr/>
          <a:lstStyle/>
          <a:p>
            <a:r>
              <a:rPr lang="en-US" smtClean="0"/>
              <a:t>Capitation’s advertised incentive</a:t>
            </a:r>
            <a:endParaRPr lang="en-US" dirty="0" smtClean="0"/>
          </a:p>
          <a:p>
            <a:pPr lvl="1"/>
            <a:r>
              <a:rPr lang="en-US" dirty="0" smtClean="0"/>
              <a:t>Maintain enrollee’s health</a:t>
            </a:r>
          </a:p>
          <a:p>
            <a:pPr lvl="2"/>
            <a:r>
              <a:rPr lang="en-US" dirty="0" smtClean="0"/>
              <a:t>But prevention is often not medical-cost-saving</a:t>
            </a:r>
            <a:endParaRPr lang="en-US" dirty="0"/>
          </a:p>
        </p:txBody>
      </p:sp>
      <p:sp>
        <p:nvSpPr>
          <p:cNvPr id="4" name="Content Placeholder 3"/>
          <p:cNvSpPr>
            <a:spLocks noGrp="1"/>
          </p:cNvSpPr>
          <p:nvPr>
            <p:ph sz="half" idx="2"/>
          </p:nvPr>
        </p:nvSpPr>
        <p:spPr/>
        <p:txBody>
          <a:bodyPr/>
          <a:lstStyle/>
          <a:p>
            <a:r>
              <a:rPr lang="en-US" dirty="0" smtClean="0"/>
              <a:t>Capitation’s other incentives</a:t>
            </a:r>
          </a:p>
          <a:p>
            <a:pPr lvl="1"/>
            <a:r>
              <a:rPr lang="en-US" dirty="0" smtClean="0"/>
              <a:t>Selection</a:t>
            </a:r>
          </a:p>
          <a:p>
            <a:pPr lvl="2"/>
            <a:r>
              <a:rPr lang="en-US" dirty="0" smtClean="0"/>
              <a:t>Screen out costly enrollees</a:t>
            </a:r>
          </a:p>
          <a:p>
            <a:pPr lvl="1"/>
            <a:r>
              <a:rPr lang="en-US" dirty="0" smtClean="0"/>
              <a:t>Scrimping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516</TotalTime>
  <Words>2227</Words>
  <Application>Microsoft Macintosh PowerPoint</Application>
  <PresentationFormat>On-screen Show (4:3)</PresentationFormat>
  <Paragraphs>219</Paragraphs>
  <Slides>44</Slides>
  <Notes>1</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6" baseType="lpstr">
      <vt:lpstr>Office Theme</vt:lpstr>
      <vt:lpstr>Excel.Sheet.8</vt:lpstr>
      <vt:lpstr>Managed care</vt:lpstr>
      <vt:lpstr>Fee for service or charity</vt:lpstr>
      <vt:lpstr>Fee-for-service</vt:lpstr>
      <vt:lpstr>3d party payment</vt:lpstr>
      <vt:lpstr>Prepaid group practice system</vt:lpstr>
      <vt:lpstr>Capitation</vt:lpstr>
      <vt:lpstr>Fee-for-service incentive</vt:lpstr>
      <vt:lpstr>How to conquer the incentive conflict</vt:lpstr>
      <vt:lpstr>Health Maintenance Organization</vt:lpstr>
      <vt:lpstr>Undermining trust</vt:lpstr>
      <vt:lpstr>HMO history</vt:lpstr>
      <vt:lpstr>Mayer, T.R., and Mayer, G.G., "HMOs: Origins and Development"  </vt:lpstr>
      <vt:lpstr>First HMO’s and insurance</vt:lpstr>
      <vt:lpstr>Medical Societies vs. the HMOs</vt:lpstr>
      <vt:lpstr>Medical Societies vs. the HMOs</vt:lpstr>
      <vt:lpstr>HMO history</vt:lpstr>
      <vt:lpstr>Government policy and HMOs</vt:lpstr>
      <vt:lpstr>Early 1970s:   The Nixon Administration and Congress supported HMOs.</vt:lpstr>
      <vt:lpstr>What drove HMO growth</vt:lpstr>
      <vt:lpstr>Antitrust and HMOs</vt:lpstr>
      <vt:lpstr>The Rise of HMOs, Martin Markovich  http://www.rand.org/pubs/rgs_dissertations/RGSD172/RGSD172.ch1.pdf</vt:lpstr>
      <vt:lpstr> Distribution of Health Plan Enrollment for Covered Workers, by Plan Type, 1988-2010</vt:lpstr>
      <vt:lpstr>PowerPoint Presentation</vt:lpstr>
      <vt:lpstr>PowerPoint Presentation</vt:lpstr>
      <vt:lpstr>PowerPoint Presentation</vt:lpstr>
      <vt:lpstr>PowerPoint Presentation</vt:lpstr>
      <vt:lpstr>Outcome differences</vt:lpstr>
      <vt:lpstr>Outcome differences</vt:lpstr>
      <vt:lpstr>Focus on hospital utilization</vt:lpstr>
      <vt:lpstr>PowerPoint Presentation</vt:lpstr>
      <vt:lpstr>Lower “non-discretionary” medical admissions with no impact on health?</vt:lpstr>
      <vt:lpstr>Later HMO/FFS outcome differences</vt:lpstr>
      <vt:lpstr>Ware 1996</vt:lpstr>
      <vt:lpstr>PowerPoint Presentation</vt:lpstr>
      <vt:lpstr>Forms of HMO “Health Maintenance Organization”</vt:lpstr>
      <vt:lpstr>Forms of HMO “Health Maintenance Organization”</vt:lpstr>
      <vt:lpstr>Other forms of managed care</vt:lpstr>
      <vt:lpstr>How money flows in an IPA HMO</vt:lpstr>
      <vt:lpstr>PowerPoint Presentation</vt:lpstr>
      <vt:lpstr>PowerPoint Presentation</vt:lpstr>
      <vt:lpstr>Incentive</vt:lpstr>
      <vt:lpstr>A problem with “choice”</vt:lpstr>
      <vt:lpstr>PowerPoint Presentation</vt:lpstr>
      <vt:lpstr>How health insurance competition is working</vt:lpstr>
    </vt:vector>
  </TitlesOfParts>
  <Company>The University of South Carolina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Oct 28</dc:title>
  <dc:creator>Sam Baker</dc:creator>
  <cp:lastModifiedBy>Sam Baker</cp:lastModifiedBy>
  <cp:revision>64</cp:revision>
  <cp:lastPrinted>2013-10-10T18:13:31Z</cp:lastPrinted>
  <dcterms:created xsi:type="dcterms:W3CDTF">2009-10-27T20:50:24Z</dcterms:created>
  <dcterms:modified xsi:type="dcterms:W3CDTF">2013-10-10T18:16:50Z</dcterms:modified>
</cp:coreProperties>
</file>